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2"/>
  </p:notesMasterIdLst>
  <p:handoutMasterIdLst>
    <p:handoutMasterId r:id="rId13"/>
  </p:handoutMasterIdLst>
  <p:sldIdLst>
    <p:sldId id="282" r:id="rId2"/>
    <p:sldId id="276" r:id="rId3"/>
    <p:sldId id="263" r:id="rId4"/>
    <p:sldId id="260" r:id="rId5"/>
    <p:sldId id="281" r:id="rId6"/>
    <p:sldId id="279" r:id="rId7"/>
    <p:sldId id="267" r:id="rId8"/>
    <p:sldId id="278" r:id="rId9"/>
    <p:sldId id="287" r:id="rId10"/>
    <p:sldId id="289" r:id="rId11"/>
  </p:sldIdLst>
  <p:sldSz cx="9144000" cy="6858000" type="screen4x3"/>
  <p:notesSz cx="7099300" cy="10234613"/>
  <p:defaultTextStyle>
    <a:defPPr>
      <a:defRPr lang="pl-PL"/>
    </a:defPPr>
    <a:lvl1pPr algn="l" rtl="0" fontAlgn="base">
      <a:spcBef>
        <a:spcPct val="0"/>
      </a:spcBef>
      <a:spcAft>
        <a:spcPct val="0"/>
      </a:spcAft>
      <a:defRPr sz="2000" b="1" kern="1200">
        <a:solidFill>
          <a:schemeClr val="bg1"/>
        </a:solidFill>
        <a:latin typeface="Arial" charset="0"/>
        <a:ea typeface="+mn-ea"/>
        <a:cs typeface="Arial" charset="0"/>
      </a:defRPr>
    </a:lvl1pPr>
    <a:lvl2pPr marL="457200" algn="l" rtl="0" fontAlgn="base">
      <a:spcBef>
        <a:spcPct val="0"/>
      </a:spcBef>
      <a:spcAft>
        <a:spcPct val="0"/>
      </a:spcAft>
      <a:defRPr sz="2000" b="1" kern="1200">
        <a:solidFill>
          <a:schemeClr val="bg1"/>
        </a:solidFill>
        <a:latin typeface="Arial" charset="0"/>
        <a:ea typeface="+mn-ea"/>
        <a:cs typeface="Arial" charset="0"/>
      </a:defRPr>
    </a:lvl2pPr>
    <a:lvl3pPr marL="914400" algn="l" rtl="0" fontAlgn="base">
      <a:spcBef>
        <a:spcPct val="0"/>
      </a:spcBef>
      <a:spcAft>
        <a:spcPct val="0"/>
      </a:spcAft>
      <a:defRPr sz="2000" b="1" kern="1200">
        <a:solidFill>
          <a:schemeClr val="bg1"/>
        </a:solidFill>
        <a:latin typeface="Arial" charset="0"/>
        <a:ea typeface="+mn-ea"/>
        <a:cs typeface="Arial" charset="0"/>
      </a:defRPr>
    </a:lvl3pPr>
    <a:lvl4pPr marL="1371600" algn="l" rtl="0" fontAlgn="base">
      <a:spcBef>
        <a:spcPct val="0"/>
      </a:spcBef>
      <a:spcAft>
        <a:spcPct val="0"/>
      </a:spcAft>
      <a:defRPr sz="2000" b="1" kern="1200">
        <a:solidFill>
          <a:schemeClr val="bg1"/>
        </a:solidFill>
        <a:latin typeface="Arial" charset="0"/>
        <a:ea typeface="+mn-ea"/>
        <a:cs typeface="Arial" charset="0"/>
      </a:defRPr>
    </a:lvl4pPr>
    <a:lvl5pPr marL="1828800" algn="l" rtl="0" fontAlgn="base">
      <a:spcBef>
        <a:spcPct val="0"/>
      </a:spcBef>
      <a:spcAft>
        <a:spcPct val="0"/>
      </a:spcAft>
      <a:defRPr sz="2000" b="1" kern="1200">
        <a:solidFill>
          <a:schemeClr val="bg1"/>
        </a:solidFill>
        <a:latin typeface="Arial" charset="0"/>
        <a:ea typeface="+mn-ea"/>
        <a:cs typeface="Arial" charset="0"/>
      </a:defRPr>
    </a:lvl5pPr>
    <a:lvl6pPr marL="2286000" algn="l" defTabSz="914400" rtl="0" eaLnBrk="1" latinLnBrk="0" hangingPunct="1">
      <a:defRPr sz="2000" b="1" kern="1200">
        <a:solidFill>
          <a:schemeClr val="bg1"/>
        </a:solidFill>
        <a:latin typeface="Arial" charset="0"/>
        <a:ea typeface="+mn-ea"/>
        <a:cs typeface="Arial" charset="0"/>
      </a:defRPr>
    </a:lvl6pPr>
    <a:lvl7pPr marL="2743200" algn="l" defTabSz="914400" rtl="0" eaLnBrk="1" latinLnBrk="0" hangingPunct="1">
      <a:defRPr sz="2000" b="1" kern="1200">
        <a:solidFill>
          <a:schemeClr val="bg1"/>
        </a:solidFill>
        <a:latin typeface="Arial" charset="0"/>
        <a:ea typeface="+mn-ea"/>
        <a:cs typeface="Arial" charset="0"/>
      </a:defRPr>
    </a:lvl7pPr>
    <a:lvl8pPr marL="3200400" algn="l" defTabSz="914400" rtl="0" eaLnBrk="1" latinLnBrk="0" hangingPunct="1">
      <a:defRPr sz="2000" b="1" kern="1200">
        <a:solidFill>
          <a:schemeClr val="bg1"/>
        </a:solidFill>
        <a:latin typeface="Arial" charset="0"/>
        <a:ea typeface="+mn-ea"/>
        <a:cs typeface="Arial" charset="0"/>
      </a:defRPr>
    </a:lvl8pPr>
    <a:lvl9pPr marL="3657600" algn="l" defTabSz="914400" rtl="0" eaLnBrk="1" latinLnBrk="0" hangingPunct="1">
      <a:defRPr sz="2000" b="1" kern="1200">
        <a:solidFill>
          <a:schemeClr val="bg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GAJ-WOJCIECHOWSKA, MONIKA" initials="BM" lastIdx="3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75015A"/>
    <a:srgbClr val="004077"/>
    <a:srgbClr val="68280B"/>
    <a:srgbClr val="FF6600"/>
    <a:srgbClr val="002C50"/>
    <a:srgbClr val="EE7F01"/>
    <a:srgbClr val="31A32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Styl z motywem 2 — Ak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5" autoAdjust="0"/>
    <p:restoredTop sz="62012" autoAdjust="0"/>
  </p:normalViewPr>
  <p:slideViewPr>
    <p:cSldViewPr snapToGrid="0">
      <p:cViewPr varScale="1">
        <p:scale>
          <a:sx n="65" d="100"/>
          <a:sy n="65" d="100"/>
        </p:scale>
        <p:origin x="-21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220" y="-102"/>
      </p:cViewPr>
      <p:guideLst>
        <p:guide orient="horz" pos="3224"/>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137" cy="283159"/>
          </a:xfrm>
          <a:prstGeom prst="rect">
            <a:avLst/>
          </a:prstGeom>
          <a:noFill/>
          <a:ln>
            <a:noFill/>
          </a:ln>
          <a:effectLst/>
          <a:extLst/>
        </p:spPr>
        <p:txBody>
          <a:bodyPr vert="horz" wrap="square" lIns="95427" tIns="47714" rIns="95427" bIns="47714" numCol="1" anchor="t" anchorCtr="0" compatLnSpc="1">
            <a:prstTxWarp prst="textNoShape">
              <a:avLst/>
            </a:prstTxWarp>
            <a:spAutoFit/>
          </a:bodyPr>
          <a:lstStyle>
            <a:lvl1pPr>
              <a:defRPr sz="1200" b="0" u="sng">
                <a:solidFill>
                  <a:schemeClr val="tx1"/>
                </a:solidFill>
                <a:latin typeface="Times New Roman CE" pitchFamily="18" charset="0"/>
              </a:defRPr>
            </a:lvl1pPr>
          </a:lstStyle>
          <a:p>
            <a:pPr>
              <a:defRPr/>
            </a:pPr>
            <a:endParaRPr lang="pl-PL" dirty="0"/>
          </a:p>
        </p:txBody>
      </p:sp>
      <p:sp>
        <p:nvSpPr>
          <p:cNvPr id="4099" name="Rectangle 3"/>
          <p:cNvSpPr>
            <a:spLocks noGrp="1" noChangeArrowheads="1"/>
          </p:cNvSpPr>
          <p:nvPr>
            <p:ph type="dt" sz="quarter" idx="1"/>
          </p:nvPr>
        </p:nvSpPr>
        <p:spPr bwMode="auto">
          <a:xfrm>
            <a:off x="4022163" y="0"/>
            <a:ext cx="3077137" cy="283159"/>
          </a:xfrm>
          <a:prstGeom prst="rect">
            <a:avLst/>
          </a:prstGeom>
          <a:noFill/>
          <a:ln>
            <a:noFill/>
          </a:ln>
          <a:effectLst/>
          <a:extLst/>
        </p:spPr>
        <p:txBody>
          <a:bodyPr vert="horz" wrap="square" lIns="95427" tIns="47714" rIns="95427" bIns="47714" numCol="1" anchor="t" anchorCtr="0" compatLnSpc="1">
            <a:prstTxWarp prst="textNoShape">
              <a:avLst/>
            </a:prstTxWarp>
            <a:spAutoFit/>
          </a:bodyPr>
          <a:lstStyle>
            <a:lvl1pPr algn="r">
              <a:defRPr sz="1200" b="0" u="sng">
                <a:solidFill>
                  <a:schemeClr val="tx1"/>
                </a:solidFill>
                <a:latin typeface="Times New Roman CE" pitchFamily="18" charset="0"/>
              </a:defRPr>
            </a:lvl1pPr>
          </a:lstStyle>
          <a:p>
            <a:pPr>
              <a:defRPr/>
            </a:pPr>
            <a:fld id="{44FD2BA9-12D8-4ECF-9144-AB7F8C5DC048}" type="datetime1">
              <a:rPr lang="pl-PL"/>
              <a:pPr>
                <a:defRPr/>
              </a:pPr>
              <a:t>2018-05-30</a:t>
            </a:fld>
            <a:endParaRPr lang="pl-PL" dirty="0"/>
          </a:p>
        </p:txBody>
      </p:sp>
      <p:sp>
        <p:nvSpPr>
          <p:cNvPr id="4100" name="Rectangle 4"/>
          <p:cNvSpPr>
            <a:spLocks noGrp="1" noChangeArrowheads="1"/>
          </p:cNvSpPr>
          <p:nvPr>
            <p:ph type="ftr" sz="quarter" idx="2"/>
          </p:nvPr>
        </p:nvSpPr>
        <p:spPr bwMode="auto">
          <a:xfrm>
            <a:off x="0" y="9951454"/>
            <a:ext cx="3077137" cy="283159"/>
          </a:xfrm>
          <a:prstGeom prst="rect">
            <a:avLst/>
          </a:prstGeom>
          <a:noFill/>
          <a:ln>
            <a:noFill/>
          </a:ln>
          <a:effectLst/>
          <a:extLst/>
        </p:spPr>
        <p:txBody>
          <a:bodyPr vert="horz" wrap="square" lIns="95427" tIns="47714" rIns="95427" bIns="47714" numCol="1" anchor="b" anchorCtr="0" compatLnSpc="1">
            <a:prstTxWarp prst="textNoShape">
              <a:avLst/>
            </a:prstTxWarp>
            <a:spAutoFit/>
          </a:bodyPr>
          <a:lstStyle>
            <a:lvl1pPr>
              <a:defRPr sz="1200" b="0" u="sng">
                <a:solidFill>
                  <a:schemeClr val="tx1"/>
                </a:solidFill>
                <a:latin typeface="Times New Roman CE" pitchFamily="18" charset="0"/>
              </a:defRPr>
            </a:lvl1pPr>
          </a:lstStyle>
          <a:p>
            <a:pPr>
              <a:defRPr/>
            </a:pPr>
            <a:endParaRPr lang="pl-PL" dirty="0"/>
          </a:p>
        </p:txBody>
      </p:sp>
      <p:sp>
        <p:nvSpPr>
          <p:cNvPr id="4101" name="Rectangle 5"/>
          <p:cNvSpPr>
            <a:spLocks noGrp="1" noChangeArrowheads="1"/>
          </p:cNvSpPr>
          <p:nvPr>
            <p:ph type="sldNum" sz="quarter" idx="3"/>
          </p:nvPr>
        </p:nvSpPr>
        <p:spPr bwMode="auto">
          <a:xfrm>
            <a:off x="4022163" y="9951454"/>
            <a:ext cx="3077137" cy="283159"/>
          </a:xfrm>
          <a:prstGeom prst="rect">
            <a:avLst/>
          </a:prstGeom>
          <a:noFill/>
          <a:ln>
            <a:noFill/>
          </a:ln>
          <a:effectLst/>
          <a:extLst/>
        </p:spPr>
        <p:txBody>
          <a:bodyPr vert="horz" wrap="square" lIns="95427" tIns="47714" rIns="95427" bIns="47714" numCol="1" anchor="b" anchorCtr="0" compatLnSpc="1">
            <a:prstTxWarp prst="textNoShape">
              <a:avLst/>
            </a:prstTxWarp>
            <a:spAutoFit/>
          </a:bodyPr>
          <a:lstStyle>
            <a:lvl1pPr algn="r">
              <a:spcBef>
                <a:spcPct val="0"/>
              </a:spcBef>
              <a:defRPr sz="1200" b="0" u="sng">
                <a:solidFill>
                  <a:schemeClr val="tx1"/>
                </a:solidFill>
                <a:latin typeface="Times New Roman" pitchFamily="18" charset="0"/>
                <a:cs typeface="+mn-cs"/>
              </a:defRPr>
            </a:lvl1pPr>
          </a:lstStyle>
          <a:p>
            <a:pPr>
              <a:defRPr/>
            </a:pPr>
            <a:fld id="{4733FA65-2976-4A2E-90F6-79FEF82963D9}" type="slidenum">
              <a:rPr lang="pl-PL"/>
              <a:pPr>
                <a:defRPr/>
              </a:pPr>
              <a:t>‹#›</a:t>
            </a:fld>
            <a:endParaRPr lang="pl-PL" dirty="0">
              <a:latin typeface="Times New Roman CE" charset="-18"/>
            </a:endParaRPr>
          </a:p>
        </p:txBody>
      </p:sp>
    </p:spTree>
    <p:extLst>
      <p:ext uri="{BB962C8B-B14F-4D97-AF65-F5344CB8AC3E}">
        <p14:creationId xmlns:p14="http://schemas.microsoft.com/office/powerpoint/2010/main" val="4243293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7137" cy="510667"/>
          </a:xfrm>
          <a:prstGeom prst="rect">
            <a:avLst/>
          </a:prstGeom>
          <a:noFill/>
          <a:ln>
            <a:noFill/>
          </a:ln>
          <a:effectLst/>
          <a:extLst/>
        </p:spPr>
        <p:txBody>
          <a:bodyPr vert="horz" wrap="square" lIns="95427" tIns="47714" rIns="95427" bIns="47714" numCol="1" anchor="t" anchorCtr="0" compatLnSpc="1">
            <a:prstTxWarp prst="textNoShape">
              <a:avLst/>
            </a:prstTxWarp>
          </a:bodyPr>
          <a:lstStyle>
            <a:lvl1pPr>
              <a:defRPr sz="1200" b="0">
                <a:solidFill>
                  <a:schemeClr val="tx1"/>
                </a:solidFill>
                <a:latin typeface="Arial CE" pitchFamily="34" charset="0"/>
              </a:defRPr>
            </a:lvl1pPr>
          </a:lstStyle>
          <a:p>
            <a:pPr>
              <a:defRPr/>
            </a:pPr>
            <a:endParaRPr lang="pl-PL" dirty="0"/>
          </a:p>
        </p:txBody>
      </p:sp>
      <p:sp>
        <p:nvSpPr>
          <p:cNvPr id="3075" name="Rectangle 3"/>
          <p:cNvSpPr>
            <a:spLocks noGrp="1" noChangeArrowheads="1"/>
          </p:cNvSpPr>
          <p:nvPr>
            <p:ph type="dt" idx="1"/>
          </p:nvPr>
        </p:nvSpPr>
        <p:spPr bwMode="auto">
          <a:xfrm>
            <a:off x="4020506" y="0"/>
            <a:ext cx="3077137" cy="510667"/>
          </a:xfrm>
          <a:prstGeom prst="rect">
            <a:avLst/>
          </a:prstGeom>
          <a:noFill/>
          <a:ln>
            <a:noFill/>
          </a:ln>
          <a:effectLst/>
          <a:extLst/>
        </p:spPr>
        <p:txBody>
          <a:bodyPr vert="horz" wrap="square" lIns="95427" tIns="47714" rIns="95427" bIns="47714" numCol="1" anchor="t" anchorCtr="0" compatLnSpc="1">
            <a:prstTxWarp prst="textNoShape">
              <a:avLst/>
            </a:prstTxWarp>
          </a:bodyPr>
          <a:lstStyle>
            <a:lvl1pPr algn="r">
              <a:defRPr sz="1200" b="0">
                <a:solidFill>
                  <a:schemeClr val="tx1"/>
                </a:solidFill>
                <a:latin typeface="Arial CE" pitchFamily="34" charset="0"/>
              </a:defRPr>
            </a:lvl1pPr>
          </a:lstStyle>
          <a:p>
            <a:pPr>
              <a:defRPr/>
            </a:pPr>
            <a:fld id="{04D17491-D592-4584-AE26-980DD15CE6CB}" type="datetime1">
              <a:rPr lang="pl-PL"/>
              <a:pPr>
                <a:defRPr/>
              </a:pPr>
              <a:t>2018-05-30</a:t>
            </a:fld>
            <a:endParaRPr lang="pl-PL" dirty="0"/>
          </a:p>
        </p:txBody>
      </p:sp>
      <p:sp>
        <p:nvSpPr>
          <p:cNvPr id="13316" name="Rectangle 4"/>
          <p:cNvSpPr>
            <a:spLocks noGrp="1" noRot="1" noChangeAspect="1" noChangeArrowheads="1" noTextEdit="1"/>
          </p:cNvSpPr>
          <p:nvPr>
            <p:ph type="sldImg" idx="2"/>
          </p:nvPr>
        </p:nvSpPr>
        <p:spPr bwMode="auto">
          <a:xfrm>
            <a:off x="992188" y="769938"/>
            <a:ext cx="5111750" cy="3833812"/>
          </a:xfrm>
          <a:prstGeom prst="rect">
            <a:avLst/>
          </a:prstGeom>
          <a:noFill/>
          <a:ln w="12700">
            <a:solidFill>
              <a:srgbClr val="000000"/>
            </a:solidFill>
            <a:miter lim="800000"/>
            <a:headEnd/>
            <a:tailEnd/>
          </a:ln>
        </p:spPr>
      </p:sp>
      <p:sp>
        <p:nvSpPr>
          <p:cNvPr id="3077" name="Rectangle 5"/>
          <p:cNvSpPr>
            <a:spLocks noGrp="1" noChangeArrowheads="1"/>
          </p:cNvSpPr>
          <p:nvPr>
            <p:ph type="body" sz="quarter" idx="3"/>
          </p:nvPr>
        </p:nvSpPr>
        <p:spPr bwMode="auto">
          <a:xfrm>
            <a:off x="709599" y="4861155"/>
            <a:ext cx="5680103" cy="4605821"/>
          </a:xfrm>
          <a:prstGeom prst="rect">
            <a:avLst/>
          </a:prstGeom>
          <a:noFill/>
          <a:ln>
            <a:noFill/>
          </a:ln>
          <a:effectLst/>
          <a:extLst/>
        </p:spPr>
        <p:txBody>
          <a:bodyPr vert="horz" wrap="square" lIns="95427" tIns="47714" rIns="95427" bIns="47714"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3078" name="Rectangle 6"/>
          <p:cNvSpPr>
            <a:spLocks noGrp="1" noChangeArrowheads="1"/>
          </p:cNvSpPr>
          <p:nvPr>
            <p:ph type="ftr" sz="quarter" idx="4"/>
          </p:nvPr>
        </p:nvSpPr>
        <p:spPr bwMode="auto">
          <a:xfrm>
            <a:off x="0" y="9722309"/>
            <a:ext cx="3077137" cy="510667"/>
          </a:xfrm>
          <a:prstGeom prst="rect">
            <a:avLst/>
          </a:prstGeom>
          <a:noFill/>
          <a:ln>
            <a:noFill/>
          </a:ln>
          <a:effectLst/>
          <a:extLst/>
        </p:spPr>
        <p:txBody>
          <a:bodyPr vert="horz" wrap="square" lIns="95427" tIns="47714" rIns="95427" bIns="47714" numCol="1" anchor="b" anchorCtr="0" compatLnSpc="1">
            <a:prstTxWarp prst="textNoShape">
              <a:avLst/>
            </a:prstTxWarp>
          </a:bodyPr>
          <a:lstStyle>
            <a:lvl1pPr>
              <a:defRPr sz="1200" b="0">
                <a:solidFill>
                  <a:schemeClr val="tx1"/>
                </a:solidFill>
                <a:latin typeface="Arial CE" pitchFamily="34" charset="0"/>
              </a:defRPr>
            </a:lvl1pPr>
          </a:lstStyle>
          <a:p>
            <a:pPr>
              <a:defRPr/>
            </a:pPr>
            <a:endParaRPr lang="pl-PL" dirty="0"/>
          </a:p>
        </p:txBody>
      </p:sp>
      <p:sp>
        <p:nvSpPr>
          <p:cNvPr id="3079" name="Rectangle 7"/>
          <p:cNvSpPr>
            <a:spLocks noGrp="1" noChangeArrowheads="1"/>
          </p:cNvSpPr>
          <p:nvPr>
            <p:ph type="sldNum" sz="quarter" idx="5"/>
          </p:nvPr>
        </p:nvSpPr>
        <p:spPr bwMode="auto">
          <a:xfrm>
            <a:off x="4020506" y="9722309"/>
            <a:ext cx="3077137" cy="510667"/>
          </a:xfrm>
          <a:prstGeom prst="rect">
            <a:avLst/>
          </a:prstGeom>
          <a:noFill/>
          <a:ln>
            <a:noFill/>
          </a:ln>
          <a:effectLst/>
          <a:extLst/>
        </p:spPr>
        <p:txBody>
          <a:bodyPr vert="horz" wrap="square" lIns="95427" tIns="47714" rIns="95427" bIns="47714" numCol="1" anchor="b" anchorCtr="0" compatLnSpc="1">
            <a:prstTxWarp prst="textNoShape">
              <a:avLst/>
            </a:prstTxWarp>
          </a:bodyPr>
          <a:lstStyle>
            <a:lvl1pPr algn="r">
              <a:spcBef>
                <a:spcPct val="0"/>
              </a:spcBef>
              <a:defRPr sz="1200" b="0">
                <a:solidFill>
                  <a:schemeClr val="tx1"/>
                </a:solidFill>
                <a:latin typeface="Arial" pitchFamily="34" charset="0"/>
                <a:cs typeface="+mn-cs"/>
              </a:defRPr>
            </a:lvl1pPr>
          </a:lstStyle>
          <a:p>
            <a:pPr>
              <a:defRPr/>
            </a:pPr>
            <a:fld id="{76E8984B-486B-427A-A852-0AB3CE5CE457}" type="slidenum">
              <a:rPr lang="pl-PL"/>
              <a:pPr>
                <a:defRPr/>
              </a:pPr>
              <a:t>‹#›</a:t>
            </a:fld>
            <a:endParaRPr lang="pl-PL" dirty="0">
              <a:latin typeface="Arial CE" charset="0"/>
            </a:endParaRPr>
          </a:p>
        </p:txBody>
      </p:sp>
    </p:spTree>
    <p:extLst>
      <p:ext uri="{BB962C8B-B14F-4D97-AF65-F5344CB8AC3E}">
        <p14:creationId xmlns:p14="http://schemas.microsoft.com/office/powerpoint/2010/main" val="2015655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ymbol zastępczy obrazu slajdu 1"/>
          <p:cNvSpPr>
            <a:spLocks noGrp="1" noRot="1" noChangeAspect="1"/>
          </p:cNvSpPr>
          <p:nvPr>
            <p:ph type="sldImg"/>
          </p:nvPr>
        </p:nvSpPr>
        <p:spPr>
          <a:ln/>
        </p:spPr>
      </p:sp>
      <p:sp>
        <p:nvSpPr>
          <p:cNvPr id="16386" name="Symbol zastępczy notatek 2"/>
          <p:cNvSpPr>
            <a:spLocks noGrp="1"/>
          </p:cNvSpPr>
          <p:nvPr>
            <p:ph type="body" idx="1"/>
          </p:nvPr>
        </p:nvSpPr>
        <p:spPr>
          <a:noFill/>
        </p:spPr>
        <p:txBody>
          <a:bodyPr/>
          <a:lstStyle/>
          <a:p>
            <a:endParaRPr lang="pl-PL" dirty="0" smtClean="0">
              <a:latin typeface="Arial" charset="0"/>
            </a:endParaRPr>
          </a:p>
        </p:txBody>
      </p:sp>
      <p:sp>
        <p:nvSpPr>
          <p:cNvPr id="4" name="Symbol zastępczy numeru slajdu 3"/>
          <p:cNvSpPr>
            <a:spLocks noGrp="1"/>
          </p:cNvSpPr>
          <p:nvPr>
            <p:ph type="sldNum" sz="quarter" idx="5"/>
          </p:nvPr>
        </p:nvSpPr>
        <p:spPr/>
        <p:txBody>
          <a:bodyPr/>
          <a:lstStyle/>
          <a:p>
            <a:pPr>
              <a:defRPr/>
            </a:pPr>
            <a:fld id="{F1A4A285-CC8B-4CD0-B820-B060FBE75A80}" type="slidenum">
              <a:rPr lang="pl-PL" smtClean="0"/>
              <a:pPr>
                <a:defRPr/>
              </a:pPr>
              <a:t>1</a:t>
            </a:fld>
            <a:endParaRPr lang="pl-PL" dirty="0">
              <a:latin typeface="Arial CE"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4020506" y="9722309"/>
            <a:ext cx="3077137" cy="510667"/>
          </a:xfrm>
          <a:prstGeom prst="rect">
            <a:avLst/>
          </a:prstGeom>
          <a:noFill/>
          <a:extLst/>
        </p:spPr>
        <p:txBody>
          <a:bodyPr lIns="95427" tIns="47714" rIns="95427" bIns="47714" anchor="b"/>
          <a:lstStyle/>
          <a:p>
            <a:pPr algn="r">
              <a:defRPr/>
            </a:pPr>
            <a:fld id="{916B9CCC-DB1B-4A90-8D64-55913E0BE5C8}" type="slidenum">
              <a:rPr lang="pl-PL" sz="1200" b="0">
                <a:solidFill>
                  <a:schemeClr val="tx1"/>
                </a:solidFill>
                <a:latin typeface="Arial" pitchFamily="34" charset="0"/>
                <a:cs typeface="+mn-cs"/>
              </a:rPr>
              <a:pPr algn="r">
                <a:defRPr/>
              </a:pPr>
              <a:t>10</a:t>
            </a:fld>
            <a:endParaRPr lang="pl-PL" sz="1200" b="0" dirty="0">
              <a:solidFill>
                <a:schemeClr val="tx1"/>
              </a:solidFill>
              <a:latin typeface="Arial CE" charset="0"/>
              <a:cs typeface="+mn-cs"/>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r>
              <a:rPr lang="en-GB" sz="1200" kern="1200" dirty="0" smtClean="0">
                <a:solidFill>
                  <a:schemeClr val="tx1"/>
                </a:solidFill>
                <a:effectLst/>
                <a:latin typeface="+mn-lt"/>
                <a:ea typeface="+mn-ea"/>
                <a:cs typeface="+mn-cs"/>
              </a:rPr>
              <a:t>Family members include:</a:t>
            </a:r>
            <a:endParaRPr lang="pl-PL"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spouse (widow and widower),</a:t>
            </a:r>
            <a:endParaRPr lang="pl-PL"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parents, stepfather, stepmother and, adoptive parents,</a:t>
            </a:r>
            <a:endParaRPr lang="pl-PL"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own children, stepchildren, adopted children, and children placed in a foster family,</a:t>
            </a:r>
            <a:endParaRPr lang="pl-PL"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accepted for raising and maintaining other children before reaching majority,</a:t>
            </a:r>
            <a:endParaRPr lang="pl-PL"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siblings</a:t>
            </a:r>
            <a:r>
              <a:rPr lang="pl-PL"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grandparents</a:t>
            </a:r>
            <a:r>
              <a:rPr lang="pl-PL"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grandchildren,</a:t>
            </a:r>
            <a:endParaRPr lang="pl-PL"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persons over whom the court has established legal protection.</a:t>
            </a:r>
            <a:endParaRPr lang="pl-PL" sz="1200" kern="1200" dirty="0" smtClean="0">
              <a:solidFill>
                <a:schemeClr val="tx1"/>
              </a:solidFill>
              <a:effectLst/>
              <a:latin typeface="+mn-lt"/>
              <a:ea typeface="+mn-ea"/>
              <a:cs typeface="+mn-cs"/>
            </a:endParaRPr>
          </a:p>
          <a:p>
            <a:endParaRPr lang="pl-PL" dirty="0" smtClean="0">
              <a:latin typeface="+mn-lt"/>
            </a:endParaRPr>
          </a:p>
          <a:p>
            <a:endParaRPr lang="pl-PL" dirty="0" smtClean="0">
              <a:latin typeface="Calibri" pitchFamily="34" charset="0"/>
            </a:endParaRPr>
          </a:p>
          <a:p>
            <a:endParaRPr lang="pl-PL" dirty="0"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668A3594-4554-45E2-A298-33157DEF17C7}" type="slidenum">
              <a:rPr lang="pl-PL"/>
              <a:pPr>
                <a:defRPr/>
              </a:pPr>
              <a:t>2</a:t>
            </a:fld>
            <a:endParaRPr lang="pl-PL" dirty="0">
              <a:latin typeface="Arial CE"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r>
              <a:rPr lang="en-GB" sz="1200" kern="1200" dirty="0" smtClean="0">
                <a:solidFill>
                  <a:schemeClr val="tx1"/>
                </a:solidFill>
                <a:effectLst/>
                <a:latin typeface="+mn-lt"/>
                <a:ea typeface="+mn-ea"/>
                <a:cs typeface="+mn-cs"/>
              </a:rPr>
              <a:t>Sickness allowance is paid for the period of incapacity for work caused by illness, but not longer than </a:t>
            </a:r>
            <a:r>
              <a:rPr lang="en-GB" sz="1200" b="1" kern="1200" dirty="0" smtClean="0">
                <a:solidFill>
                  <a:schemeClr val="tx1"/>
                </a:solidFill>
                <a:effectLst/>
                <a:latin typeface="+mn-lt"/>
                <a:ea typeface="+mn-ea"/>
                <a:cs typeface="+mn-cs"/>
              </a:rPr>
              <a:t>182 days</a:t>
            </a:r>
            <a:r>
              <a:rPr lang="en-GB" sz="1200" kern="1200" dirty="0" smtClean="0">
                <a:solidFill>
                  <a:schemeClr val="tx1"/>
                </a:solidFill>
                <a:effectLst/>
                <a:latin typeface="+mn-lt"/>
                <a:ea typeface="+mn-ea"/>
                <a:cs typeface="+mn-cs"/>
              </a:rPr>
              <a:t>, and if the incapacity for work results from tuberculosis or occurs during pregnancy - for a maximum of </a:t>
            </a:r>
            <a:r>
              <a:rPr lang="en-GB" sz="1200" b="1" kern="1200" dirty="0" smtClean="0">
                <a:solidFill>
                  <a:schemeClr val="tx1"/>
                </a:solidFill>
                <a:effectLst/>
                <a:latin typeface="+mn-lt"/>
                <a:ea typeface="+mn-ea"/>
                <a:cs typeface="+mn-cs"/>
              </a:rPr>
              <a:t>270 days</a:t>
            </a:r>
            <a:r>
              <a:rPr lang="en-GB" sz="1200" kern="1200" dirty="0" smtClean="0">
                <a:solidFill>
                  <a:schemeClr val="tx1"/>
                </a:solidFill>
                <a:effectLst/>
                <a:latin typeface="+mn-lt"/>
                <a:ea typeface="+mn-ea"/>
                <a:cs typeface="+mn-cs"/>
              </a:rPr>
              <a:t>.</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allowance for the period of stay in hospital is 70% </a:t>
            </a:r>
            <a:r>
              <a:rPr lang="en-GB" sz="1200" kern="1200" dirty="0" smtClean="0">
                <a:solidFill>
                  <a:schemeClr val="tx1"/>
                </a:solidFill>
                <a:effectLst/>
                <a:latin typeface="+mn-lt"/>
                <a:ea typeface="+mn-ea"/>
                <a:cs typeface="+mn-cs"/>
              </a:rPr>
              <a:t>of the salary, because the patient has less expenses during this period.</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allowance in the amount of 100% </a:t>
            </a:r>
            <a:r>
              <a:rPr lang="en-GB" sz="1200" kern="1200" dirty="0" smtClean="0">
                <a:solidFill>
                  <a:schemeClr val="tx1"/>
                </a:solidFill>
                <a:effectLst/>
                <a:latin typeface="+mn-lt"/>
                <a:ea typeface="+mn-ea"/>
                <a:cs typeface="+mn-cs"/>
              </a:rPr>
              <a:t>of the salary is when the person is unable to work, because he underwent medical examinations for candidates for donors of cells, tissues and organs and the procedure of their collection (also for the period of stay in the hospital).</a:t>
            </a:r>
            <a:endParaRPr lang="pl-PL" sz="1200" kern="1200" dirty="0" smtClean="0">
              <a:solidFill>
                <a:schemeClr val="tx1"/>
              </a:solidFill>
              <a:effectLst/>
              <a:latin typeface="+mn-lt"/>
              <a:ea typeface="+mn-ea"/>
              <a:cs typeface="+mn-cs"/>
            </a:endParaRPr>
          </a:p>
          <a:p>
            <a:pPr>
              <a:lnSpc>
                <a:spcPct val="90000"/>
              </a:lnSpc>
            </a:pPr>
            <a:endParaRPr lang="pl-PL" b="1" dirty="0" smtClean="0">
              <a:latin typeface="+mn-lt"/>
            </a:endParaRPr>
          </a:p>
          <a:p>
            <a:r>
              <a:rPr lang="pl-PL" sz="1200" b="0" i="0" u="none" strike="noStrike" kern="1200" baseline="0" dirty="0" smtClean="0">
                <a:solidFill>
                  <a:schemeClr val="tx1"/>
                </a:solidFill>
                <a:latin typeface="+mn-lt"/>
                <a:ea typeface="+mn-ea"/>
                <a:cs typeface="+mn-cs"/>
              </a:rPr>
              <a:t>	</a:t>
            </a:r>
          </a:p>
          <a:p>
            <a:pPr>
              <a:lnSpc>
                <a:spcPct val="90000"/>
              </a:lnSpc>
            </a:pPr>
            <a:endParaRPr lang="pl-PL" dirty="0" smtClean="0">
              <a:latin typeface="+mn-lt"/>
            </a:endParaRPr>
          </a:p>
          <a:p>
            <a:endParaRPr lang="pl-PL" dirty="0" smtClean="0">
              <a:latin typeface="+mn-lt"/>
            </a:endParaRPr>
          </a:p>
          <a:p>
            <a:pPr>
              <a:lnSpc>
                <a:spcPct val="90000"/>
              </a:lnSpc>
            </a:pPr>
            <a:endParaRPr lang="pl-PL" b="1" dirty="0" smtClean="0">
              <a:latin typeface="+mn-lt"/>
            </a:endParaRPr>
          </a:p>
          <a:p>
            <a:pPr>
              <a:lnSpc>
                <a:spcPct val="90000"/>
              </a:lnSpc>
            </a:pPr>
            <a:endParaRPr lang="pl-PL" b="1" dirty="0" smtClean="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F8D678A3-A252-4B99-921B-3833EE20ABF2}" type="slidenum">
              <a:rPr lang="pl-PL"/>
              <a:pPr>
                <a:defRPr/>
              </a:pPr>
              <a:t>3</a:t>
            </a:fld>
            <a:endParaRPr lang="pl-PL" dirty="0">
              <a:latin typeface="Arial CE" charset="0"/>
            </a:endParaRPr>
          </a:p>
        </p:txBody>
      </p:sp>
      <p:sp>
        <p:nvSpPr>
          <p:cNvPr id="20482" name="Rectangle 7"/>
          <p:cNvSpPr txBox="1">
            <a:spLocks noGrp="1" noChangeArrowheads="1"/>
          </p:cNvSpPr>
          <p:nvPr/>
        </p:nvSpPr>
        <p:spPr bwMode="auto">
          <a:xfrm>
            <a:off x="4020506" y="9722309"/>
            <a:ext cx="3077137" cy="510667"/>
          </a:xfrm>
          <a:prstGeom prst="rect">
            <a:avLst/>
          </a:prstGeom>
          <a:noFill/>
          <a:ln w="9525">
            <a:noFill/>
            <a:miter lim="800000"/>
            <a:headEnd/>
            <a:tailEnd/>
          </a:ln>
        </p:spPr>
        <p:txBody>
          <a:bodyPr lIns="95427" tIns="47714" rIns="95427" bIns="47714" anchor="b"/>
          <a:lstStyle/>
          <a:p>
            <a:pPr algn="r"/>
            <a:fld id="{D41342C5-F470-47FA-87CE-6C9E60518169}" type="slidenum">
              <a:rPr lang="pl-PL" sz="1200" b="0">
                <a:solidFill>
                  <a:schemeClr val="tx1"/>
                </a:solidFill>
              </a:rPr>
              <a:pPr algn="r"/>
              <a:t>3</a:t>
            </a:fld>
            <a:endParaRPr lang="pl-PL" sz="1200" b="0" dirty="0">
              <a:solidFill>
                <a:schemeClr val="tx1"/>
              </a:solidFill>
              <a:latin typeface="Arial CE" pitchFamily="34" charset="0"/>
            </a:endParaRPr>
          </a:p>
        </p:txBody>
      </p:sp>
      <p:sp>
        <p:nvSpPr>
          <p:cNvPr id="20483" name="Rectangle 2"/>
          <p:cNvSpPr>
            <a:spLocks noGrp="1" noRot="1" noChangeAspect="1" noChangeArrowheads="1" noTextEdit="1"/>
          </p:cNvSpPr>
          <p:nvPr>
            <p:ph type="sldImg"/>
          </p:nvPr>
        </p:nvSpPr>
        <p:spPr>
          <a:xfrm>
            <a:off x="993775" y="769938"/>
            <a:ext cx="5111750" cy="3833812"/>
          </a:xfrm>
          <a:ln/>
        </p:spPr>
      </p:sp>
      <p:sp>
        <p:nvSpPr>
          <p:cNvPr id="20484" name="Rectangle 3"/>
          <p:cNvSpPr>
            <a:spLocks noGrp="1" noChangeArrowheads="1"/>
          </p:cNvSpPr>
          <p:nvPr>
            <p:ph type="body" idx="1"/>
          </p:nvPr>
        </p:nvSpPr>
        <p:spPr>
          <a:noFill/>
        </p:spPr>
        <p:txBody>
          <a:bodyPr/>
          <a:lstStyle/>
          <a:p>
            <a:r>
              <a:rPr lang="en-GB" sz="1200" kern="1200" dirty="0" smtClean="0">
                <a:solidFill>
                  <a:schemeClr val="tx1"/>
                </a:solidFill>
                <a:effectLst/>
                <a:latin typeface="+mn-lt"/>
                <a:ea typeface="+mn-ea"/>
                <a:cs typeface="+mn-cs"/>
              </a:rPr>
              <a:t>Incapacity for work is certified by </a:t>
            </a:r>
            <a:r>
              <a:rPr lang="en-GB" sz="1200" b="1" kern="1200" dirty="0" smtClean="0">
                <a:solidFill>
                  <a:schemeClr val="tx1"/>
                </a:solidFill>
                <a:effectLst/>
                <a:latin typeface="+mn-lt"/>
                <a:ea typeface="+mn-ea"/>
                <a:cs typeface="+mn-cs"/>
              </a:rPr>
              <a:t>ZUS medical examiner</a:t>
            </a:r>
            <a:r>
              <a:rPr lang="en-GB" sz="1200" kern="1200" dirty="0" smtClean="0">
                <a:solidFill>
                  <a:schemeClr val="tx1"/>
                </a:solidFill>
                <a:effectLst/>
                <a:latin typeface="+mn-lt"/>
                <a:ea typeface="+mn-ea"/>
                <a:cs typeface="+mn-cs"/>
              </a:rPr>
              <a:t>. </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can </a:t>
            </a:r>
            <a:r>
              <a:rPr lang="en-GB" sz="1200" b="1" kern="1200" dirty="0" smtClean="0">
                <a:solidFill>
                  <a:schemeClr val="tx1"/>
                </a:solidFill>
                <a:effectLst/>
                <a:latin typeface="+mn-lt"/>
                <a:ea typeface="+mn-ea"/>
                <a:cs typeface="+mn-cs"/>
              </a:rPr>
              <a:t>file an objection against the decision</a:t>
            </a:r>
            <a:r>
              <a:rPr lang="en-GB" sz="1200" kern="1200" dirty="0" smtClean="0">
                <a:solidFill>
                  <a:schemeClr val="tx1"/>
                </a:solidFill>
                <a:effectLst/>
                <a:latin typeface="+mn-lt"/>
                <a:ea typeface="+mn-ea"/>
                <a:cs typeface="+mn-cs"/>
              </a:rPr>
              <a:t> of the medical examiner to the medical commission. </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 the basis of the decision of the medical examiner or medical commission, </a:t>
            </a:r>
            <a:r>
              <a:rPr lang="pl-PL" sz="1200" kern="1200" dirty="0" smtClean="0">
                <a:solidFill>
                  <a:schemeClr val="tx1"/>
                </a:solidFill>
                <a:effectLst/>
                <a:latin typeface="+mn-lt"/>
                <a:ea typeface="+mn-ea"/>
                <a:cs typeface="+mn-cs"/>
              </a:rPr>
              <a:t>ZUS </a:t>
            </a:r>
            <a:r>
              <a:rPr lang="en-GB" sz="1200" kern="1200" dirty="0" smtClean="0">
                <a:solidFill>
                  <a:schemeClr val="tx1"/>
                </a:solidFill>
                <a:effectLst/>
                <a:latin typeface="+mn-lt"/>
                <a:ea typeface="+mn-ea"/>
                <a:cs typeface="+mn-cs"/>
              </a:rPr>
              <a:t>issues </a:t>
            </a:r>
            <a:r>
              <a:rPr lang="en-GB" sz="1200" b="1" kern="1200" dirty="0" smtClean="0">
                <a:solidFill>
                  <a:schemeClr val="tx1"/>
                </a:solidFill>
                <a:effectLst/>
                <a:latin typeface="+mn-lt"/>
                <a:ea typeface="+mn-ea"/>
                <a:cs typeface="+mn-cs"/>
              </a:rPr>
              <a:t>a decision on granting a rehabilitation benefit</a:t>
            </a:r>
            <a:r>
              <a:rPr lang="en-GB" sz="1200" kern="1200" dirty="0" smtClean="0">
                <a:solidFill>
                  <a:schemeClr val="tx1"/>
                </a:solidFill>
                <a:effectLst/>
                <a:latin typeface="+mn-lt"/>
                <a:ea typeface="+mn-ea"/>
                <a:cs typeface="+mn-cs"/>
              </a:rPr>
              <a:t>. </a:t>
            </a:r>
            <a:endParaRPr lang="pl-PL" sz="1200" kern="1200" dirty="0" smtClean="0">
              <a:solidFill>
                <a:schemeClr val="tx1"/>
              </a:solidFill>
              <a:effectLst/>
              <a:latin typeface="+mn-lt"/>
              <a:ea typeface="+mn-ea"/>
              <a:cs typeface="+mn-cs"/>
            </a:endParaRPr>
          </a:p>
          <a:p>
            <a:pPr defTabSz="947684">
              <a:defRPr/>
            </a:pPr>
            <a:endParaRPr lang="pl-PL" dirty="0" smtClean="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11618B94-594B-4CA4-A895-9955D3BBD61D}" type="slidenum">
              <a:rPr lang="pl-PL"/>
              <a:pPr>
                <a:defRPr/>
              </a:pPr>
              <a:t>4</a:t>
            </a:fld>
            <a:endParaRPr lang="pl-PL" dirty="0">
              <a:latin typeface="Arial CE"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r>
              <a:rPr lang="en-GB" sz="1200" kern="1200" dirty="0" smtClean="0">
                <a:solidFill>
                  <a:schemeClr val="tx1"/>
                </a:solidFill>
                <a:effectLst/>
                <a:latin typeface="+mn-lt"/>
                <a:ea typeface="+mn-ea"/>
                <a:cs typeface="+mn-cs"/>
              </a:rPr>
              <a:t>If an employee gives birth to a child (children), she is entitled to </a:t>
            </a:r>
            <a:r>
              <a:rPr lang="en-GB" sz="1200" b="1" kern="1200" dirty="0" smtClean="0">
                <a:solidFill>
                  <a:schemeClr val="tx1"/>
                </a:solidFill>
                <a:effectLst/>
                <a:latin typeface="+mn-lt"/>
                <a:ea typeface="+mn-ea"/>
                <a:cs typeface="+mn-cs"/>
              </a:rPr>
              <a:t>maternity leave</a:t>
            </a:r>
            <a:r>
              <a:rPr lang="en-GB" sz="1200" kern="1200" dirty="0" smtClean="0">
                <a:solidFill>
                  <a:schemeClr val="tx1"/>
                </a:solidFill>
                <a:effectLst/>
                <a:latin typeface="+mn-lt"/>
                <a:ea typeface="+mn-ea"/>
                <a:cs typeface="+mn-cs"/>
              </a:rPr>
              <a:t>, and if the employee adopts a child (children)</a:t>
            </a:r>
            <a:r>
              <a:rPr lang="pl-PL" sz="1200" kern="1200" dirty="0" smtClean="0">
                <a:solidFill>
                  <a:schemeClr val="tx1"/>
                </a:solidFill>
                <a:effectLst/>
                <a:latin typeface="+mn-lt"/>
                <a:ea typeface="+mn-ea"/>
                <a:cs typeface="+mn-cs"/>
              </a:rPr>
              <a:t> </a:t>
            </a:r>
            <a:r>
              <a:rPr lang="en-US" sz="1200" kern="1200" noProof="0" dirty="0" smtClean="0">
                <a:solidFill>
                  <a:schemeClr val="tx1"/>
                </a:solidFill>
                <a:effectLst/>
                <a:latin typeface="+mn-lt"/>
                <a:ea typeface="+mn-ea"/>
                <a:cs typeface="+mn-cs"/>
              </a:rPr>
              <a:t>she or he is entitled to</a:t>
            </a:r>
            <a:r>
              <a:rPr lang="pl-PL"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leave</a:t>
            </a:r>
            <a:r>
              <a:rPr lang="pl-PL" sz="1200" b="1"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on the conditions of maternity leave</a:t>
            </a:r>
            <a:r>
              <a:rPr lang="en-GB" sz="1200" kern="1200" dirty="0" smtClean="0">
                <a:solidFill>
                  <a:schemeClr val="tx1"/>
                </a:solidFill>
                <a:effectLst/>
                <a:latin typeface="+mn-lt"/>
                <a:ea typeface="+mn-ea"/>
                <a:cs typeface="+mn-cs"/>
              </a:rPr>
              <a:t>. The periods of these leaves are defined in the Labour Code. </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Maternity allowance is payable for the period of maternity leave or leave on the conditions of maternity leave. </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If an insured person who is not an employee </a:t>
            </a:r>
            <a:r>
              <a:rPr lang="en-GB" sz="1200" kern="1200" dirty="0" smtClean="0">
                <a:solidFill>
                  <a:schemeClr val="tx1"/>
                </a:solidFill>
                <a:effectLst/>
                <a:latin typeface="+mn-lt"/>
                <a:ea typeface="+mn-ea"/>
                <a:cs typeface="+mn-cs"/>
              </a:rPr>
              <a:t>(e.g. entrepreneur, contractor) gives birth or adopts a child, he or she will not be entitled to leave but can receive maternity allowance (for a period that corresponds to maternity leave or maternity leave).  </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child's mother can decide not to receive her maternity allowance if she received it for </a:t>
            </a:r>
            <a:r>
              <a:rPr lang="en-GB" sz="1200" b="1" kern="1200" dirty="0" smtClean="0">
                <a:solidFill>
                  <a:schemeClr val="tx1"/>
                </a:solidFill>
                <a:effectLst/>
                <a:latin typeface="+mn-lt"/>
                <a:ea typeface="+mn-ea"/>
                <a:cs typeface="+mn-cs"/>
              </a:rPr>
              <a:t>at least 14 weeks</a:t>
            </a:r>
            <a:r>
              <a:rPr lang="en-GB" sz="1200" kern="1200" dirty="0" smtClean="0">
                <a:solidFill>
                  <a:schemeClr val="tx1"/>
                </a:solidFill>
                <a:effectLst/>
                <a:latin typeface="+mn-lt"/>
                <a:ea typeface="+mn-ea"/>
                <a:cs typeface="+mn-cs"/>
              </a:rPr>
              <a:t> after giving birth. Such a situation is only possible when the insured child's father applies for a maternity allowance for the remaining period (immediately after the date of resignation from part of the maternity allowance by the mother). </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Maternity allowance in the amount of 100% of the salary </a:t>
            </a:r>
            <a:r>
              <a:rPr lang="en-GB" sz="1200" kern="1200" dirty="0" smtClean="0">
                <a:solidFill>
                  <a:schemeClr val="tx1"/>
                </a:solidFill>
                <a:effectLst/>
                <a:latin typeface="+mn-lt"/>
                <a:ea typeface="+mn-ea"/>
                <a:cs typeface="+mn-cs"/>
              </a:rPr>
              <a:t>(average from 12 months) is paid for the period of maternity leave, leave on the conditions of maternity leave and paternity leave (or periods that correspond to those leaves for insured persons other than employees). </a:t>
            </a:r>
            <a:endParaRPr lang="pl-PL" sz="1200" kern="1200" dirty="0" smtClean="0">
              <a:solidFill>
                <a:schemeClr val="tx1"/>
              </a:solidFill>
              <a:effectLst/>
              <a:latin typeface="+mn-lt"/>
              <a:ea typeface="+mn-ea"/>
              <a:cs typeface="+mn-cs"/>
            </a:endParaRPr>
          </a:p>
          <a:p>
            <a:endParaRPr lang="pl-PL" b="0" u="sng" dirty="0" smtClean="0">
              <a:solidFill>
                <a:srgbClr val="FFFF00"/>
              </a:solidFill>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ymbol zastępczy obrazu slajdu 1"/>
          <p:cNvSpPr>
            <a:spLocks noGrp="1" noRot="1" noChangeAspect="1"/>
          </p:cNvSpPr>
          <p:nvPr>
            <p:ph type="sldImg"/>
          </p:nvPr>
        </p:nvSpPr>
        <p:spPr>
          <a:ln/>
        </p:spPr>
      </p:sp>
      <p:sp>
        <p:nvSpPr>
          <p:cNvPr id="24578" name="Symbol zastępczy notatek 2"/>
          <p:cNvSpPr>
            <a:spLocks noGrp="1"/>
          </p:cNvSpPr>
          <p:nvPr>
            <p:ph type="body" idx="1"/>
          </p:nvPr>
        </p:nvSpPr>
        <p:spPr>
          <a:noFill/>
        </p:spPr>
        <p:txBody>
          <a:bodyPr/>
          <a:lstStyle/>
          <a:p>
            <a:r>
              <a:rPr lang="en-GB" sz="1200" kern="1200" dirty="0" smtClean="0">
                <a:solidFill>
                  <a:schemeClr val="tx1"/>
                </a:solidFill>
                <a:effectLst/>
                <a:latin typeface="+mn-lt"/>
                <a:ea typeface="+mn-ea"/>
                <a:cs typeface="+mn-cs"/>
              </a:rPr>
              <a:t>Maternity allowance for the period of parental leave is also granted to the person who </a:t>
            </a:r>
            <a:r>
              <a:rPr lang="en-GB" sz="1200" b="1" i="0" kern="1200" dirty="0" smtClean="0">
                <a:solidFill>
                  <a:schemeClr val="tx1"/>
                </a:solidFill>
                <a:effectLst/>
                <a:latin typeface="+mn-lt"/>
                <a:ea typeface="+mn-ea"/>
                <a:cs typeface="+mn-cs"/>
              </a:rPr>
              <a:t>adopts a child</a:t>
            </a:r>
            <a:r>
              <a:rPr lang="en-GB" sz="1200" kern="1200" dirty="0" smtClean="0">
                <a:solidFill>
                  <a:schemeClr val="tx1"/>
                </a:solidFill>
                <a:effectLst/>
                <a:latin typeface="+mn-lt"/>
                <a:ea typeface="+mn-ea"/>
                <a:cs typeface="+mn-cs"/>
              </a:rPr>
              <a:t>. This is of course possible if the parent uses the maternity allowance for the period of full maternity leave. </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maternity allowance for the period that corresponds to the parental leave may also be used by insured persons </a:t>
            </a:r>
            <a:r>
              <a:rPr lang="en-GB" sz="1200" b="1" kern="1200" dirty="0" smtClean="0">
                <a:solidFill>
                  <a:schemeClr val="tx1"/>
                </a:solidFill>
                <a:effectLst/>
                <a:latin typeface="+mn-lt"/>
                <a:ea typeface="+mn-ea"/>
                <a:cs typeface="+mn-cs"/>
              </a:rPr>
              <a:t>other than employees. </a:t>
            </a:r>
            <a:endParaRPr lang="pl-PL" sz="1200" b="1"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Parents can share their maternity allowance </a:t>
            </a:r>
            <a:r>
              <a:rPr lang="en-GB" sz="1200" kern="1200" dirty="0" smtClean="0">
                <a:solidFill>
                  <a:schemeClr val="tx1"/>
                </a:solidFill>
                <a:effectLst/>
                <a:latin typeface="+mn-lt"/>
                <a:ea typeface="+mn-ea"/>
                <a:cs typeface="+mn-cs"/>
              </a:rPr>
              <a:t>for the period that corresponds to parental leave. </a:t>
            </a:r>
            <a:endParaRPr lang="pl-PL" sz="1200" kern="1200" dirty="0">
              <a:solidFill>
                <a:schemeClr val="tx1"/>
              </a:solidFill>
              <a:effectLst/>
              <a:latin typeface="+mn-lt"/>
              <a:ea typeface="+mn-ea"/>
              <a:cs typeface="+mn-cs"/>
            </a:endParaRPr>
          </a:p>
        </p:txBody>
      </p:sp>
      <p:sp>
        <p:nvSpPr>
          <p:cNvPr id="4" name="Symbol zastępczy numeru slajdu 3"/>
          <p:cNvSpPr>
            <a:spLocks noGrp="1"/>
          </p:cNvSpPr>
          <p:nvPr>
            <p:ph type="sldNum" sz="quarter" idx="5"/>
          </p:nvPr>
        </p:nvSpPr>
        <p:spPr/>
        <p:txBody>
          <a:bodyPr/>
          <a:lstStyle/>
          <a:p>
            <a:pPr>
              <a:defRPr/>
            </a:pPr>
            <a:fld id="{EF888612-AA3B-43BA-AFCF-FD71A9970A5F}" type="slidenum">
              <a:rPr lang="pl-PL" smtClean="0"/>
              <a:pPr>
                <a:defRPr/>
              </a:pPr>
              <a:t>5</a:t>
            </a:fld>
            <a:endParaRPr lang="pl-PL" dirty="0">
              <a:latin typeface="Arial CE"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ymbol zastępczy obrazu slajdu 1"/>
          <p:cNvSpPr>
            <a:spLocks noGrp="1" noRot="1" noChangeAspect="1"/>
          </p:cNvSpPr>
          <p:nvPr>
            <p:ph type="sldImg"/>
          </p:nvPr>
        </p:nvSpPr>
        <p:spPr>
          <a:ln/>
        </p:spPr>
      </p:sp>
      <p:sp>
        <p:nvSpPr>
          <p:cNvPr id="26626" name="Symbol zastępczy notatek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Both the mother and the father of a child are entitled to care allowance. </a:t>
            </a:r>
            <a:r>
              <a:rPr lang="en-GB" sz="1200" kern="1200" dirty="0" smtClean="0">
                <a:solidFill>
                  <a:schemeClr val="tx1"/>
                </a:solidFill>
                <a:effectLst/>
                <a:latin typeface="+mn-lt"/>
                <a:ea typeface="+mn-ea"/>
                <a:cs typeface="+mn-cs"/>
              </a:rPr>
              <a:t>However, it can be used by one parent at a time – the</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one who applies for its payment for a given period.</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You are entitled to a care allowance if there are no other family members who could provide care for a child or other member of the family.</a:t>
            </a:r>
            <a:r>
              <a:rPr lang="en-GB" sz="1200" kern="1200" dirty="0" smtClean="0">
                <a:solidFill>
                  <a:schemeClr val="tx1"/>
                </a:solidFill>
                <a:effectLst/>
                <a:latin typeface="+mn-lt"/>
                <a:ea typeface="+mn-ea"/>
                <a:cs typeface="+mn-cs"/>
              </a:rPr>
              <a:t> However, this does not apply to the care of a sick child aged up to two years – then</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care allowance is granted even when there are other family members who could look after him/her.</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total period of payment of care allowance cannot exceed 60 days</a:t>
            </a:r>
            <a:r>
              <a:rPr lang="en-GB" sz="1200" kern="1200" dirty="0" smtClean="0">
                <a:solidFill>
                  <a:schemeClr val="tx1"/>
                </a:solidFill>
                <a:effectLst/>
                <a:latin typeface="+mn-lt"/>
                <a:ea typeface="+mn-ea"/>
                <a:cs typeface="+mn-cs"/>
              </a:rPr>
              <a:t> in a calendar year and it does not depend on:</a:t>
            </a:r>
            <a:endParaRPr lang="pl-PL"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number of children and family members who require care,</a:t>
            </a:r>
            <a:endParaRPr lang="pl-PL"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causes of care,</a:t>
            </a:r>
            <a:endParaRPr lang="pl-PL"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persons entitled to this allowance. </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Arial" pitchFamily="34" charset="0"/>
              <a:ea typeface="+mn-ea"/>
              <a:cs typeface="+mn-cs"/>
            </a:endParaRPr>
          </a:p>
          <a:p>
            <a:endParaRPr lang="pl-PL" dirty="0" smtClean="0"/>
          </a:p>
          <a:p>
            <a:endParaRPr lang="pl-PL" sz="1200" kern="1200" dirty="0" smtClean="0">
              <a:solidFill>
                <a:schemeClr val="tx1"/>
              </a:solidFill>
              <a:latin typeface="Arial" pitchFamily="34" charset="0"/>
              <a:ea typeface="+mn-ea"/>
              <a:cs typeface="+mn-cs"/>
            </a:endParaRPr>
          </a:p>
          <a:p>
            <a:endParaRPr lang="pl-PL" dirty="0"/>
          </a:p>
          <a:p>
            <a:endParaRPr lang="pl-PL" dirty="0" smtClean="0">
              <a:latin typeface="+mn-lt"/>
            </a:endParaRPr>
          </a:p>
        </p:txBody>
      </p:sp>
      <p:sp>
        <p:nvSpPr>
          <p:cNvPr id="4" name="Symbol zastępczy numeru slajdu 3"/>
          <p:cNvSpPr>
            <a:spLocks noGrp="1"/>
          </p:cNvSpPr>
          <p:nvPr>
            <p:ph type="sldNum" sz="quarter" idx="5"/>
          </p:nvPr>
        </p:nvSpPr>
        <p:spPr/>
        <p:txBody>
          <a:bodyPr/>
          <a:lstStyle/>
          <a:p>
            <a:pPr>
              <a:defRPr/>
            </a:pPr>
            <a:fld id="{E5224F75-18AD-45D2-AFD5-2C20FEAC0A18}" type="slidenum">
              <a:rPr lang="pl-PL" smtClean="0"/>
              <a:pPr>
                <a:defRPr/>
              </a:pPr>
              <a:t>6</a:t>
            </a:fld>
            <a:endParaRPr lang="pl-PL" dirty="0">
              <a:latin typeface="Arial CE"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D1E7A982-9134-4807-A7E4-382538EAEE0B}" type="slidenum">
              <a:rPr lang="pl-PL"/>
              <a:pPr>
                <a:defRPr/>
              </a:pPr>
              <a:t>7</a:t>
            </a:fld>
            <a:endParaRPr lang="pl-PL" dirty="0">
              <a:latin typeface="Arial CE"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r>
              <a:rPr lang="en-GB" sz="1200" b="1" kern="1200" dirty="0" smtClean="0">
                <a:solidFill>
                  <a:schemeClr val="tx1"/>
                </a:solidFill>
                <a:effectLst/>
                <a:latin typeface="+mn-lt"/>
                <a:ea typeface="+mn-ea"/>
                <a:cs typeface="+mn-cs"/>
              </a:rPr>
              <a:t>Accident at work </a:t>
            </a:r>
            <a:r>
              <a:rPr lang="en-GB" sz="1200" kern="1200" dirty="0" smtClean="0">
                <a:solidFill>
                  <a:schemeClr val="tx1"/>
                </a:solidFill>
                <a:effectLst/>
                <a:latin typeface="+mn-lt"/>
                <a:ea typeface="+mn-ea"/>
                <a:cs typeface="+mn-cs"/>
              </a:rPr>
              <a:t>– a</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sudden event caused by an external cause that occurred during performing work and caused bodily injury or death.</a:t>
            </a:r>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Occupational disease </a:t>
            </a:r>
            <a:r>
              <a:rPr lang="en-GB" sz="1200" kern="1200" dirty="0" smtClean="0">
                <a:solidFill>
                  <a:schemeClr val="tx1"/>
                </a:solidFill>
                <a:effectLst/>
                <a:latin typeface="+mn-lt"/>
                <a:ea typeface="+mn-ea"/>
                <a:cs typeface="+mn-cs"/>
              </a:rPr>
              <a:t>– a</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condition caused by harmful factors that occur in the workplace or result from the way in which the person performs professional duties. The list of occupational diseases is included in the regulation of the Council of Ministers.</a:t>
            </a:r>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Permanent bodily injury</a:t>
            </a:r>
            <a:r>
              <a:rPr lang="en-GB" sz="1200" kern="1200" dirty="0" smtClean="0">
                <a:solidFill>
                  <a:schemeClr val="tx1"/>
                </a:solidFill>
                <a:effectLst/>
                <a:latin typeface="+mn-lt"/>
                <a:ea typeface="+mn-ea"/>
                <a:cs typeface="+mn-cs"/>
              </a:rPr>
              <a:t> – injury</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that limits your ability and does not give you hope for full recovery.</a:t>
            </a:r>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 lump-sum compensation </a:t>
            </a:r>
            <a:r>
              <a:rPr lang="en-GB" sz="1200" kern="1200" dirty="0" smtClean="0">
                <a:solidFill>
                  <a:schemeClr val="tx1"/>
                </a:solidFill>
                <a:effectLst/>
                <a:latin typeface="+mn-lt"/>
                <a:ea typeface="+mn-ea"/>
                <a:cs typeface="+mn-cs"/>
              </a:rPr>
              <a:t>for an accident at work or occupational disease for each percentage of permanent or long-term bodily injury is PLN 809 (from April 1, 2017 to March 31, 2018).</a:t>
            </a:r>
            <a:r>
              <a:rPr lang="pl-PL" dirty="0" smtClean="0">
                <a:effectLst/>
                <a:latin typeface="+mn-lt"/>
              </a:rPr>
              <a:t> </a:t>
            </a:r>
            <a:endParaRPr lang="pl-PL" sz="1200" b="1" kern="1200" dirty="0" smtClean="0">
              <a:solidFill>
                <a:schemeClr val="tx1"/>
              </a:solidFill>
              <a:latin typeface="+mn-lt"/>
              <a:ea typeface="+mn-ea"/>
              <a:cs typeface="+mn-cs"/>
            </a:endParaRPr>
          </a:p>
          <a:p>
            <a:endParaRPr lang="pl-PL" b="1" dirty="0" smtClean="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06A7094A-BC11-461C-BA8E-D724CD937C01}" type="slidenum">
              <a:rPr lang="pl-PL"/>
              <a:pPr>
                <a:defRPr/>
              </a:pPr>
              <a:t>8</a:t>
            </a:fld>
            <a:endParaRPr lang="pl-PL" dirty="0">
              <a:latin typeface="Arial CE"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r>
              <a:rPr lang="en-GB" sz="1200" kern="1200" dirty="0" smtClean="0">
                <a:solidFill>
                  <a:schemeClr val="tx1"/>
                </a:solidFill>
                <a:effectLst/>
                <a:latin typeface="+mn-lt"/>
                <a:ea typeface="+mn-ea"/>
                <a:cs typeface="+mn-cs"/>
              </a:rPr>
              <a:t>Disability does not always mean incapacity for work. Disability and incapacity for work are two different notions. People with disabilities can be just as good employees or even better than non-disabled people. It happens that even people fully incapable of work take up an employment – they</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find a different area of ​​activity and ZUS does not impose any restrictions here. </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pension paid by ZUS is granted due to incapacity for work, not disability. </a:t>
            </a:r>
            <a:endParaRPr lang="pl-PL" sz="1200" b="1"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Insurance period is the sum of (years, months and days):</a:t>
            </a:r>
            <a:endParaRPr lang="pl-PL"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contribution periods, among others: </a:t>
            </a:r>
            <a:endParaRPr lang="pl-PL" sz="1200" kern="1200" dirty="0" smtClean="0">
              <a:solidFill>
                <a:schemeClr val="tx1"/>
              </a:solidFill>
              <a:effectLst/>
              <a:latin typeface="+mn-lt"/>
              <a:ea typeface="+mn-ea"/>
              <a:cs typeface="+mn-cs"/>
            </a:endParaRPr>
          </a:p>
          <a:p>
            <a:pPr marL="171450" lvl="0" indent="-171450">
              <a:buFont typeface="Wingdings" panose="05000000000000000000" pitchFamily="2" charset="2"/>
              <a:buChar char="ü"/>
            </a:pPr>
            <a:r>
              <a:rPr lang="en-GB" sz="1200" kern="1200" dirty="0" smtClean="0">
                <a:solidFill>
                  <a:schemeClr val="tx1"/>
                </a:solidFill>
                <a:effectLst/>
                <a:latin typeface="+mn-lt"/>
                <a:ea typeface="+mn-ea"/>
                <a:cs typeface="+mn-cs"/>
              </a:rPr>
              <a:t>being an employee, </a:t>
            </a:r>
            <a:endParaRPr lang="pl-PL" sz="1200" kern="1200" dirty="0" smtClean="0">
              <a:solidFill>
                <a:schemeClr val="tx1"/>
              </a:solidFill>
              <a:effectLst/>
              <a:latin typeface="+mn-lt"/>
              <a:ea typeface="+mn-ea"/>
              <a:cs typeface="+mn-cs"/>
            </a:endParaRPr>
          </a:p>
          <a:p>
            <a:pPr marL="171450" lvl="0" indent="-171450">
              <a:buFont typeface="Wingdings" panose="05000000000000000000" pitchFamily="2" charset="2"/>
              <a:buChar char="ü"/>
            </a:pPr>
            <a:r>
              <a:rPr lang="en-GB" sz="1200" kern="1200" dirty="0" smtClean="0">
                <a:solidFill>
                  <a:schemeClr val="tx1"/>
                </a:solidFill>
                <a:effectLst/>
                <a:latin typeface="+mn-lt"/>
                <a:ea typeface="+mn-ea"/>
                <a:cs typeface="+mn-cs"/>
              </a:rPr>
              <a:t>conducting business activity and payment of old-age and disability insurance contributions, </a:t>
            </a:r>
            <a:endParaRPr lang="pl-PL" sz="1200" kern="1200" dirty="0" smtClean="0">
              <a:solidFill>
                <a:schemeClr val="tx1"/>
              </a:solidFill>
              <a:effectLst/>
              <a:latin typeface="+mn-lt"/>
              <a:ea typeface="+mn-ea"/>
              <a:cs typeface="+mn-cs"/>
            </a:endParaRPr>
          </a:p>
          <a:p>
            <a:pPr marL="171450" lvl="0" indent="-171450">
              <a:buFont typeface="Wingdings" panose="05000000000000000000" pitchFamily="2" charset="2"/>
              <a:buChar char="ü"/>
            </a:pPr>
            <a:r>
              <a:rPr lang="en-GB" sz="1200" kern="1200" dirty="0" smtClean="0">
                <a:solidFill>
                  <a:schemeClr val="tx1"/>
                </a:solidFill>
                <a:effectLst/>
                <a:latin typeface="+mn-lt"/>
                <a:ea typeface="+mn-ea"/>
                <a:cs typeface="+mn-cs"/>
              </a:rPr>
              <a:t>active military service in the Polish Army, </a:t>
            </a:r>
            <a:endParaRPr lang="pl-PL" sz="1200" kern="1200" dirty="0" smtClean="0">
              <a:solidFill>
                <a:schemeClr val="tx1"/>
              </a:solidFill>
              <a:effectLst/>
              <a:latin typeface="+mn-lt"/>
              <a:ea typeface="+mn-ea"/>
              <a:cs typeface="+mn-cs"/>
            </a:endParaRPr>
          </a:p>
          <a:p>
            <a:pPr marL="171450" lvl="0" indent="-171450">
              <a:buFont typeface="Wingdings" panose="05000000000000000000" pitchFamily="2" charset="2"/>
              <a:buChar char="ü"/>
            </a:pPr>
            <a:r>
              <a:rPr lang="en-GB" sz="1200" kern="1200" dirty="0" smtClean="0">
                <a:solidFill>
                  <a:schemeClr val="tx1"/>
                </a:solidFill>
                <a:effectLst/>
                <a:latin typeface="+mn-lt"/>
                <a:ea typeface="+mn-ea"/>
                <a:cs typeface="+mn-cs"/>
              </a:rPr>
              <a:t>non-payment of old-age and disability pension contributions if a person exceeded the amount of the annual contribution calculation basis during the calendar year,</a:t>
            </a:r>
            <a:endParaRPr lang="pl-PL" sz="1200" kern="1200" dirty="0" smtClean="0">
              <a:solidFill>
                <a:schemeClr val="tx1"/>
              </a:solidFill>
              <a:effectLst/>
              <a:latin typeface="+mn-lt"/>
              <a:ea typeface="+mn-ea"/>
              <a:cs typeface="+mn-cs"/>
            </a:endParaRPr>
          </a:p>
          <a:p>
            <a:pPr marL="171450" lvl="0" indent="-171450">
              <a:buFont typeface="Wingdings" panose="05000000000000000000" pitchFamily="2" charset="2"/>
              <a:buChar char="ü"/>
            </a:pPr>
            <a:r>
              <a:rPr lang="en-GB" sz="1200" kern="1200" dirty="0" smtClean="0">
                <a:solidFill>
                  <a:schemeClr val="tx1"/>
                </a:solidFill>
                <a:effectLst/>
                <a:latin typeface="+mn-lt"/>
                <a:ea typeface="+mn-ea"/>
                <a:cs typeface="+mn-cs"/>
              </a:rPr>
              <a:t>paying social insurance contributions before November 15, 1991 or not paying the contributions during this period, because there was no such obligation,</a:t>
            </a:r>
            <a:endParaRPr lang="pl-P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and</a:t>
            </a:r>
            <a:endParaRPr lang="pl-PL"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non-contribution, during which insurance contributions are not paid, but they have impact on the right to a pension (e.g. period for which you were entitled to sickness allowance or rehabilitation benefit, period of higher education).</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When ZUS evaluates insurance periods, non-contribution periods cannot be longer than ⅓ of contribution periods. </a:t>
            </a:r>
            <a:endParaRPr lang="pl-PL" sz="1200" b="1"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Disability pension is granted to a person who meets all the following conditions: </a:t>
            </a:r>
            <a:endParaRPr lang="pl-PL"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is unable to work (and has got certificate issued by ZUS medical examiner or ZUS medical commission), </a:t>
            </a:r>
            <a:endParaRPr lang="pl-PL"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has got an insurance period (mentioned below) which is appropriate for the age in which the incapacity for work appeared, </a:t>
            </a:r>
            <a:endParaRPr lang="pl-PL"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incapacity for work occurred during contribution or non-contribution periods specified in the regulations (e.g. while being an employee, receiving sickness or care allowance, rehabilitation benefit) or not later than 18 months from the end of these periods.</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Insurance period </a:t>
            </a:r>
            <a:r>
              <a:rPr lang="en-GB" sz="1200" kern="1200" dirty="0" smtClean="0">
                <a:solidFill>
                  <a:schemeClr val="tx1"/>
                </a:solidFill>
                <a:effectLst/>
                <a:latin typeface="+mn-lt"/>
                <a:ea typeface="+mn-ea"/>
                <a:cs typeface="+mn-cs"/>
              </a:rPr>
              <a:t>(contribution and non-contribution period) which must be proven to receive a disability pension for work is: </a:t>
            </a:r>
            <a:endParaRPr lang="pl-PL"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1 year – if</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incapacity for work appeared before the age of 20, </a:t>
            </a:r>
            <a:endParaRPr lang="pl-PL"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2 years – if</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incapacity for work appeared between 20 to 22 years of age, </a:t>
            </a:r>
            <a:endParaRPr lang="pl-PL"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3 years – if</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incapacity for work appeared between 22 to 25 years of age, </a:t>
            </a:r>
            <a:endParaRPr lang="pl-PL"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4 years – if</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incapacity for work appeared between 25 and 30 years of age, </a:t>
            </a:r>
            <a:endParaRPr lang="pl-PL"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5 years – if</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incapacity for work appeared after the insured turned 30. </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For how long ZUS grants a disability pension?</a:t>
            </a:r>
            <a:endParaRPr lang="pl-PL"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Usually, ZUS medical examiner or ZUS medical commission </a:t>
            </a:r>
            <a:r>
              <a:rPr lang="en-GB" sz="1200" kern="1200" noProof="0" dirty="0" err="1" smtClean="0">
                <a:solidFill>
                  <a:schemeClr val="tx1"/>
                </a:solidFill>
                <a:effectLst/>
                <a:latin typeface="+mn-lt"/>
                <a:ea typeface="+mn-ea"/>
                <a:cs typeface="+mn-cs"/>
              </a:rPr>
              <a:t>certif</a:t>
            </a:r>
            <a:r>
              <a:rPr lang="pl-PL" sz="1200" kern="1200" dirty="0" err="1" smtClean="0">
                <a:solidFill>
                  <a:schemeClr val="tx1"/>
                </a:solidFill>
                <a:effectLst/>
                <a:latin typeface="+mn-lt"/>
                <a:ea typeface="+mn-ea"/>
                <a:cs typeface="+mn-cs"/>
              </a:rPr>
              <a:t>ies</a:t>
            </a:r>
            <a:r>
              <a:rPr lang="en-GB" sz="1200" kern="1200" dirty="0" smtClean="0">
                <a:solidFill>
                  <a:schemeClr val="tx1"/>
                </a:solidFill>
                <a:effectLst/>
                <a:latin typeface="+mn-lt"/>
                <a:ea typeface="+mn-ea"/>
                <a:cs typeface="+mn-cs"/>
              </a:rPr>
              <a:t> incapacity for work for a maximum of 5 years. If, however, according to medical knowledge, there is no prognosis that the person will regain the capacity for work before the end of this period, they may issue a certificate for more than 5 years. Disability pension is due for the period for which ZUS medical examiner or ZUS medical commission issues a certificate on incapacity for work.</a:t>
            </a:r>
            <a:endParaRPr lang="pl-PL" sz="1200" kern="1200" dirty="0" smtClean="0">
              <a:solidFill>
                <a:schemeClr val="tx1"/>
              </a:solidFill>
              <a:effectLst/>
              <a:latin typeface="+mn-lt"/>
              <a:ea typeface="+mn-ea"/>
              <a:cs typeface="+mn-cs"/>
            </a:endParaRPr>
          </a:p>
          <a:p>
            <a:endParaRPr lang="pl-PL"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If the right to a pension expires </a:t>
            </a:r>
            <a:r>
              <a:rPr lang="en-GB" sz="1200" kern="1200" dirty="0" smtClean="0">
                <a:solidFill>
                  <a:schemeClr val="tx1"/>
                </a:solidFill>
                <a:effectLst/>
                <a:latin typeface="+mn-lt"/>
                <a:ea typeface="+mn-ea"/>
                <a:cs typeface="+mn-cs"/>
              </a:rPr>
              <a:t>and the person does not regain the capacity for work, he may apply for another pension. </a:t>
            </a:r>
            <a:endParaRPr lang="pl-PL" sz="1200" kern="1200" dirty="0" smtClean="0">
              <a:solidFill>
                <a:schemeClr val="tx1"/>
              </a:solidFill>
              <a:effectLst/>
              <a:latin typeface="+mn-lt"/>
              <a:ea typeface="+mn-ea"/>
              <a:cs typeface="+mn-cs"/>
            </a:endParaRPr>
          </a:p>
          <a:p>
            <a:endParaRPr lang="pl-PL" dirty="0" smtClean="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4020506" y="9722309"/>
            <a:ext cx="3077137" cy="510667"/>
          </a:xfrm>
          <a:prstGeom prst="rect">
            <a:avLst/>
          </a:prstGeom>
          <a:noFill/>
          <a:extLst/>
        </p:spPr>
        <p:txBody>
          <a:bodyPr lIns="95427" tIns="47714" rIns="95427" bIns="47714" anchor="b"/>
          <a:lstStyle/>
          <a:p>
            <a:pPr algn="r">
              <a:defRPr/>
            </a:pPr>
            <a:fld id="{1E7FF0FF-9599-44BF-9518-3CD968B6E1AA}" type="slidenum">
              <a:rPr lang="pl-PL" sz="1200" b="0">
                <a:solidFill>
                  <a:schemeClr val="tx1"/>
                </a:solidFill>
                <a:latin typeface="Arial" pitchFamily="34" charset="0"/>
                <a:cs typeface="+mn-cs"/>
              </a:rPr>
              <a:pPr algn="r">
                <a:defRPr/>
              </a:pPr>
              <a:t>9</a:t>
            </a:fld>
            <a:endParaRPr lang="pl-PL" sz="1200" b="0" dirty="0">
              <a:solidFill>
                <a:schemeClr val="tx1"/>
              </a:solidFill>
              <a:latin typeface="Arial CE" charset="0"/>
              <a:cs typeface="+mn-cs"/>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r>
              <a:rPr lang="en-GB" sz="1200" b="1" kern="1200" dirty="0" smtClean="0">
                <a:solidFill>
                  <a:schemeClr val="tx1"/>
                </a:solidFill>
                <a:effectLst/>
                <a:latin typeface="+mn-lt"/>
                <a:ea typeface="+mn-ea"/>
                <a:cs typeface="+mn-cs"/>
              </a:rPr>
              <a:t>Survivor's pension </a:t>
            </a:r>
            <a:r>
              <a:rPr lang="en-GB" sz="1200" kern="1200" dirty="0" smtClean="0">
                <a:solidFill>
                  <a:schemeClr val="tx1"/>
                </a:solidFill>
                <a:effectLst/>
                <a:latin typeface="+mn-lt"/>
                <a:ea typeface="+mn-ea"/>
                <a:cs typeface="+mn-cs"/>
              </a:rPr>
              <a:t>is also granted to eligible family members of a person who at the moment of death was receiving pre-retirement allowance, pre-retirement benefit or teachers compensatory benefit (in this case, it is assumed that the deceased person met the conditions to obtain a disability pension).</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All eligible family members are entitled to one survivor's pension</a:t>
            </a:r>
            <a:r>
              <a:rPr lang="en-GB" sz="1200" kern="1200" dirty="0" smtClean="0">
                <a:solidFill>
                  <a:schemeClr val="tx1"/>
                </a:solidFill>
                <a:effectLst/>
                <a:latin typeface="+mn-lt"/>
                <a:ea typeface="+mn-ea"/>
                <a:cs typeface="+mn-cs"/>
              </a:rPr>
              <a:t>. If necessary, it is shared equally among all eligible family members. </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Children, stepchildren, and adopted children are entitled to a survivor's pension:</a:t>
            </a:r>
            <a:endParaRPr lang="pl-PL"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until they turn 16,</a:t>
            </a:r>
            <a:endParaRPr lang="pl-PL"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if they are over 16 until they finish school, but no longer than up to 25 years of age (if a child reaches 25 years of age at the last year of higher education, s/he is entitled to a survivor's pension until the end of this academic year),</a:t>
            </a:r>
            <a:endParaRPr lang="pl-PL"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if they have become completely incapable to work before the age of 16 or while studying before the age of 25</a:t>
            </a:r>
            <a:r>
              <a:rPr lang="pl-PL"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endParaRPr lang="pl-P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can use the supplementary text "Benefits for paying contributions" – Pension insurance. </a:t>
            </a:r>
            <a:endParaRPr lang="pl-PL" sz="1200" kern="1200" dirty="0" smtClean="0">
              <a:solidFill>
                <a:schemeClr val="tx1"/>
              </a:solidFill>
              <a:effectLst/>
              <a:latin typeface="+mn-lt"/>
              <a:ea typeface="+mn-ea"/>
              <a:cs typeface="+mn-cs"/>
            </a:endParaRPr>
          </a:p>
          <a:p>
            <a:endParaRPr lang="pl-PL" sz="1200" b="1" kern="1200" dirty="0" smtClean="0">
              <a:solidFill>
                <a:schemeClr val="tx1"/>
              </a:solidFill>
              <a:latin typeface="Arial" pitchFamily="34" charset="0"/>
              <a:ea typeface="+mn-ea"/>
              <a:cs typeface="+mn-cs"/>
            </a:endParaRPr>
          </a:p>
          <a:p>
            <a:endParaRPr lang="pl-PL" b="1" dirty="0" smtClean="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2" name="Obraz 6" descr="glowna.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Elipsa 7"/>
          <p:cNvSpPr/>
          <p:nvPr userDrawn="1"/>
        </p:nvSpPr>
        <p:spPr>
          <a:xfrm>
            <a:off x="8459788" y="6381750"/>
            <a:ext cx="215900" cy="2159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4" name="pole tekstowe 8"/>
          <p:cNvSpPr txBox="1"/>
          <p:nvPr userDrawn="1"/>
        </p:nvSpPr>
        <p:spPr>
          <a:xfrm>
            <a:off x="8316913" y="6369050"/>
            <a:ext cx="503237" cy="246063"/>
          </a:xfrm>
          <a:prstGeom prst="rect">
            <a:avLst/>
          </a:prstGeom>
          <a:noFill/>
        </p:spPr>
        <p:txBody>
          <a:bodyPr>
            <a:spAutoFit/>
          </a:bodyPr>
          <a:lstStyle/>
          <a:p>
            <a:pPr algn="ctr">
              <a:defRPr/>
            </a:pPr>
            <a:fld id="{A89353B6-9494-44F7-A9AC-AEAF4C9BAB93}" type="slidenum">
              <a:rPr lang="pl-PL" sz="1000">
                <a:solidFill>
                  <a:schemeClr val="bg1">
                    <a:lumMod val="95000"/>
                  </a:schemeClr>
                </a:solidFill>
                <a:latin typeface="+mj-lt"/>
              </a:rPr>
              <a:pPr algn="ctr">
                <a:defRPr/>
              </a:pPr>
              <a:t>‹#›</a:t>
            </a:fld>
            <a:endParaRPr lang="pl-PL" sz="1000" dirty="0">
              <a:solidFill>
                <a:schemeClr val="bg1">
                  <a:lumMod val="95000"/>
                </a:schemeClr>
              </a:solidFill>
              <a:latin typeface="+mj-lt"/>
            </a:endParaRP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2C8CFA5-71EE-4AFC-A9F0-D8E6C5442E47}" type="datetime1">
              <a:rPr lang="pl-PL"/>
              <a:pPr>
                <a:defRPr/>
              </a:pPr>
              <a:t>2018-05-30</a:t>
            </a:fld>
            <a:endParaRPr lang="pl-PL" dirty="0"/>
          </a:p>
        </p:txBody>
      </p:sp>
      <p:sp>
        <p:nvSpPr>
          <p:cNvPr id="5" name="Symbol zastępczy stopki 4"/>
          <p:cNvSpPr>
            <a:spLocks noGrp="1"/>
          </p:cNvSpPr>
          <p:nvPr>
            <p:ph type="ftr" sz="quarter" idx="11"/>
          </p:nvPr>
        </p:nvSpPr>
        <p:spPr/>
        <p:txBody>
          <a:bodyPr/>
          <a:lstStyle>
            <a:lvl1pPr>
              <a:defRPr/>
            </a:lvl1pPr>
          </a:lstStyle>
          <a:p>
            <a:pPr>
              <a:defRPr/>
            </a:pPr>
            <a:endParaRPr lang="pl-PL" dirty="0"/>
          </a:p>
        </p:txBody>
      </p:sp>
      <p:sp>
        <p:nvSpPr>
          <p:cNvPr id="6" name="Symbol zastępczy numeru slajdu 5"/>
          <p:cNvSpPr>
            <a:spLocks noGrp="1"/>
          </p:cNvSpPr>
          <p:nvPr>
            <p:ph type="sldNum" sz="quarter" idx="12"/>
          </p:nvPr>
        </p:nvSpPr>
        <p:spPr/>
        <p:txBody>
          <a:bodyPr/>
          <a:lstStyle>
            <a:lvl1pPr>
              <a:defRPr/>
            </a:lvl1pPr>
          </a:lstStyle>
          <a:p>
            <a:pPr>
              <a:defRPr/>
            </a:pPr>
            <a:fld id="{A0FA9D11-04CB-45B4-94A9-4BCC60E04724}" type="slidenum">
              <a:rPr lang="pl-PL"/>
              <a:pPr>
                <a:defRPr/>
              </a:pPr>
              <a:t>‹#›</a:t>
            </a:fld>
            <a:endParaRPr lang="pl-PL" dirty="0">
              <a:latin typeface="+mj-lt"/>
            </a:endParaRPr>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399676F6-E11A-42FE-B2AD-156A997AA732}" type="datetime1">
              <a:rPr lang="pl-PL"/>
              <a:pPr>
                <a:defRPr/>
              </a:pPr>
              <a:t>2018-05-30</a:t>
            </a:fld>
            <a:endParaRPr lang="pl-PL" dirty="0"/>
          </a:p>
        </p:txBody>
      </p:sp>
      <p:sp>
        <p:nvSpPr>
          <p:cNvPr id="5" name="Symbol zastępczy stopki 4"/>
          <p:cNvSpPr>
            <a:spLocks noGrp="1"/>
          </p:cNvSpPr>
          <p:nvPr>
            <p:ph type="ftr" sz="quarter" idx="11"/>
          </p:nvPr>
        </p:nvSpPr>
        <p:spPr/>
        <p:txBody>
          <a:bodyPr/>
          <a:lstStyle>
            <a:lvl1pPr>
              <a:defRPr/>
            </a:lvl1pPr>
          </a:lstStyle>
          <a:p>
            <a:pPr>
              <a:defRPr/>
            </a:pPr>
            <a:endParaRPr lang="pl-PL" dirty="0"/>
          </a:p>
        </p:txBody>
      </p:sp>
      <p:sp>
        <p:nvSpPr>
          <p:cNvPr id="6" name="Symbol zastępczy numeru slajdu 5"/>
          <p:cNvSpPr>
            <a:spLocks noGrp="1"/>
          </p:cNvSpPr>
          <p:nvPr>
            <p:ph type="sldNum" sz="quarter" idx="12"/>
          </p:nvPr>
        </p:nvSpPr>
        <p:spPr/>
        <p:txBody>
          <a:bodyPr/>
          <a:lstStyle>
            <a:lvl1pPr>
              <a:defRPr/>
            </a:lvl1pPr>
          </a:lstStyle>
          <a:p>
            <a:pPr>
              <a:defRPr/>
            </a:pPr>
            <a:fld id="{697B301A-2C53-453E-A7D7-07BFAF1726A4}" type="slidenum">
              <a:rPr lang="pl-PL"/>
              <a:pPr>
                <a:defRPr/>
              </a:pPr>
              <a:t>‹#›</a:t>
            </a:fld>
            <a:endParaRPr lang="pl-PL" dirty="0">
              <a:latin typeface="+mj-lt"/>
            </a:endParaRPr>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9" descr="glowna.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Elipsa 10"/>
          <p:cNvSpPr/>
          <p:nvPr userDrawn="1"/>
        </p:nvSpPr>
        <p:spPr>
          <a:xfrm>
            <a:off x="8459788" y="6381750"/>
            <a:ext cx="215900" cy="2159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6" name="pole tekstowe 11"/>
          <p:cNvSpPr txBox="1"/>
          <p:nvPr userDrawn="1"/>
        </p:nvSpPr>
        <p:spPr>
          <a:xfrm>
            <a:off x="8316913" y="6369050"/>
            <a:ext cx="503237" cy="246063"/>
          </a:xfrm>
          <a:prstGeom prst="rect">
            <a:avLst/>
          </a:prstGeom>
          <a:noFill/>
        </p:spPr>
        <p:txBody>
          <a:bodyPr>
            <a:spAutoFit/>
          </a:bodyPr>
          <a:lstStyle/>
          <a:p>
            <a:pPr algn="ctr">
              <a:defRPr/>
            </a:pPr>
            <a:fld id="{A10A1B3A-F8E9-4BB5-9024-63DAD53F8CF2}" type="slidenum">
              <a:rPr lang="pl-PL" sz="1000">
                <a:solidFill>
                  <a:schemeClr val="bg1">
                    <a:lumMod val="95000"/>
                  </a:schemeClr>
                </a:solidFill>
                <a:latin typeface="+mj-lt"/>
              </a:rPr>
              <a:pPr algn="ctr">
                <a:defRPr/>
              </a:pPr>
              <a:t>‹#›</a:t>
            </a:fld>
            <a:endParaRPr lang="pl-PL" sz="1000" dirty="0">
              <a:solidFill>
                <a:schemeClr val="bg1">
                  <a:lumMod val="95000"/>
                </a:schemeClr>
              </a:solidFill>
              <a:latin typeface="+mj-lt"/>
            </a:endParaRPr>
          </a:p>
        </p:txBody>
      </p:sp>
      <p:pic>
        <p:nvPicPr>
          <p:cNvPr id="7" name="Picture 6" descr="C:\Users\Pawel\Desktop\ZUS\obrazki\02_logo.png"/>
          <p:cNvPicPr>
            <a:picLocks noChangeAspect="1" noChangeArrowheads="1"/>
          </p:cNvPicPr>
          <p:nvPr userDrawn="1"/>
        </p:nvPicPr>
        <p:blipFill>
          <a:blip r:embed="rId3" cstate="print"/>
          <a:srcRect/>
          <a:stretch>
            <a:fillRect/>
          </a:stretch>
        </p:blipFill>
        <p:spPr bwMode="auto">
          <a:xfrm>
            <a:off x="7954963" y="188913"/>
            <a:ext cx="960437" cy="647700"/>
          </a:xfrm>
          <a:prstGeom prst="rect">
            <a:avLst/>
          </a:prstGeom>
          <a:noFill/>
          <a:ln w="9525">
            <a:noFill/>
            <a:miter lim="800000"/>
            <a:headEnd/>
            <a:tailEnd/>
          </a:ln>
        </p:spPr>
      </p:pic>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Picture 2" descr="C:\Users\Pawel\Desktop\ZUS\obrazki\01_bg.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3" descr="C:\Users\Pawel\Desktop\ZUS\obrazki\01_logo.png"/>
          <p:cNvPicPr>
            <a:picLocks noChangeAspect="1" noChangeArrowheads="1"/>
          </p:cNvPicPr>
          <p:nvPr userDrawn="1"/>
        </p:nvPicPr>
        <p:blipFill>
          <a:blip r:embed="rId3" cstate="print"/>
          <a:srcRect/>
          <a:stretch>
            <a:fillRect/>
          </a:stretch>
        </p:blipFill>
        <p:spPr bwMode="auto">
          <a:xfrm>
            <a:off x="323850" y="333375"/>
            <a:ext cx="3387725" cy="2284413"/>
          </a:xfrm>
          <a:prstGeom prst="rect">
            <a:avLst/>
          </a:prstGeom>
          <a:noFill/>
          <a:ln w="9525">
            <a:noFill/>
            <a:miter lim="800000"/>
            <a:headEnd/>
            <a:tailEnd/>
          </a:ln>
        </p:spPr>
      </p:pic>
      <p:pic>
        <p:nvPicPr>
          <p:cNvPr id="6" name="Picture 4" descr="C:\Users\Pawel\Desktop\ZUS\obrazki\01_belka.png"/>
          <p:cNvPicPr>
            <a:picLocks noChangeAspect="1" noChangeArrowheads="1"/>
          </p:cNvPicPr>
          <p:nvPr userDrawn="1"/>
        </p:nvPicPr>
        <p:blipFill>
          <a:blip r:embed="rId4" cstate="print"/>
          <a:srcRect/>
          <a:stretch>
            <a:fillRect/>
          </a:stretch>
        </p:blipFill>
        <p:spPr bwMode="auto">
          <a:xfrm>
            <a:off x="0" y="2924175"/>
            <a:ext cx="9144000" cy="471488"/>
          </a:xfrm>
          <a:prstGeom prst="rect">
            <a:avLst/>
          </a:prstGeom>
          <a:noFill/>
          <a:ln w="9525">
            <a:noFill/>
            <a:miter lim="800000"/>
            <a:headEnd/>
            <a:tailEnd/>
          </a:ln>
        </p:spPr>
      </p:pic>
      <p:pic>
        <p:nvPicPr>
          <p:cNvPr id="7" name="Picture 5" descr="C:\Users\Pawel\Desktop\ZUS\obrazki\01_belka_2.png"/>
          <p:cNvPicPr>
            <a:picLocks noChangeAspect="1" noChangeArrowheads="1"/>
          </p:cNvPicPr>
          <p:nvPr userDrawn="1"/>
        </p:nvPicPr>
        <p:blipFill>
          <a:blip r:embed="rId5" cstate="print"/>
          <a:srcRect/>
          <a:stretch>
            <a:fillRect/>
          </a:stretch>
        </p:blipFill>
        <p:spPr bwMode="auto">
          <a:xfrm>
            <a:off x="0" y="3644900"/>
            <a:ext cx="5699125" cy="471488"/>
          </a:xfrm>
          <a:prstGeom prst="rect">
            <a:avLst/>
          </a:prstGeom>
          <a:noFill/>
          <a:ln w="9525">
            <a:noFill/>
            <a:miter lim="800000"/>
            <a:headEnd/>
            <a:tailEnd/>
          </a:ln>
        </p:spPr>
      </p:pic>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dirty="0" smtClean="0"/>
              <a:t>Kliknij, aby edytować styl</a:t>
            </a:r>
            <a:endParaRPr lang="pl-PL" dirty="0"/>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8" name="Symbol zastępczy daty 3"/>
          <p:cNvSpPr>
            <a:spLocks noGrp="1"/>
          </p:cNvSpPr>
          <p:nvPr>
            <p:ph type="dt" sz="half" idx="10"/>
          </p:nvPr>
        </p:nvSpPr>
        <p:spPr/>
        <p:txBody>
          <a:bodyPr/>
          <a:lstStyle>
            <a:lvl1pPr>
              <a:defRPr/>
            </a:lvl1pPr>
          </a:lstStyle>
          <a:p>
            <a:pPr>
              <a:defRPr/>
            </a:pPr>
            <a:fld id="{8A085570-A04D-4958-ACBA-2E8880F7E653}" type="datetime1">
              <a:rPr lang="pl-PL"/>
              <a:pPr>
                <a:defRPr/>
              </a:pPr>
              <a:t>2018-05-30</a:t>
            </a:fld>
            <a:endParaRPr lang="pl-PL" dirty="0"/>
          </a:p>
        </p:txBody>
      </p:sp>
      <p:sp>
        <p:nvSpPr>
          <p:cNvPr id="9" name="Symbol zastępczy stopki 4"/>
          <p:cNvSpPr>
            <a:spLocks noGrp="1"/>
          </p:cNvSpPr>
          <p:nvPr>
            <p:ph type="ftr" sz="quarter" idx="11"/>
          </p:nvPr>
        </p:nvSpPr>
        <p:spPr/>
        <p:txBody>
          <a:bodyPr/>
          <a:lstStyle>
            <a:lvl1pPr>
              <a:defRPr/>
            </a:lvl1pPr>
          </a:lstStyle>
          <a:p>
            <a:pPr>
              <a:defRPr/>
            </a:pPr>
            <a:endParaRPr lang="pl-PL" dirty="0"/>
          </a:p>
        </p:txBody>
      </p:sp>
      <p:sp>
        <p:nvSpPr>
          <p:cNvPr id="10" name="Symbol zastępczy numeru slajdu 5"/>
          <p:cNvSpPr>
            <a:spLocks noGrp="1"/>
          </p:cNvSpPr>
          <p:nvPr>
            <p:ph type="sldNum" sz="quarter" idx="12"/>
          </p:nvPr>
        </p:nvSpPr>
        <p:spPr/>
        <p:txBody>
          <a:bodyPr/>
          <a:lstStyle>
            <a:lvl1pPr>
              <a:defRPr/>
            </a:lvl1pPr>
          </a:lstStyle>
          <a:p>
            <a:pPr>
              <a:defRPr/>
            </a:pPr>
            <a:fld id="{6ED71914-ADFB-47F3-A328-586FB77C257A}" type="slidenum">
              <a:rPr lang="pl-PL"/>
              <a:pPr>
                <a:defRPr/>
              </a:pPr>
              <a:t>‹#›</a:t>
            </a:fld>
            <a:endParaRPr lang="pl-PL" dirty="0">
              <a:latin typeface="+mj-l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D6F96893-F01A-4D2F-AE3E-C3AD2C03D550}" type="datetime1">
              <a:rPr lang="pl-PL"/>
              <a:pPr>
                <a:defRPr/>
              </a:pPr>
              <a:t>2018-05-30</a:t>
            </a:fld>
            <a:endParaRPr lang="pl-PL" dirty="0"/>
          </a:p>
        </p:txBody>
      </p:sp>
      <p:sp>
        <p:nvSpPr>
          <p:cNvPr id="6" name="Symbol zastępczy stopki 4"/>
          <p:cNvSpPr>
            <a:spLocks noGrp="1"/>
          </p:cNvSpPr>
          <p:nvPr>
            <p:ph type="ftr" sz="quarter" idx="11"/>
          </p:nvPr>
        </p:nvSpPr>
        <p:spPr/>
        <p:txBody>
          <a:bodyPr/>
          <a:lstStyle>
            <a:lvl1pPr>
              <a:defRPr/>
            </a:lvl1pPr>
          </a:lstStyle>
          <a:p>
            <a:pPr>
              <a:defRPr/>
            </a:pPr>
            <a:endParaRPr lang="pl-PL" dirty="0"/>
          </a:p>
        </p:txBody>
      </p:sp>
      <p:sp>
        <p:nvSpPr>
          <p:cNvPr id="7" name="Symbol zastępczy numeru slajdu 5"/>
          <p:cNvSpPr>
            <a:spLocks noGrp="1"/>
          </p:cNvSpPr>
          <p:nvPr>
            <p:ph type="sldNum" sz="quarter" idx="12"/>
          </p:nvPr>
        </p:nvSpPr>
        <p:spPr/>
        <p:txBody>
          <a:bodyPr/>
          <a:lstStyle>
            <a:lvl1pPr>
              <a:defRPr/>
            </a:lvl1pPr>
          </a:lstStyle>
          <a:p>
            <a:pPr>
              <a:defRPr/>
            </a:pPr>
            <a:fld id="{938ABFAF-75CB-444A-8804-151026F71657}" type="slidenum">
              <a:rPr lang="pl-PL"/>
              <a:pPr>
                <a:defRPr/>
              </a:pPr>
              <a:t>‹#›</a:t>
            </a:fld>
            <a:endParaRPr lang="pl-PL" dirty="0">
              <a:latin typeface="+mj-lt"/>
            </a:endParaRPr>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AEB72210-2AA0-49E4-A1D3-74B28A9E6F9E}" type="datetime1">
              <a:rPr lang="pl-PL"/>
              <a:pPr>
                <a:defRPr/>
              </a:pPr>
              <a:t>2018-05-30</a:t>
            </a:fld>
            <a:endParaRPr lang="pl-PL" dirty="0"/>
          </a:p>
        </p:txBody>
      </p:sp>
      <p:sp>
        <p:nvSpPr>
          <p:cNvPr id="8" name="Symbol zastępczy stopki 4"/>
          <p:cNvSpPr>
            <a:spLocks noGrp="1"/>
          </p:cNvSpPr>
          <p:nvPr>
            <p:ph type="ftr" sz="quarter" idx="11"/>
          </p:nvPr>
        </p:nvSpPr>
        <p:spPr/>
        <p:txBody>
          <a:bodyPr/>
          <a:lstStyle>
            <a:lvl1pPr>
              <a:defRPr/>
            </a:lvl1pPr>
          </a:lstStyle>
          <a:p>
            <a:pPr>
              <a:defRPr/>
            </a:pPr>
            <a:endParaRPr lang="pl-PL" dirty="0"/>
          </a:p>
        </p:txBody>
      </p:sp>
      <p:sp>
        <p:nvSpPr>
          <p:cNvPr id="9" name="Symbol zastępczy numeru slajdu 5"/>
          <p:cNvSpPr>
            <a:spLocks noGrp="1"/>
          </p:cNvSpPr>
          <p:nvPr>
            <p:ph type="sldNum" sz="quarter" idx="12"/>
          </p:nvPr>
        </p:nvSpPr>
        <p:spPr/>
        <p:txBody>
          <a:bodyPr/>
          <a:lstStyle>
            <a:lvl1pPr>
              <a:defRPr/>
            </a:lvl1pPr>
          </a:lstStyle>
          <a:p>
            <a:pPr>
              <a:defRPr/>
            </a:pPr>
            <a:fld id="{F9E747EA-EFD6-438B-8F03-5A9C83C44BE0}" type="slidenum">
              <a:rPr lang="pl-PL"/>
              <a:pPr>
                <a:defRPr/>
              </a:pPr>
              <a:t>‹#›</a:t>
            </a:fld>
            <a:endParaRPr lang="pl-PL" dirty="0">
              <a:latin typeface="+mj-lt"/>
            </a:endParaRPr>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lko tytuł">
    <p:spTree>
      <p:nvGrpSpPr>
        <p:cNvPr id="1" name=""/>
        <p:cNvGrpSpPr/>
        <p:nvPr/>
      </p:nvGrpSpPr>
      <p:grpSpPr>
        <a:xfrm>
          <a:off x="0" y="0"/>
          <a:ext cx="0" cy="0"/>
          <a:chOff x="0" y="0"/>
          <a:chExt cx="0" cy="0"/>
        </a:xfrm>
      </p:grpSpPr>
      <p:pic>
        <p:nvPicPr>
          <p:cNvPr id="2" name="Obraz 12" descr="glowna.jpg"/>
          <p:cNvPicPr>
            <a:picLocks noChangeAspect="1"/>
          </p:cNvPicPr>
          <p:nvPr userDrawn="1"/>
        </p:nvPicPr>
        <p:blipFill>
          <a:blip r:embed="rId2" cstate="print"/>
          <a:srcRect/>
          <a:stretch>
            <a:fillRect/>
          </a:stretch>
        </p:blipFill>
        <p:spPr bwMode="auto">
          <a:xfrm>
            <a:off x="0" y="0"/>
            <a:ext cx="9137650" cy="6858000"/>
          </a:xfrm>
          <a:prstGeom prst="rect">
            <a:avLst/>
          </a:prstGeom>
          <a:noFill/>
          <a:ln w="9525">
            <a:noFill/>
            <a:miter lim="800000"/>
            <a:headEnd/>
            <a:tailEnd/>
          </a:ln>
        </p:spPr>
      </p:pic>
      <p:sp>
        <p:nvSpPr>
          <p:cNvPr id="3" name="Elipsa 13"/>
          <p:cNvSpPr/>
          <p:nvPr userDrawn="1"/>
        </p:nvSpPr>
        <p:spPr>
          <a:xfrm>
            <a:off x="8458200" y="6381750"/>
            <a:ext cx="215900" cy="2159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4" name="pole tekstowe 14"/>
          <p:cNvSpPr txBox="1"/>
          <p:nvPr userDrawn="1"/>
        </p:nvSpPr>
        <p:spPr>
          <a:xfrm>
            <a:off x="8313738" y="6369050"/>
            <a:ext cx="503237" cy="246063"/>
          </a:xfrm>
          <a:prstGeom prst="rect">
            <a:avLst/>
          </a:prstGeom>
          <a:noFill/>
        </p:spPr>
        <p:txBody>
          <a:bodyPr>
            <a:spAutoFit/>
          </a:bodyPr>
          <a:lstStyle/>
          <a:p>
            <a:pPr algn="ctr">
              <a:defRPr/>
            </a:pPr>
            <a:fld id="{11317B1A-93E6-4BD9-94C2-AFAD99B13D3C}" type="slidenum">
              <a:rPr lang="pl-PL" sz="1000">
                <a:solidFill>
                  <a:schemeClr val="bg1">
                    <a:lumMod val="95000"/>
                  </a:schemeClr>
                </a:solidFill>
                <a:latin typeface="+mj-lt"/>
              </a:rPr>
              <a:pPr algn="ctr">
                <a:defRPr/>
              </a:pPr>
              <a:t>‹#›</a:t>
            </a:fld>
            <a:endParaRPr lang="pl-PL" sz="1000" dirty="0">
              <a:solidFill>
                <a:schemeClr val="bg1">
                  <a:lumMod val="95000"/>
                </a:schemeClr>
              </a:solidFill>
              <a:latin typeface="+mj-lt"/>
            </a:endParaRPr>
          </a:p>
        </p:txBody>
      </p:sp>
      <p:pic>
        <p:nvPicPr>
          <p:cNvPr id="5" name="Picture 6" descr="C:\Users\Pawel\Desktop\ZUS\obrazki\02_logo.png"/>
          <p:cNvPicPr>
            <a:picLocks noChangeAspect="1" noChangeArrowheads="1"/>
          </p:cNvPicPr>
          <p:nvPr userDrawn="1"/>
        </p:nvPicPr>
        <p:blipFill>
          <a:blip r:embed="rId3" cstate="print"/>
          <a:srcRect/>
          <a:stretch>
            <a:fillRect/>
          </a:stretch>
        </p:blipFill>
        <p:spPr bwMode="auto">
          <a:xfrm>
            <a:off x="7954963" y="188913"/>
            <a:ext cx="960437" cy="6477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6" descr="glowna.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Elipsa 8"/>
          <p:cNvSpPr/>
          <p:nvPr userDrawn="1"/>
        </p:nvSpPr>
        <p:spPr>
          <a:xfrm>
            <a:off x="8459788" y="6381750"/>
            <a:ext cx="215900" cy="2159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4" name="pole tekstowe 9"/>
          <p:cNvSpPr txBox="1"/>
          <p:nvPr userDrawn="1"/>
        </p:nvSpPr>
        <p:spPr>
          <a:xfrm>
            <a:off x="8316913" y="6369050"/>
            <a:ext cx="503237" cy="246063"/>
          </a:xfrm>
          <a:prstGeom prst="rect">
            <a:avLst/>
          </a:prstGeom>
          <a:noFill/>
        </p:spPr>
        <p:txBody>
          <a:bodyPr>
            <a:spAutoFit/>
          </a:bodyPr>
          <a:lstStyle/>
          <a:p>
            <a:pPr algn="ctr">
              <a:defRPr/>
            </a:pPr>
            <a:fld id="{4CCB8EFA-C627-4729-855D-1601E1227DF6}" type="slidenum">
              <a:rPr lang="pl-PL" sz="1000">
                <a:solidFill>
                  <a:schemeClr val="bg1">
                    <a:lumMod val="95000"/>
                  </a:schemeClr>
                </a:solidFill>
                <a:latin typeface="+mj-lt"/>
              </a:rPr>
              <a:pPr algn="ctr">
                <a:defRPr/>
              </a:pPr>
              <a:t>‹#›</a:t>
            </a:fld>
            <a:endParaRPr lang="pl-PL" sz="1000" dirty="0">
              <a:solidFill>
                <a:schemeClr val="bg1">
                  <a:lumMod val="95000"/>
                </a:schemeClr>
              </a:solidFill>
              <a:latin typeface="+mj-lt"/>
            </a:endParaRPr>
          </a:p>
        </p:txBody>
      </p:sp>
      <p:pic>
        <p:nvPicPr>
          <p:cNvPr id="5" name="Picture 6" descr="C:\Users\Pawel\Desktop\ZUS\obrazki\02_logo.png"/>
          <p:cNvPicPr>
            <a:picLocks noChangeAspect="1" noChangeArrowheads="1"/>
          </p:cNvPicPr>
          <p:nvPr userDrawn="1"/>
        </p:nvPicPr>
        <p:blipFill>
          <a:blip r:embed="rId3" cstate="print"/>
          <a:srcRect/>
          <a:stretch>
            <a:fillRect/>
          </a:stretch>
        </p:blipFill>
        <p:spPr bwMode="auto">
          <a:xfrm>
            <a:off x="7954963" y="188913"/>
            <a:ext cx="960437" cy="6477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A4EB0575-EC20-4F84-AE51-B764320160EE}" type="datetime1">
              <a:rPr lang="pl-PL"/>
              <a:pPr>
                <a:defRPr/>
              </a:pPr>
              <a:t>2018-05-30</a:t>
            </a:fld>
            <a:endParaRPr lang="pl-PL" dirty="0"/>
          </a:p>
        </p:txBody>
      </p:sp>
      <p:sp>
        <p:nvSpPr>
          <p:cNvPr id="6" name="Symbol zastępczy stopki 4"/>
          <p:cNvSpPr>
            <a:spLocks noGrp="1"/>
          </p:cNvSpPr>
          <p:nvPr>
            <p:ph type="ftr" sz="quarter" idx="11"/>
          </p:nvPr>
        </p:nvSpPr>
        <p:spPr/>
        <p:txBody>
          <a:bodyPr/>
          <a:lstStyle>
            <a:lvl1pPr>
              <a:defRPr/>
            </a:lvl1pPr>
          </a:lstStyle>
          <a:p>
            <a:pPr>
              <a:defRPr/>
            </a:pPr>
            <a:endParaRPr lang="pl-PL" dirty="0"/>
          </a:p>
        </p:txBody>
      </p:sp>
      <p:sp>
        <p:nvSpPr>
          <p:cNvPr id="7" name="Symbol zastępczy numeru slajdu 5"/>
          <p:cNvSpPr>
            <a:spLocks noGrp="1"/>
          </p:cNvSpPr>
          <p:nvPr>
            <p:ph type="sldNum" sz="quarter" idx="12"/>
          </p:nvPr>
        </p:nvSpPr>
        <p:spPr/>
        <p:txBody>
          <a:bodyPr/>
          <a:lstStyle>
            <a:lvl1pPr>
              <a:defRPr/>
            </a:lvl1pPr>
          </a:lstStyle>
          <a:p>
            <a:pPr>
              <a:defRPr/>
            </a:pPr>
            <a:fld id="{390CB748-806B-4BD8-8549-59139306A85D}" type="slidenum">
              <a:rPr lang="pl-PL"/>
              <a:pPr>
                <a:defRPr/>
              </a:pPr>
              <a:t>‹#›</a:t>
            </a:fld>
            <a:endParaRPr lang="pl-PL" dirty="0">
              <a:latin typeface="+mj-lt"/>
            </a:endParaRPr>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D97E3416-3FFF-4463-AE7F-0F4E986E8322}" type="datetime1">
              <a:rPr lang="pl-PL"/>
              <a:pPr>
                <a:defRPr/>
              </a:pPr>
              <a:t>2018-05-30</a:t>
            </a:fld>
            <a:endParaRPr lang="pl-PL" dirty="0"/>
          </a:p>
        </p:txBody>
      </p:sp>
      <p:sp>
        <p:nvSpPr>
          <p:cNvPr id="6" name="Symbol zastępczy stopki 4"/>
          <p:cNvSpPr>
            <a:spLocks noGrp="1"/>
          </p:cNvSpPr>
          <p:nvPr>
            <p:ph type="ftr" sz="quarter" idx="11"/>
          </p:nvPr>
        </p:nvSpPr>
        <p:spPr/>
        <p:txBody>
          <a:bodyPr/>
          <a:lstStyle>
            <a:lvl1pPr>
              <a:defRPr/>
            </a:lvl1pPr>
          </a:lstStyle>
          <a:p>
            <a:pPr>
              <a:defRPr/>
            </a:pPr>
            <a:endParaRPr lang="pl-PL" dirty="0"/>
          </a:p>
        </p:txBody>
      </p:sp>
      <p:sp>
        <p:nvSpPr>
          <p:cNvPr id="7" name="Symbol zastępczy numeru slajdu 5"/>
          <p:cNvSpPr>
            <a:spLocks noGrp="1"/>
          </p:cNvSpPr>
          <p:nvPr>
            <p:ph type="sldNum" sz="quarter" idx="12"/>
          </p:nvPr>
        </p:nvSpPr>
        <p:spPr/>
        <p:txBody>
          <a:bodyPr/>
          <a:lstStyle>
            <a:lvl1pPr>
              <a:defRPr/>
            </a:lvl1pPr>
          </a:lstStyle>
          <a:p>
            <a:pPr>
              <a:defRPr/>
            </a:pPr>
            <a:fld id="{0D802C8E-0EE2-42E4-BEEE-7C46ABCC4545}" type="slidenum">
              <a:rPr lang="pl-PL"/>
              <a:pPr>
                <a:defRPr/>
              </a:pPr>
              <a:t>‹#›</a:t>
            </a:fld>
            <a:endParaRPr lang="pl-PL" dirty="0">
              <a:latin typeface="+mj-lt"/>
            </a:endParaRPr>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spcBef>
                <a:spcPct val="50000"/>
              </a:spcBef>
              <a:defRPr sz="1200">
                <a:solidFill>
                  <a:schemeClr val="tx1">
                    <a:tint val="75000"/>
                  </a:schemeClr>
                </a:solidFill>
                <a:latin typeface="Arial" pitchFamily="34" charset="0"/>
                <a:cs typeface="+mn-cs"/>
              </a:defRPr>
            </a:lvl1pPr>
          </a:lstStyle>
          <a:p>
            <a:pPr>
              <a:defRPr/>
            </a:pPr>
            <a:fld id="{3234736A-EA46-4C19-A1A8-A7AA7E1FB2D3}" type="datetime1">
              <a:rPr lang="pl-PL"/>
              <a:pPr>
                <a:defRPr/>
              </a:pPr>
              <a:t>2018-05-30</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a:solidFill>
                  <a:srgbClr val="898989"/>
                </a:solidFill>
              </a:defRPr>
            </a:lvl1pPr>
          </a:lstStyle>
          <a:p>
            <a:pPr>
              <a:defRPr/>
            </a:pPr>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spcBef>
                <a:spcPct val="50000"/>
              </a:spcBef>
              <a:defRPr sz="1200">
                <a:solidFill>
                  <a:schemeClr val="tx1">
                    <a:tint val="75000"/>
                  </a:schemeClr>
                </a:solidFill>
                <a:latin typeface="Arial" pitchFamily="34" charset="0"/>
                <a:cs typeface="+mn-cs"/>
              </a:defRPr>
            </a:lvl1pPr>
          </a:lstStyle>
          <a:p>
            <a:pPr>
              <a:defRPr/>
            </a:pPr>
            <a:fld id="{929A44FD-D361-46E0-AFD2-F61B526DB90E}" type="slidenum">
              <a:rPr lang="pl-PL"/>
              <a:pPr>
                <a:defRPr/>
              </a:pPr>
              <a:t>‹#›</a:t>
            </a:fld>
            <a:endParaRPr lang="pl-PL" dirty="0">
              <a:latin typeface="+mj-lt"/>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2" r:id="rId4"/>
    <p:sldLayoutId id="2147483671" r:id="rId5"/>
    <p:sldLayoutId id="2147483676" r:id="rId6"/>
    <p:sldLayoutId id="2147483677" r:id="rId7"/>
    <p:sldLayoutId id="2147483670" r:id="rId8"/>
    <p:sldLayoutId id="2147483669" r:id="rId9"/>
    <p:sldLayoutId id="2147483668" r:id="rId10"/>
    <p:sldLayoutId id="2147483667" r:id="rId11"/>
  </p:sldLayoutIdLst>
  <p:transition>
    <p:pull dir="d"/>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Pawel\Desktop\ZUS\obrazki\01_logo.png"/>
          <p:cNvPicPr>
            <a:picLocks noChangeAspect="1" noChangeArrowheads="1"/>
          </p:cNvPicPr>
          <p:nvPr/>
        </p:nvPicPr>
        <p:blipFill>
          <a:blip r:embed="rId3" cstate="print"/>
          <a:srcRect/>
          <a:stretch>
            <a:fillRect/>
          </a:stretch>
        </p:blipFill>
        <p:spPr bwMode="auto">
          <a:xfrm>
            <a:off x="5649913" y="404813"/>
            <a:ext cx="2135187" cy="1439862"/>
          </a:xfrm>
          <a:prstGeom prst="rect">
            <a:avLst/>
          </a:prstGeom>
          <a:noFill/>
          <a:ln w="9525">
            <a:noFill/>
            <a:miter lim="800000"/>
            <a:headEnd/>
            <a:tailEnd/>
          </a:ln>
        </p:spPr>
      </p:pic>
      <p:sp>
        <p:nvSpPr>
          <p:cNvPr id="6" name="Prostokąt 5"/>
          <p:cNvSpPr/>
          <p:nvPr/>
        </p:nvSpPr>
        <p:spPr>
          <a:xfrm>
            <a:off x="8316913" y="620713"/>
            <a:ext cx="431800" cy="431800"/>
          </a:xfrm>
          <a:prstGeom prst="rect">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7" name="Prostokąt 6"/>
          <p:cNvSpPr/>
          <p:nvPr/>
        </p:nvSpPr>
        <p:spPr>
          <a:xfrm>
            <a:off x="8316913" y="2708275"/>
            <a:ext cx="431800" cy="433388"/>
          </a:xfrm>
          <a:prstGeom prst="rect">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8" name="Prostokąt 7"/>
          <p:cNvSpPr/>
          <p:nvPr/>
        </p:nvSpPr>
        <p:spPr>
          <a:xfrm>
            <a:off x="8316913" y="1341438"/>
            <a:ext cx="431800" cy="431800"/>
          </a:xfrm>
          <a:prstGeom prst="rect">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9" name="Prostokąt 8"/>
          <p:cNvSpPr/>
          <p:nvPr/>
        </p:nvSpPr>
        <p:spPr>
          <a:xfrm>
            <a:off x="8316913" y="4076700"/>
            <a:ext cx="431800" cy="431800"/>
          </a:xfrm>
          <a:prstGeom prst="rect">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0" name="Prostokąt 9"/>
          <p:cNvSpPr/>
          <p:nvPr/>
        </p:nvSpPr>
        <p:spPr>
          <a:xfrm>
            <a:off x="8316913" y="4833938"/>
            <a:ext cx="431800" cy="431800"/>
          </a:xfrm>
          <a:prstGeom prst="rect">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1" name="Prostokąt 10"/>
          <p:cNvSpPr/>
          <p:nvPr/>
        </p:nvSpPr>
        <p:spPr>
          <a:xfrm>
            <a:off x="8316913" y="5589588"/>
            <a:ext cx="431800" cy="431800"/>
          </a:xfrm>
          <a:prstGeom prst="rect">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2" name="Elipsa 11"/>
          <p:cNvSpPr/>
          <p:nvPr/>
        </p:nvSpPr>
        <p:spPr>
          <a:xfrm>
            <a:off x="6264275" y="6443663"/>
            <a:ext cx="107950" cy="107950"/>
          </a:xfrm>
          <a:prstGeom prst="ellipse">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3" name="Elipsa 12"/>
          <p:cNvSpPr/>
          <p:nvPr/>
        </p:nvSpPr>
        <p:spPr>
          <a:xfrm>
            <a:off x="4211638" y="6443663"/>
            <a:ext cx="107950" cy="107950"/>
          </a:xfrm>
          <a:prstGeom prst="ellipse">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4" name="Elipsa 13"/>
          <p:cNvSpPr/>
          <p:nvPr/>
        </p:nvSpPr>
        <p:spPr>
          <a:xfrm>
            <a:off x="7812088" y="6443663"/>
            <a:ext cx="107950" cy="107950"/>
          </a:xfrm>
          <a:prstGeom prst="ellipse">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5" name="Elipsa 14"/>
          <p:cNvSpPr/>
          <p:nvPr/>
        </p:nvSpPr>
        <p:spPr>
          <a:xfrm>
            <a:off x="539750" y="6443663"/>
            <a:ext cx="107950" cy="107950"/>
          </a:xfrm>
          <a:prstGeom prst="ellipse">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6" name="Elipsa 15"/>
          <p:cNvSpPr/>
          <p:nvPr/>
        </p:nvSpPr>
        <p:spPr>
          <a:xfrm>
            <a:off x="2447925" y="6443663"/>
            <a:ext cx="107950" cy="107950"/>
          </a:xfrm>
          <a:prstGeom prst="ellipse">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7" name="Elipsa 16"/>
          <p:cNvSpPr/>
          <p:nvPr/>
        </p:nvSpPr>
        <p:spPr>
          <a:xfrm>
            <a:off x="3671888" y="6443663"/>
            <a:ext cx="107950" cy="107950"/>
          </a:xfrm>
          <a:prstGeom prst="ellipse">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8" name="Tytuł 1"/>
          <p:cNvSpPr txBox="1">
            <a:spLocks/>
          </p:cNvSpPr>
          <p:nvPr/>
        </p:nvSpPr>
        <p:spPr bwMode="auto">
          <a:xfrm>
            <a:off x="1056238" y="2690191"/>
            <a:ext cx="6470995" cy="2690193"/>
          </a:xfrm>
          <a:prstGeom prst="rect">
            <a:avLst/>
          </a:prstGeom>
          <a:noFill/>
          <a:ln w="9525">
            <a:noFill/>
            <a:miter lim="800000"/>
            <a:headEnd/>
            <a:tailEnd/>
          </a:ln>
        </p:spPr>
        <p:txBody>
          <a:bodyPr anchor="ctr"/>
          <a:lstStyle>
            <a:lvl1pPr algn="l">
              <a:defRPr b="1">
                <a:solidFill>
                  <a:schemeClr val="accent3">
                    <a:lumMod val="50000"/>
                  </a:schemeClr>
                </a:solidFill>
                <a:latin typeface="Cambria" pitchFamily="18" charset="0"/>
              </a:defRPr>
            </a:lvl1pPr>
          </a:lstStyle>
          <a:p>
            <a:pPr>
              <a:defRPr/>
            </a:pPr>
            <a:r>
              <a:rPr lang="en-US" altLang="pl-PL" sz="5400" i="1" dirty="0" smtClean="0">
                <a:solidFill>
                  <a:srgbClr val="005DA8"/>
                </a:solidFill>
                <a:effectLst>
                  <a:outerShdw blurRad="38100" dist="38100" dir="2700000" algn="tl">
                    <a:srgbClr val="C0C0C0"/>
                  </a:outerShdw>
                </a:effectLst>
              </a:rPr>
              <a:t>What are we entitled to  </a:t>
            </a:r>
          </a:p>
          <a:p>
            <a:pPr>
              <a:defRPr/>
            </a:pPr>
            <a:r>
              <a:rPr lang="en-US" altLang="pl-PL" sz="5400" i="1" dirty="0" smtClean="0">
                <a:solidFill>
                  <a:srgbClr val="005DA8"/>
                </a:solidFill>
                <a:effectLst>
                  <a:outerShdw blurRad="38100" dist="38100" dir="2700000" algn="tl">
                    <a:srgbClr val="C0C0C0"/>
                  </a:outerShdw>
                </a:effectLst>
              </a:rPr>
              <a:t>when we pay contributions?</a:t>
            </a:r>
            <a:endParaRPr lang="en-US" altLang="pl-PL" sz="5400" i="1" dirty="0">
              <a:solidFill>
                <a:srgbClr val="005DA8"/>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150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2000"/>
                                        <p:tgtEl>
                                          <p:spTgt spid="18">
                                            <p:txEl>
                                              <p:pRg st="0" end="0"/>
                                            </p:txEl>
                                          </p:spTgt>
                                        </p:tgtEl>
                                      </p:cBhvr>
                                    </p:animEffect>
                                  </p:childTnLst>
                                </p:cTn>
                              </p:par>
                              <p:par>
                                <p:cTn id="12" presetID="10" presetClass="entr" presetSubtype="0" fill="hold" grpId="0" nodeType="withEffect">
                                  <p:stCondLst>
                                    <p:cond delay="1500"/>
                                  </p:stCondLst>
                                  <p:childTnLst>
                                    <p:set>
                                      <p:cBhvr>
                                        <p:cTn id="13" dur="1" fill="hold">
                                          <p:stCondLst>
                                            <p:cond delay="0"/>
                                          </p:stCondLst>
                                        </p:cTn>
                                        <p:tgtEl>
                                          <p:spTgt spid="18">
                                            <p:txEl>
                                              <p:pRg st="1" end="1"/>
                                            </p:txEl>
                                          </p:spTgt>
                                        </p:tgtEl>
                                        <p:attrNameLst>
                                          <p:attrName>style.visibility</p:attrName>
                                        </p:attrNameLst>
                                      </p:cBhvr>
                                      <p:to>
                                        <p:strVal val="visible"/>
                                      </p:to>
                                    </p:set>
                                    <p:animEffect transition="in" filter="fade">
                                      <p:cBhvr>
                                        <p:cTn id="14" dur="20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p:cNvSpPr/>
          <p:nvPr/>
        </p:nvSpPr>
        <p:spPr>
          <a:xfrm>
            <a:off x="458788" y="296863"/>
            <a:ext cx="188912" cy="215900"/>
          </a:xfrm>
          <a:prstGeom prst="rect">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5" name="Prostokąt 14"/>
          <p:cNvSpPr/>
          <p:nvPr/>
        </p:nvSpPr>
        <p:spPr>
          <a:xfrm>
            <a:off x="1042988" y="296863"/>
            <a:ext cx="215900" cy="215900"/>
          </a:xfrm>
          <a:prstGeom prst="rect">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6" name="Prostokąt 15"/>
          <p:cNvSpPr/>
          <p:nvPr/>
        </p:nvSpPr>
        <p:spPr>
          <a:xfrm>
            <a:off x="3851275" y="296863"/>
            <a:ext cx="215900" cy="215900"/>
          </a:xfrm>
          <a:prstGeom prst="rect">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7" name="Prostokąt 16"/>
          <p:cNvSpPr/>
          <p:nvPr/>
        </p:nvSpPr>
        <p:spPr>
          <a:xfrm>
            <a:off x="2627313" y="296863"/>
            <a:ext cx="215900" cy="215900"/>
          </a:xfrm>
          <a:prstGeom prst="rect">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8" name="Prostokąt 17"/>
          <p:cNvSpPr/>
          <p:nvPr/>
        </p:nvSpPr>
        <p:spPr>
          <a:xfrm>
            <a:off x="6732588" y="296863"/>
            <a:ext cx="215900" cy="215900"/>
          </a:xfrm>
          <a:prstGeom prst="rect">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9" name="Prostokąt 18"/>
          <p:cNvSpPr/>
          <p:nvPr/>
        </p:nvSpPr>
        <p:spPr>
          <a:xfrm>
            <a:off x="4716463" y="296863"/>
            <a:ext cx="215900" cy="215900"/>
          </a:xfrm>
          <a:prstGeom prst="rect">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0" name="Elipsa 19"/>
          <p:cNvSpPr/>
          <p:nvPr/>
        </p:nvSpPr>
        <p:spPr>
          <a:xfrm>
            <a:off x="6264275" y="6443663"/>
            <a:ext cx="107950" cy="107950"/>
          </a:xfrm>
          <a:prstGeom prst="ellipse">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1" name="Elipsa 20"/>
          <p:cNvSpPr/>
          <p:nvPr/>
        </p:nvSpPr>
        <p:spPr>
          <a:xfrm>
            <a:off x="4716463" y="6443663"/>
            <a:ext cx="107950" cy="107950"/>
          </a:xfrm>
          <a:prstGeom prst="ellipse">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2" name="Elipsa 21"/>
          <p:cNvSpPr/>
          <p:nvPr/>
        </p:nvSpPr>
        <p:spPr>
          <a:xfrm>
            <a:off x="7812088" y="6443663"/>
            <a:ext cx="107950" cy="107950"/>
          </a:xfrm>
          <a:prstGeom prst="ellipse">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3" name="Elipsa 22"/>
          <p:cNvSpPr/>
          <p:nvPr/>
        </p:nvSpPr>
        <p:spPr>
          <a:xfrm>
            <a:off x="468313" y="6443663"/>
            <a:ext cx="107950" cy="107950"/>
          </a:xfrm>
          <a:prstGeom prst="ellipse">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4" name="Elipsa 23"/>
          <p:cNvSpPr/>
          <p:nvPr/>
        </p:nvSpPr>
        <p:spPr>
          <a:xfrm>
            <a:off x="2051050" y="6443663"/>
            <a:ext cx="107950" cy="107950"/>
          </a:xfrm>
          <a:prstGeom prst="ellipse">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5" name="Elipsa 24"/>
          <p:cNvSpPr/>
          <p:nvPr/>
        </p:nvSpPr>
        <p:spPr>
          <a:xfrm>
            <a:off x="3671888" y="6443663"/>
            <a:ext cx="107950" cy="107950"/>
          </a:xfrm>
          <a:prstGeom prst="ellipse">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 name="Symbol zastępczy zawartości 2"/>
          <p:cNvSpPr>
            <a:spLocks/>
          </p:cNvSpPr>
          <p:nvPr/>
        </p:nvSpPr>
        <p:spPr bwMode="auto">
          <a:xfrm>
            <a:off x="314324" y="805086"/>
            <a:ext cx="5248276" cy="1385221"/>
          </a:xfrm>
          <a:prstGeom prst="rect">
            <a:avLst/>
          </a:prstGeom>
          <a:noFill/>
          <a:ln w="9525">
            <a:noFill/>
            <a:miter lim="800000"/>
            <a:headEnd/>
            <a:tailEnd/>
          </a:ln>
        </p:spPr>
        <p:txBody>
          <a:bodyPr/>
          <a:lstStyle/>
          <a:p>
            <a:r>
              <a:rPr lang="en-GB" dirty="0">
                <a:solidFill>
                  <a:srgbClr val="004077"/>
                </a:solidFill>
                <a:latin typeface="+mn-lt"/>
              </a:rPr>
              <a:t> </a:t>
            </a:r>
            <a:endParaRPr lang="pl-PL" dirty="0">
              <a:solidFill>
                <a:srgbClr val="004077"/>
              </a:solidFill>
              <a:latin typeface="+mn-lt"/>
            </a:endParaRPr>
          </a:p>
          <a:p>
            <a:pPr marL="342900" indent="-342900">
              <a:buFont typeface="Wingdings" panose="05000000000000000000" pitchFamily="2" charset="2"/>
              <a:buChar char="v"/>
            </a:pPr>
            <a:r>
              <a:rPr lang="en-GB" dirty="0">
                <a:solidFill>
                  <a:srgbClr val="004077"/>
                </a:solidFill>
                <a:latin typeface="+mn-lt"/>
              </a:rPr>
              <a:t>You will receive </a:t>
            </a:r>
            <a:r>
              <a:rPr lang="pl-PL" dirty="0" smtClean="0">
                <a:solidFill>
                  <a:srgbClr val="C00000"/>
                </a:solidFill>
                <a:latin typeface="+mn-lt"/>
              </a:rPr>
              <a:t>a</a:t>
            </a:r>
            <a:r>
              <a:rPr lang="en-GB" dirty="0" smtClean="0">
                <a:solidFill>
                  <a:srgbClr val="C00000"/>
                </a:solidFill>
                <a:latin typeface="+mn-lt"/>
              </a:rPr>
              <a:t> </a:t>
            </a:r>
            <a:r>
              <a:rPr lang="en-GB" dirty="0">
                <a:solidFill>
                  <a:srgbClr val="C00000"/>
                </a:solidFill>
                <a:latin typeface="+mn-lt"/>
              </a:rPr>
              <a:t>funeral grant</a:t>
            </a:r>
            <a:r>
              <a:rPr lang="en-GB" dirty="0">
                <a:solidFill>
                  <a:srgbClr val="004077"/>
                </a:solidFill>
                <a:latin typeface="+mn-lt"/>
              </a:rPr>
              <a:t> if you cover the costs of the funeral:</a:t>
            </a:r>
            <a:endParaRPr lang="pl-PL" dirty="0">
              <a:solidFill>
                <a:srgbClr val="004077"/>
              </a:solidFill>
              <a:latin typeface="+mn-lt"/>
            </a:endParaRPr>
          </a:p>
          <a:p>
            <a:pPr marL="342900" lvl="0" indent="-342900">
              <a:buFont typeface="Arial" panose="020B0604020202020204" pitchFamily="34" charset="0"/>
              <a:buChar char="•"/>
            </a:pPr>
            <a:r>
              <a:rPr lang="en-GB" dirty="0">
                <a:solidFill>
                  <a:srgbClr val="004077"/>
                </a:solidFill>
                <a:latin typeface="+mn-lt"/>
              </a:rPr>
              <a:t>of an insured person, e.g. an employee, </a:t>
            </a:r>
            <a:endParaRPr lang="pl-PL" dirty="0">
              <a:solidFill>
                <a:srgbClr val="004077"/>
              </a:solidFill>
              <a:latin typeface="+mn-lt"/>
            </a:endParaRPr>
          </a:p>
          <a:p>
            <a:pPr marL="342900" lvl="0" indent="-342900">
              <a:buFont typeface="Arial" panose="020B0604020202020204" pitchFamily="34" charset="0"/>
              <a:buChar char="•"/>
            </a:pPr>
            <a:r>
              <a:rPr lang="en-GB" dirty="0">
                <a:solidFill>
                  <a:srgbClr val="004077"/>
                </a:solidFill>
                <a:latin typeface="+mn-lt"/>
              </a:rPr>
              <a:t>a person who was obtaining benefit from ZUS, e.g. old-age pension,</a:t>
            </a:r>
            <a:endParaRPr lang="pl-PL" dirty="0">
              <a:solidFill>
                <a:srgbClr val="004077"/>
              </a:solidFill>
              <a:latin typeface="+mn-lt"/>
            </a:endParaRPr>
          </a:p>
          <a:p>
            <a:pPr marL="342900" lvl="0" indent="-342900">
              <a:buFont typeface="Arial" panose="020B0604020202020204" pitchFamily="34" charset="0"/>
              <a:buChar char="•"/>
            </a:pPr>
            <a:r>
              <a:rPr lang="en-GB" dirty="0">
                <a:solidFill>
                  <a:srgbClr val="004077"/>
                </a:solidFill>
                <a:latin typeface="+mn-lt"/>
              </a:rPr>
              <a:t>a family member of the insured person or a pensioner.</a:t>
            </a:r>
            <a:endParaRPr lang="pl-PL" dirty="0">
              <a:solidFill>
                <a:srgbClr val="004077"/>
              </a:solidFill>
              <a:latin typeface="+mn-lt"/>
            </a:endParaRPr>
          </a:p>
        </p:txBody>
      </p:sp>
      <p:pic>
        <p:nvPicPr>
          <p:cNvPr id="33806" name="Picture 18" descr="10c"/>
          <p:cNvPicPr>
            <a:picLocks noChangeAspect="1" noChangeArrowheads="1"/>
          </p:cNvPicPr>
          <p:nvPr/>
        </p:nvPicPr>
        <p:blipFill>
          <a:blip r:embed="rId3" cstate="print"/>
          <a:stretch>
            <a:fillRect/>
          </a:stretch>
        </p:blipFill>
        <p:spPr bwMode="auto">
          <a:xfrm>
            <a:off x="988364" y="3419010"/>
            <a:ext cx="3826164" cy="2777763"/>
          </a:xfrm>
          <a:prstGeom prst="rect">
            <a:avLst/>
          </a:prstGeom>
          <a:noFill/>
          <a:ln w="9525">
            <a:noFill/>
            <a:miter lim="800000"/>
            <a:headEnd/>
            <a:tailEnd/>
          </a:ln>
        </p:spPr>
      </p:pic>
      <p:sp>
        <p:nvSpPr>
          <p:cNvPr id="26" name="Symbol zastępczy zawartości 2"/>
          <p:cNvSpPr>
            <a:spLocks/>
          </p:cNvSpPr>
          <p:nvPr/>
        </p:nvSpPr>
        <p:spPr bwMode="auto">
          <a:xfrm>
            <a:off x="5562600" y="840527"/>
            <a:ext cx="3413273" cy="5379520"/>
          </a:xfrm>
          <a:prstGeom prst="rect">
            <a:avLst/>
          </a:prstGeom>
          <a:noFill/>
          <a:ln w="9525">
            <a:noFill/>
            <a:miter lim="800000"/>
            <a:headEnd/>
            <a:tailEnd/>
          </a:ln>
        </p:spPr>
        <p:txBody>
          <a:bodyPr/>
          <a:lstStyle/>
          <a:p>
            <a:r>
              <a:rPr lang="en-GB" dirty="0" smtClean="0">
                <a:solidFill>
                  <a:srgbClr val="75015A"/>
                </a:solidFill>
                <a:latin typeface="+mn-lt"/>
              </a:rPr>
              <a:t>The </a:t>
            </a:r>
            <a:r>
              <a:rPr lang="en-GB" dirty="0">
                <a:solidFill>
                  <a:srgbClr val="75015A"/>
                </a:solidFill>
                <a:latin typeface="+mn-lt"/>
              </a:rPr>
              <a:t>amount of the funeral grant:</a:t>
            </a:r>
            <a:r>
              <a:rPr lang="en-GB" dirty="0">
                <a:solidFill>
                  <a:srgbClr val="004077"/>
                </a:solidFill>
                <a:latin typeface="+mn-lt"/>
              </a:rPr>
              <a:t> a maximum of </a:t>
            </a:r>
            <a:r>
              <a:rPr lang="en-GB" dirty="0">
                <a:solidFill>
                  <a:srgbClr val="FF3300"/>
                </a:solidFill>
                <a:latin typeface="+mn-lt"/>
              </a:rPr>
              <a:t>PLN 4,000</a:t>
            </a:r>
            <a:r>
              <a:rPr lang="en-GB" dirty="0" smtClean="0">
                <a:solidFill>
                  <a:srgbClr val="FF3300"/>
                </a:solidFill>
                <a:latin typeface="+mn-lt"/>
              </a:rPr>
              <a:t>.</a:t>
            </a:r>
            <a:endParaRPr lang="pl-PL" dirty="0" smtClean="0">
              <a:solidFill>
                <a:srgbClr val="FF3300"/>
              </a:solidFill>
              <a:latin typeface="+mn-lt"/>
            </a:endParaRPr>
          </a:p>
          <a:p>
            <a:endParaRPr lang="pl-PL" dirty="0">
              <a:solidFill>
                <a:srgbClr val="004077"/>
              </a:solidFill>
              <a:latin typeface="+mn-lt"/>
            </a:endParaRPr>
          </a:p>
          <a:p>
            <a:pPr marL="342900" lvl="0" indent="-342900">
              <a:buFont typeface="Arial" panose="020B0604020202020204" pitchFamily="34" charset="0"/>
              <a:buChar char="•"/>
            </a:pPr>
            <a:r>
              <a:rPr lang="en-GB" dirty="0">
                <a:solidFill>
                  <a:srgbClr val="004077"/>
                </a:solidFill>
                <a:latin typeface="+mn-lt"/>
              </a:rPr>
              <a:t>If you are a family member of the deceased's and organize a funeral, you will get PLN 4,000 </a:t>
            </a:r>
            <a:r>
              <a:rPr lang="en-GB" dirty="0" smtClean="0">
                <a:solidFill>
                  <a:srgbClr val="004077"/>
                </a:solidFill>
                <a:latin typeface="+mn-lt"/>
              </a:rPr>
              <a:t>(</a:t>
            </a:r>
            <a:r>
              <a:rPr lang="en-US" dirty="0" smtClean="0">
                <a:solidFill>
                  <a:srgbClr val="004077"/>
                </a:solidFill>
                <a:latin typeface="+mn-lt"/>
              </a:rPr>
              <a:t>regardless</a:t>
            </a:r>
            <a:r>
              <a:rPr lang="pl-PL" dirty="0" smtClean="0">
                <a:solidFill>
                  <a:srgbClr val="004077"/>
                </a:solidFill>
                <a:latin typeface="+mn-lt"/>
              </a:rPr>
              <a:t> of </a:t>
            </a:r>
            <a:r>
              <a:rPr lang="en-GB" dirty="0" smtClean="0">
                <a:solidFill>
                  <a:srgbClr val="004077"/>
                </a:solidFill>
                <a:latin typeface="+mn-lt"/>
              </a:rPr>
              <a:t>the </a:t>
            </a:r>
            <a:r>
              <a:rPr lang="en-GB" dirty="0">
                <a:solidFill>
                  <a:srgbClr val="004077"/>
                </a:solidFill>
                <a:latin typeface="+mn-lt"/>
              </a:rPr>
              <a:t>costs). </a:t>
            </a:r>
            <a:endParaRPr lang="pl-PL" dirty="0">
              <a:solidFill>
                <a:srgbClr val="004077"/>
              </a:solidFill>
              <a:latin typeface="+mn-lt"/>
            </a:endParaRPr>
          </a:p>
          <a:p>
            <a:pPr marL="342900" lvl="0" indent="-342900">
              <a:buFont typeface="Arial" panose="020B0604020202020204" pitchFamily="34" charset="0"/>
              <a:buChar char="•"/>
            </a:pPr>
            <a:r>
              <a:rPr lang="en-GB" dirty="0">
                <a:solidFill>
                  <a:srgbClr val="004077"/>
                </a:solidFill>
                <a:latin typeface="+mn-lt"/>
              </a:rPr>
              <a:t>If you are not a member of the deceased's family, </a:t>
            </a:r>
            <a:r>
              <a:rPr lang="pl-PL" dirty="0" smtClean="0">
                <a:solidFill>
                  <a:srgbClr val="004077"/>
                </a:solidFill>
                <a:latin typeface="+mn-lt"/>
              </a:rPr>
              <a:t>ZUS</a:t>
            </a:r>
            <a:r>
              <a:rPr lang="en-GB" dirty="0" smtClean="0">
                <a:solidFill>
                  <a:srgbClr val="004077"/>
                </a:solidFill>
                <a:latin typeface="+mn-lt"/>
              </a:rPr>
              <a:t> </a:t>
            </a:r>
            <a:r>
              <a:rPr lang="en-GB" dirty="0">
                <a:solidFill>
                  <a:srgbClr val="004077"/>
                </a:solidFill>
                <a:latin typeface="+mn-lt"/>
              </a:rPr>
              <a:t>will pay </a:t>
            </a:r>
            <a:r>
              <a:rPr lang="en-GB" dirty="0" smtClean="0">
                <a:solidFill>
                  <a:srgbClr val="004077"/>
                </a:solidFill>
                <a:latin typeface="+mn-lt"/>
              </a:rPr>
              <a:t>a </a:t>
            </a:r>
            <a:r>
              <a:rPr lang="en-GB" dirty="0">
                <a:solidFill>
                  <a:srgbClr val="004077"/>
                </a:solidFill>
                <a:latin typeface="+mn-lt"/>
              </a:rPr>
              <a:t>benefit in the amount of the costs incurred </a:t>
            </a:r>
            <a:r>
              <a:rPr lang="en-GB" dirty="0" smtClean="0">
                <a:solidFill>
                  <a:srgbClr val="004077"/>
                </a:solidFill>
                <a:latin typeface="+mn-lt"/>
              </a:rPr>
              <a:t>– a</a:t>
            </a:r>
            <a:r>
              <a:rPr lang="pl-PL" dirty="0" smtClean="0">
                <a:solidFill>
                  <a:srgbClr val="004077"/>
                </a:solidFill>
                <a:latin typeface="+mn-lt"/>
              </a:rPr>
              <a:t> </a:t>
            </a:r>
            <a:r>
              <a:rPr lang="en-GB" dirty="0" smtClean="0">
                <a:solidFill>
                  <a:srgbClr val="004077"/>
                </a:solidFill>
                <a:latin typeface="+mn-lt"/>
              </a:rPr>
              <a:t>maximum </a:t>
            </a:r>
            <a:r>
              <a:rPr lang="en-GB" dirty="0">
                <a:solidFill>
                  <a:srgbClr val="004077"/>
                </a:solidFill>
                <a:latin typeface="+mn-lt"/>
              </a:rPr>
              <a:t>of </a:t>
            </a:r>
            <a:r>
              <a:rPr lang="pl-PL" dirty="0" smtClean="0">
                <a:solidFill>
                  <a:srgbClr val="004077"/>
                </a:solidFill>
                <a:latin typeface="+mn-lt"/>
              </a:rPr>
              <a:t>PLN </a:t>
            </a:r>
            <a:r>
              <a:rPr lang="en-GB" dirty="0" smtClean="0">
                <a:solidFill>
                  <a:srgbClr val="004077"/>
                </a:solidFill>
                <a:latin typeface="+mn-lt"/>
              </a:rPr>
              <a:t>4,000.</a:t>
            </a:r>
            <a:endParaRPr lang="pl-PL" dirty="0">
              <a:solidFill>
                <a:srgbClr val="004077"/>
              </a:solidFill>
              <a:latin typeface="+mn-lt"/>
            </a:endParaRPr>
          </a:p>
          <a:p>
            <a:pPr marL="342900" indent="-342900">
              <a:spcBef>
                <a:spcPts val="500"/>
              </a:spcBef>
              <a:buFont typeface="Arial" panose="020B0604020202020204" pitchFamily="34" charset="0"/>
              <a:buChar char="•"/>
            </a:pPr>
            <a:endParaRPr lang="pl-PL" dirty="0">
              <a:solidFill>
                <a:srgbClr val="004077"/>
              </a:solidFill>
              <a:latin typeface="+mn-lt"/>
            </a:endParaRPr>
          </a:p>
          <a:p>
            <a:pPr marL="342900" indent="-342900">
              <a:spcBef>
                <a:spcPts val="500"/>
              </a:spcBef>
              <a:buFont typeface="Wingdings" pitchFamily="2" charset="2"/>
              <a:buNone/>
            </a:pPr>
            <a:r>
              <a:rPr lang="pl-PL" dirty="0">
                <a:solidFill>
                  <a:srgbClr val="004077"/>
                </a:solidFill>
                <a:latin typeface="+mn-lt"/>
              </a:rPr>
              <a:t>	</a:t>
            </a:r>
          </a:p>
          <a:p>
            <a:pPr marL="342900" indent="-342900">
              <a:spcBef>
                <a:spcPts val="500"/>
              </a:spcBef>
              <a:buFont typeface="Wingdings" pitchFamily="2" charset="2"/>
              <a:buNone/>
            </a:pPr>
            <a:endParaRPr lang="pl-PL" dirty="0">
              <a:solidFill>
                <a:srgbClr val="004077"/>
              </a:solidFill>
              <a:latin typeface="+mn-lt"/>
            </a:endParaRPr>
          </a:p>
          <a:p>
            <a:pPr marL="342900" indent="-342900">
              <a:spcBef>
                <a:spcPts val="500"/>
              </a:spcBef>
              <a:buFont typeface="Wingdings" pitchFamily="2" charset="2"/>
              <a:buNone/>
            </a:pPr>
            <a:r>
              <a:rPr lang="pl-PL" dirty="0">
                <a:solidFill>
                  <a:srgbClr val="004077"/>
                </a:solidFill>
                <a:latin typeface="+mn-lt"/>
              </a:rPr>
              <a:t>	</a:t>
            </a:r>
          </a:p>
        </p:txBody>
      </p:sp>
    </p:spTree>
    <p:extLst>
      <p:ext uri="{BB962C8B-B14F-4D97-AF65-F5344CB8AC3E}">
        <p14:creationId xmlns:p14="http://schemas.microsoft.com/office/powerpoint/2010/main" val="481513221"/>
      </p:ext>
    </p:extLst>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p:cNvSpPr/>
          <p:nvPr/>
        </p:nvSpPr>
        <p:spPr>
          <a:xfrm>
            <a:off x="431800" y="296863"/>
            <a:ext cx="215900" cy="215900"/>
          </a:xfrm>
          <a:prstGeom prst="rect">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1" name="Prostokąt 10"/>
          <p:cNvSpPr/>
          <p:nvPr/>
        </p:nvSpPr>
        <p:spPr>
          <a:xfrm>
            <a:off x="1150938" y="296863"/>
            <a:ext cx="215900" cy="215900"/>
          </a:xfrm>
          <a:prstGeom prst="rect">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2" name="Prostokąt 11"/>
          <p:cNvSpPr/>
          <p:nvPr/>
        </p:nvSpPr>
        <p:spPr>
          <a:xfrm>
            <a:off x="3851275" y="296863"/>
            <a:ext cx="215900" cy="215900"/>
          </a:xfrm>
          <a:prstGeom prst="rect">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3" name="Prostokąt 12"/>
          <p:cNvSpPr/>
          <p:nvPr/>
        </p:nvSpPr>
        <p:spPr>
          <a:xfrm>
            <a:off x="2484438" y="296863"/>
            <a:ext cx="215900" cy="215900"/>
          </a:xfrm>
          <a:prstGeom prst="rect">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4" name="Prostokąt 13"/>
          <p:cNvSpPr/>
          <p:nvPr/>
        </p:nvSpPr>
        <p:spPr>
          <a:xfrm>
            <a:off x="6732588" y="296863"/>
            <a:ext cx="215900" cy="215900"/>
          </a:xfrm>
          <a:prstGeom prst="rect">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5" name="Prostokąt 14"/>
          <p:cNvSpPr/>
          <p:nvPr/>
        </p:nvSpPr>
        <p:spPr>
          <a:xfrm>
            <a:off x="4716463" y="296863"/>
            <a:ext cx="215900" cy="215900"/>
          </a:xfrm>
          <a:prstGeom prst="rect">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6" name="Elipsa 15"/>
          <p:cNvSpPr/>
          <p:nvPr/>
        </p:nvSpPr>
        <p:spPr>
          <a:xfrm>
            <a:off x="6156325" y="6453188"/>
            <a:ext cx="107950" cy="107950"/>
          </a:xfrm>
          <a:prstGeom prst="ellipse">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7" name="Elipsa 16"/>
          <p:cNvSpPr/>
          <p:nvPr/>
        </p:nvSpPr>
        <p:spPr>
          <a:xfrm>
            <a:off x="4103688" y="6453188"/>
            <a:ext cx="107950" cy="107950"/>
          </a:xfrm>
          <a:prstGeom prst="ellipse">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8" name="Elipsa 17"/>
          <p:cNvSpPr/>
          <p:nvPr/>
        </p:nvSpPr>
        <p:spPr>
          <a:xfrm>
            <a:off x="7704138" y="6453188"/>
            <a:ext cx="107950" cy="107950"/>
          </a:xfrm>
          <a:prstGeom prst="ellipse">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9" name="Elipsa 18"/>
          <p:cNvSpPr/>
          <p:nvPr/>
        </p:nvSpPr>
        <p:spPr>
          <a:xfrm>
            <a:off x="431800" y="6453188"/>
            <a:ext cx="107950" cy="107950"/>
          </a:xfrm>
          <a:prstGeom prst="ellipse">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0" name="Elipsa 19"/>
          <p:cNvSpPr/>
          <p:nvPr/>
        </p:nvSpPr>
        <p:spPr>
          <a:xfrm>
            <a:off x="2339975" y="6453188"/>
            <a:ext cx="107950" cy="107950"/>
          </a:xfrm>
          <a:prstGeom prst="ellipse">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1" name="Elipsa 20"/>
          <p:cNvSpPr/>
          <p:nvPr/>
        </p:nvSpPr>
        <p:spPr>
          <a:xfrm>
            <a:off x="3563938" y="6453188"/>
            <a:ext cx="107950" cy="107950"/>
          </a:xfrm>
          <a:prstGeom prst="ellipse">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3" name="Symbol zastępczy zawartości 2"/>
          <p:cNvSpPr>
            <a:spLocks noGrp="1"/>
          </p:cNvSpPr>
          <p:nvPr>
            <p:ph idx="4294967295"/>
          </p:nvPr>
        </p:nvSpPr>
        <p:spPr>
          <a:xfrm>
            <a:off x="0" y="1436390"/>
            <a:ext cx="8633637" cy="4608512"/>
          </a:xfrm>
        </p:spPr>
        <p:txBody>
          <a:bodyPr/>
          <a:lstStyle/>
          <a:p>
            <a:pPr>
              <a:buFont typeface="Wingdings" panose="05000000000000000000" pitchFamily="2" charset="2"/>
              <a:buChar char="v"/>
            </a:pPr>
            <a:r>
              <a:rPr lang="en-GB" sz="2000" b="1" dirty="0">
                <a:solidFill>
                  <a:srgbClr val="FF0000"/>
                </a:solidFill>
              </a:rPr>
              <a:t>Sickness allowance</a:t>
            </a:r>
            <a:r>
              <a:rPr lang="en-GB" sz="2000" b="1" dirty="0"/>
              <a:t> </a:t>
            </a:r>
            <a:r>
              <a:rPr lang="en-GB" sz="2000" b="1" dirty="0" smtClean="0">
                <a:solidFill>
                  <a:srgbClr val="004077"/>
                </a:solidFill>
              </a:rPr>
              <a:t>– you</a:t>
            </a:r>
            <a:r>
              <a:rPr lang="pl-PL" sz="2000" b="1" dirty="0" smtClean="0">
                <a:solidFill>
                  <a:srgbClr val="004077"/>
                </a:solidFill>
              </a:rPr>
              <a:t> </a:t>
            </a:r>
            <a:r>
              <a:rPr lang="en-GB" sz="2000" b="1" dirty="0" smtClean="0">
                <a:solidFill>
                  <a:srgbClr val="004077"/>
                </a:solidFill>
              </a:rPr>
              <a:t>will </a:t>
            </a:r>
            <a:r>
              <a:rPr lang="en-GB" sz="2000" b="1" dirty="0">
                <a:solidFill>
                  <a:srgbClr val="004077"/>
                </a:solidFill>
              </a:rPr>
              <a:t>get it instead of your salary </a:t>
            </a:r>
            <a:r>
              <a:rPr lang="pl-PL" sz="2000" b="1" dirty="0" err="1" smtClean="0">
                <a:solidFill>
                  <a:srgbClr val="004077"/>
                </a:solidFill>
              </a:rPr>
              <a:t>if</a:t>
            </a:r>
            <a:r>
              <a:rPr lang="pl-PL" sz="2000" b="1" dirty="0" smtClean="0">
                <a:solidFill>
                  <a:srgbClr val="004077"/>
                </a:solidFill>
              </a:rPr>
              <a:t> </a:t>
            </a:r>
            <a:r>
              <a:rPr lang="en-GB" sz="2000" b="1" dirty="0" smtClean="0">
                <a:solidFill>
                  <a:srgbClr val="004077"/>
                </a:solidFill>
              </a:rPr>
              <a:t>you </a:t>
            </a:r>
            <a:r>
              <a:rPr lang="en-GB" sz="2000" b="1" dirty="0">
                <a:solidFill>
                  <a:srgbClr val="004077"/>
                </a:solidFill>
              </a:rPr>
              <a:t>are insured and you are </a:t>
            </a:r>
            <a:r>
              <a:rPr lang="en-GB" sz="2000" b="1" dirty="0" smtClean="0">
                <a:solidFill>
                  <a:srgbClr val="004077"/>
                </a:solidFill>
              </a:rPr>
              <a:t>on</a:t>
            </a:r>
            <a:r>
              <a:rPr lang="pl-PL" sz="2000" b="1" dirty="0" smtClean="0">
                <a:solidFill>
                  <a:srgbClr val="004077"/>
                </a:solidFill>
              </a:rPr>
              <a:t> </a:t>
            </a:r>
            <a:r>
              <a:rPr lang="en-GB" sz="2000" b="1" dirty="0" smtClean="0">
                <a:solidFill>
                  <a:srgbClr val="004077"/>
                </a:solidFill>
              </a:rPr>
              <a:t>sick </a:t>
            </a:r>
            <a:r>
              <a:rPr lang="en-GB" sz="2000" b="1" dirty="0">
                <a:solidFill>
                  <a:srgbClr val="004077"/>
                </a:solidFill>
              </a:rPr>
              <a:t>leave. </a:t>
            </a:r>
            <a:endParaRPr lang="pl-PL" sz="2000" b="1" dirty="0">
              <a:solidFill>
                <a:srgbClr val="004077"/>
              </a:solidFill>
            </a:endParaRPr>
          </a:p>
          <a:p>
            <a:pPr>
              <a:buFont typeface="Wingdings" panose="05000000000000000000" pitchFamily="2" charset="2"/>
              <a:buChar char="v"/>
            </a:pPr>
            <a:r>
              <a:rPr lang="en-GB" sz="2000" b="1" dirty="0">
                <a:solidFill>
                  <a:srgbClr val="004077"/>
                </a:solidFill>
              </a:rPr>
              <a:t>Sickness allowance amounts to:</a:t>
            </a:r>
            <a:r>
              <a:rPr lang="pl-PL" sz="2000" b="1" dirty="0" smtClean="0">
                <a:solidFill>
                  <a:srgbClr val="004077"/>
                </a:solidFill>
              </a:rPr>
              <a:t>	</a:t>
            </a:r>
          </a:p>
          <a:p>
            <a:pPr lvl="0"/>
            <a:r>
              <a:rPr lang="en-GB" sz="2000" b="1" dirty="0">
                <a:solidFill>
                  <a:srgbClr val="004077"/>
                </a:solidFill>
              </a:rPr>
              <a:t>80% of your salary (average of 12 months),</a:t>
            </a:r>
            <a:endParaRPr lang="pl-PL" sz="2000" b="1" dirty="0">
              <a:solidFill>
                <a:srgbClr val="004077"/>
              </a:solidFill>
            </a:endParaRPr>
          </a:p>
          <a:p>
            <a:pPr lvl="0"/>
            <a:r>
              <a:rPr lang="en-GB" sz="2000" b="1" dirty="0">
                <a:solidFill>
                  <a:srgbClr val="004077"/>
                </a:solidFill>
              </a:rPr>
              <a:t>70% of your salary when you are hospitalised, </a:t>
            </a:r>
            <a:endParaRPr lang="pl-PL" sz="2000" b="1" dirty="0">
              <a:solidFill>
                <a:srgbClr val="004077"/>
              </a:solidFill>
            </a:endParaRPr>
          </a:p>
          <a:p>
            <a:pPr lvl="0"/>
            <a:r>
              <a:rPr lang="en-GB" sz="2000" b="1" dirty="0">
                <a:solidFill>
                  <a:srgbClr val="004077"/>
                </a:solidFill>
              </a:rPr>
              <a:t>100% of your salary (also if you are hospitalised), if your inability to work is caused by an accident on the way to work or from work, medical examinations for candidates for donors of cells, tissues and organs, the procedure of their collection, or </a:t>
            </a:r>
            <a:r>
              <a:rPr lang="pl-PL" sz="2000" b="1" dirty="0" smtClean="0">
                <a:solidFill>
                  <a:srgbClr val="004077"/>
                </a:solidFill>
              </a:rPr>
              <a:t>if you </a:t>
            </a:r>
            <a:r>
              <a:rPr lang="en-US" sz="2000" b="1" dirty="0" smtClean="0">
                <a:solidFill>
                  <a:srgbClr val="004077"/>
                </a:solidFill>
              </a:rPr>
              <a:t>are</a:t>
            </a:r>
            <a:r>
              <a:rPr lang="en-GB" sz="2000" b="1" dirty="0" smtClean="0">
                <a:solidFill>
                  <a:srgbClr val="004077"/>
                </a:solidFill>
              </a:rPr>
              <a:t> </a:t>
            </a:r>
            <a:r>
              <a:rPr lang="en-GB" sz="2000" b="1" dirty="0">
                <a:solidFill>
                  <a:srgbClr val="004077"/>
                </a:solidFill>
              </a:rPr>
              <a:t>pregnant. </a:t>
            </a:r>
            <a:endParaRPr lang="pl-PL" sz="2000" b="1" dirty="0">
              <a:solidFill>
                <a:srgbClr val="004077"/>
              </a:solidFill>
            </a:endParaRPr>
          </a:p>
          <a:p>
            <a:pPr>
              <a:buFont typeface="Wingdings" panose="05000000000000000000" pitchFamily="2" charset="2"/>
              <a:buChar char="v"/>
            </a:pPr>
            <a:r>
              <a:rPr lang="en-GB" sz="2000" b="1" dirty="0">
                <a:solidFill>
                  <a:srgbClr val="FF0000"/>
                </a:solidFill>
              </a:rPr>
              <a:t>Who pays out sickness allowance?</a:t>
            </a:r>
            <a:endParaRPr lang="pl-PL" sz="2000" b="1" dirty="0">
              <a:solidFill>
                <a:srgbClr val="FF0000"/>
              </a:solidFill>
            </a:endParaRPr>
          </a:p>
          <a:p>
            <a:pPr marL="0" indent="0">
              <a:buNone/>
            </a:pPr>
            <a:r>
              <a:rPr lang="en-GB" sz="2000" b="1" dirty="0">
                <a:solidFill>
                  <a:srgbClr val="004077"/>
                </a:solidFill>
              </a:rPr>
              <a:t>Employer who employs more than 20 people</a:t>
            </a:r>
            <a:r>
              <a:rPr lang="en-GB" sz="2000" b="1" dirty="0" smtClean="0">
                <a:solidFill>
                  <a:srgbClr val="004077"/>
                </a:solidFill>
              </a:rPr>
              <a:t>,</a:t>
            </a:r>
            <a:endParaRPr lang="pl-PL" sz="2000" b="1" dirty="0" smtClean="0">
              <a:solidFill>
                <a:srgbClr val="004077"/>
              </a:solidFill>
            </a:endParaRPr>
          </a:p>
          <a:p>
            <a:pPr marL="0" indent="0">
              <a:buNone/>
            </a:pPr>
            <a:r>
              <a:rPr lang="en-GB" sz="2000" b="1" dirty="0" smtClean="0">
                <a:solidFill>
                  <a:srgbClr val="004077"/>
                </a:solidFill>
              </a:rPr>
              <a:t> </a:t>
            </a:r>
            <a:r>
              <a:rPr lang="en-GB" sz="2000" b="1" dirty="0">
                <a:solidFill>
                  <a:srgbClr val="004077"/>
                </a:solidFill>
              </a:rPr>
              <a:t>and in other cases ZUS.</a:t>
            </a:r>
            <a:endParaRPr lang="pl-PL" sz="2000" b="1" dirty="0">
              <a:solidFill>
                <a:srgbClr val="004077"/>
              </a:solidFill>
            </a:endParaRPr>
          </a:p>
          <a:p>
            <a:pPr eaLnBrk="1" hangingPunct="1">
              <a:spcBef>
                <a:spcPts val="500"/>
              </a:spcBef>
              <a:buFont typeface="Wingdings" pitchFamily="2" charset="2"/>
              <a:buNone/>
            </a:pPr>
            <a:endParaRPr lang="pl-PL" sz="2000" b="1" dirty="0" smtClean="0">
              <a:solidFill>
                <a:srgbClr val="004077"/>
              </a:solidFill>
            </a:endParaRPr>
          </a:p>
        </p:txBody>
      </p:sp>
      <p:pic>
        <p:nvPicPr>
          <p:cNvPr id="17423" name="Picture 17" descr="3c"/>
          <p:cNvPicPr>
            <a:picLocks noChangeAspect="1" noChangeArrowheads="1"/>
          </p:cNvPicPr>
          <p:nvPr/>
        </p:nvPicPr>
        <p:blipFill>
          <a:blip r:embed="rId3" cstate="print"/>
          <a:stretch>
            <a:fillRect/>
          </a:stretch>
        </p:blipFill>
        <p:spPr bwMode="auto">
          <a:xfrm>
            <a:off x="5748511" y="4029075"/>
            <a:ext cx="3203830" cy="2345497"/>
          </a:xfrm>
          <a:prstGeom prst="rect">
            <a:avLst/>
          </a:prstGeom>
          <a:noFill/>
          <a:ln w="9525">
            <a:noFill/>
            <a:miter lim="800000"/>
            <a:headEnd/>
            <a:tailEnd/>
          </a:ln>
        </p:spPr>
      </p:pic>
      <p:sp>
        <p:nvSpPr>
          <p:cNvPr id="24" name="Tytuł 1"/>
          <p:cNvSpPr txBox="1">
            <a:spLocks/>
          </p:cNvSpPr>
          <p:nvPr/>
        </p:nvSpPr>
        <p:spPr bwMode="auto">
          <a:xfrm>
            <a:off x="318452" y="742633"/>
            <a:ext cx="7560627" cy="598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altLang="pl-PL" sz="4400" i="1" dirty="0" smtClean="0">
                <a:solidFill>
                  <a:srgbClr val="005DA8"/>
                </a:solidFill>
                <a:effectLst>
                  <a:outerShdw blurRad="38100" dist="38100" dir="2700000" algn="tl">
                    <a:srgbClr val="C0C0C0"/>
                  </a:outerShdw>
                </a:effectLst>
                <a:latin typeface="Cambria" pitchFamily="18" charset="0"/>
              </a:rPr>
              <a:t>Sickness insurance</a:t>
            </a:r>
            <a:endParaRPr lang="en-US" altLang="pl-PL" sz="4400" i="1" dirty="0">
              <a:solidFill>
                <a:srgbClr val="005DA8"/>
              </a:solidFill>
              <a:effectLst>
                <a:outerShdw blurRad="38100" dist="38100" dir="2700000" algn="tl">
                  <a:srgbClr val="C0C0C0"/>
                </a:outerShdw>
              </a:effectLst>
              <a:latin typeface="Cambria" pitchFamily="18" charset="0"/>
            </a:endParaRPr>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p:cNvSpPr/>
          <p:nvPr/>
        </p:nvSpPr>
        <p:spPr>
          <a:xfrm>
            <a:off x="431800" y="296863"/>
            <a:ext cx="215900" cy="215900"/>
          </a:xfrm>
          <a:prstGeom prst="rect">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5" name="Prostokąt 14"/>
          <p:cNvSpPr/>
          <p:nvPr/>
        </p:nvSpPr>
        <p:spPr>
          <a:xfrm>
            <a:off x="1476375" y="296863"/>
            <a:ext cx="215900" cy="215900"/>
          </a:xfrm>
          <a:prstGeom prst="rect">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6" name="Prostokąt 15"/>
          <p:cNvSpPr/>
          <p:nvPr/>
        </p:nvSpPr>
        <p:spPr>
          <a:xfrm>
            <a:off x="3851275" y="296863"/>
            <a:ext cx="215900" cy="215900"/>
          </a:xfrm>
          <a:prstGeom prst="rect">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7" name="Prostokąt 16"/>
          <p:cNvSpPr/>
          <p:nvPr/>
        </p:nvSpPr>
        <p:spPr>
          <a:xfrm>
            <a:off x="2916238" y="296863"/>
            <a:ext cx="215900" cy="215900"/>
          </a:xfrm>
          <a:prstGeom prst="rect">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8" name="Prostokąt 17"/>
          <p:cNvSpPr/>
          <p:nvPr/>
        </p:nvSpPr>
        <p:spPr>
          <a:xfrm>
            <a:off x="6732588" y="296863"/>
            <a:ext cx="215900" cy="215900"/>
          </a:xfrm>
          <a:prstGeom prst="rect">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9" name="Prostokąt 18"/>
          <p:cNvSpPr/>
          <p:nvPr/>
        </p:nvSpPr>
        <p:spPr>
          <a:xfrm>
            <a:off x="5795963" y="296863"/>
            <a:ext cx="215900" cy="215900"/>
          </a:xfrm>
          <a:prstGeom prst="rect">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0" name="Elipsa 19"/>
          <p:cNvSpPr/>
          <p:nvPr/>
        </p:nvSpPr>
        <p:spPr>
          <a:xfrm>
            <a:off x="7164388" y="6443663"/>
            <a:ext cx="107950" cy="107950"/>
          </a:xfrm>
          <a:prstGeom prst="ellipse">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1" name="Elipsa 20"/>
          <p:cNvSpPr/>
          <p:nvPr/>
        </p:nvSpPr>
        <p:spPr>
          <a:xfrm>
            <a:off x="4787900" y="6443663"/>
            <a:ext cx="107950" cy="107950"/>
          </a:xfrm>
          <a:prstGeom prst="ellipse">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2" name="Elipsa 21"/>
          <p:cNvSpPr/>
          <p:nvPr/>
        </p:nvSpPr>
        <p:spPr>
          <a:xfrm>
            <a:off x="7812088" y="6443663"/>
            <a:ext cx="107950" cy="107950"/>
          </a:xfrm>
          <a:prstGeom prst="ellipse">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3" name="Elipsa 22"/>
          <p:cNvSpPr/>
          <p:nvPr/>
        </p:nvSpPr>
        <p:spPr>
          <a:xfrm>
            <a:off x="539750" y="6443663"/>
            <a:ext cx="107950" cy="107950"/>
          </a:xfrm>
          <a:prstGeom prst="ellipse">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4" name="Elipsa 23"/>
          <p:cNvSpPr/>
          <p:nvPr/>
        </p:nvSpPr>
        <p:spPr>
          <a:xfrm>
            <a:off x="2447925" y="6443663"/>
            <a:ext cx="107950" cy="107950"/>
          </a:xfrm>
          <a:prstGeom prst="ellipse">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5" name="Elipsa 24"/>
          <p:cNvSpPr/>
          <p:nvPr/>
        </p:nvSpPr>
        <p:spPr>
          <a:xfrm>
            <a:off x="3046413" y="6443663"/>
            <a:ext cx="107950" cy="107950"/>
          </a:xfrm>
          <a:prstGeom prst="ellipse">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 name="Symbol zastępczy zawartości 2"/>
          <p:cNvSpPr>
            <a:spLocks/>
          </p:cNvSpPr>
          <p:nvPr/>
        </p:nvSpPr>
        <p:spPr bwMode="auto">
          <a:xfrm>
            <a:off x="687" y="715007"/>
            <a:ext cx="5028513" cy="3530425"/>
          </a:xfrm>
          <a:prstGeom prst="rect">
            <a:avLst/>
          </a:prstGeom>
          <a:noFill/>
          <a:ln w="9525">
            <a:noFill/>
            <a:miter lim="800000"/>
            <a:headEnd/>
            <a:tailEnd/>
          </a:ln>
        </p:spPr>
        <p:txBody>
          <a:bodyPr/>
          <a:lstStyle/>
          <a:p>
            <a:pPr marL="342900" indent="-342900">
              <a:spcBef>
                <a:spcPts val="500"/>
              </a:spcBef>
              <a:buFont typeface="Wingdings" pitchFamily="2" charset="2"/>
              <a:buNone/>
            </a:pPr>
            <a:endParaRPr lang="pl-PL" sz="2200" dirty="0">
              <a:solidFill>
                <a:srgbClr val="004077"/>
              </a:solidFill>
              <a:latin typeface="Calibri" pitchFamily="34" charset="0"/>
            </a:endParaRPr>
          </a:p>
        </p:txBody>
      </p:sp>
      <p:pic>
        <p:nvPicPr>
          <p:cNvPr id="19470" name="Picture 25" descr="1c"/>
          <p:cNvPicPr>
            <a:picLocks noChangeAspect="1" noChangeArrowheads="1"/>
          </p:cNvPicPr>
          <p:nvPr/>
        </p:nvPicPr>
        <p:blipFill>
          <a:blip r:embed="rId3" cstate="print"/>
          <a:stretch>
            <a:fillRect/>
          </a:stretch>
        </p:blipFill>
        <p:spPr bwMode="auto">
          <a:xfrm>
            <a:off x="5072063" y="786244"/>
            <a:ext cx="3743518" cy="3055754"/>
          </a:xfrm>
          <a:prstGeom prst="rect">
            <a:avLst/>
          </a:prstGeom>
          <a:noFill/>
          <a:ln w="9525">
            <a:noFill/>
            <a:miter lim="800000"/>
            <a:headEnd/>
            <a:tailEnd/>
          </a:ln>
        </p:spPr>
      </p:pic>
      <p:sp>
        <p:nvSpPr>
          <p:cNvPr id="28" name="Symbol zastępczy zawartości 2"/>
          <p:cNvSpPr>
            <a:spLocks/>
          </p:cNvSpPr>
          <p:nvPr/>
        </p:nvSpPr>
        <p:spPr bwMode="auto">
          <a:xfrm>
            <a:off x="11034" y="3714750"/>
            <a:ext cx="8710849" cy="2728913"/>
          </a:xfrm>
          <a:prstGeom prst="rect">
            <a:avLst/>
          </a:prstGeom>
          <a:noFill/>
          <a:ln w="9525">
            <a:noFill/>
            <a:miter lim="800000"/>
            <a:headEnd/>
            <a:tailEnd/>
          </a:ln>
        </p:spPr>
        <p:txBody>
          <a:bodyPr/>
          <a:lstStyle/>
          <a:p>
            <a:pPr marL="342900" indent="-342900">
              <a:spcBef>
                <a:spcPts val="500"/>
              </a:spcBef>
              <a:buFont typeface="Wingdings" pitchFamily="2" charset="2"/>
              <a:buNone/>
            </a:pPr>
            <a:r>
              <a:rPr lang="pl-PL" sz="2400" dirty="0" smtClean="0">
                <a:solidFill>
                  <a:srgbClr val="68280B"/>
                </a:solidFill>
                <a:latin typeface="+mn-lt"/>
              </a:rPr>
              <a:t>	</a:t>
            </a:r>
            <a:r>
              <a:rPr lang="pl-PL" sz="2400" dirty="0">
                <a:solidFill>
                  <a:srgbClr val="004077"/>
                </a:solidFill>
                <a:latin typeface="+mn-lt"/>
              </a:rPr>
              <a:t>	</a:t>
            </a:r>
          </a:p>
          <a:p>
            <a:r>
              <a:rPr lang="en-GB" dirty="0">
                <a:solidFill>
                  <a:srgbClr val="68280B"/>
                </a:solidFill>
                <a:latin typeface="+mn-lt"/>
              </a:rPr>
              <a:t>The maximum time of receiving benefit:</a:t>
            </a:r>
            <a:r>
              <a:rPr lang="en-GB" dirty="0">
                <a:latin typeface="+mn-lt"/>
              </a:rPr>
              <a:t> </a:t>
            </a:r>
            <a:r>
              <a:rPr lang="en-GB" dirty="0">
                <a:solidFill>
                  <a:srgbClr val="FF3300"/>
                </a:solidFill>
                <a:latin typeface="+mn-lt"/>
              </a:rPr>
              <a:t>12 months.</a:t>
            </a:r>
            <a:endParaRPr lang="pl-PL" dirty="0">
              <a:solidFill>
                <a:srgbClr val="FF3300"/>
              </a:solidFill>
              <a:latin typeface="+mn-lt"/>
            </a:endParaRPr>
          </a:p>
          <a:p>
            <a:r>
              <a:rPr lang="en-GB" dirty="0">
                <a:solidFill>
                  <a:srgbClr val="68280B"/>
                </a:solidFill>
                <a:latin typeface="+mn-lt"/>
              </a:rPr>
              <a:t>The rehabilitation benefit amounts to: </a:t>
            </a:r>
            <a:endParaRPr lang="pl-PL" dirty="0">
              <a:solidFill>
                <a:srgbClr val="68280B"/>
              </a:solidFill>
              <a:latin typeface="+mn-lt"/>
            </a:endParaRPr>
          </a:p>
          <a:p>
            <a:pPr marL="342900" lvl="0" indent="-342900">
              <a:buFont typeface="Arial" panose="020B0604020202020204" pitchFamily="34" charset="0"/>
              <a:buChar char="•"/>
            </a:pPr>
            <a:r>
              <a:rPr lang="en-GB" dirty="0">
                <a:solidFill>
                  <a:srgbClr val="FF0000"/>
                </a:solidFill>
                <a:latin typeface="+mn-lt"/>
              </a:rPr>
              <a:t>90% of the salary</a:t>
            </a:r>
            <a:r>
              <a:rPr lang="en-GB" dirty="0">
                <a:solidFill>
                  <a:srgbClr val="004077"/>
                </a:solidFill>
                <a:latin typeface="+mn-lt"/>
              </a:rPr>
              <a:t> for the first 90 days and 75% of the salary during the remaining period,</a:t>
            </a:r>
            <a:endParaRPr lang="pl-PL" dirty="0">
              <a:solidFill>
                <a:srgbClr val="004077"/>
              </a:solidFill>
              <a:latin typeface="+mn-lt"/>
            </a:endParaRPr>
          </a:p>
          <a:p>
            <a:pPr marL="342900" lvl="0" indent="-342900">
              <a:buFont typeface="Arial" panose="020B0604020202020204" pitchFamily="34" charset="0"/>
              <a:buChar char="•"/>
            </a:pPr>
            <a:r>
              <a:rPr lang="en-GB" dirty="0">
                <a:solidFill>
                  <a:srgbClr val="FF0000"/>
                </a:solidFill>
                <a:latin typeface="+mn-lt"/>
              </a:rPr>
              <a:t>100% of the salary</a:t>
            </a:r>
            <a:r>
              <a:rPr lang="en-GB" dirty="0">
                <a:solidFill>
                  <a:srgbClr val="004077"/>
                </a:solidFill>
                <a:latin typeface="+mn-lt"/>
              </a:rPr>
              <a:t> for a pregnant woman who is incapable of work.</a:t>
            </a:r>
            <a:endParaRPr lang="pl-PL" dirty="0">
              <a:solidFill>
                <a:srgbClr val="004077"/>
              </a:solidFill>
              <a:latin typeface="+mn-lt"/>
            </a:endParaRPr>
          </a:p>
          <a:p>
            <a:pPr marL="342900" indent="-342900">
              <a:spcBef>
                <a:spcPts val="500"/>
              </a:spcBef>
              <a:buFont typeface="Wingdings" pitchFamily="2" charset="2"/>
              <a:buNone/>
            </a:pPr>
            <a:endParaRPr lang="pl-PL" sz="2400" dirty="0">
              <a:solidFill>
                <a:srgbClr val="004077"/>
              </a:solidFill>
              <a:latin typeface="+mn-lt"/>
            </a:endParaRPr>
          </a:p>
          <a:p>
            <a:pPr marL="342900" indent="-342900">
              <a:spcBef>
                <a:spcPts val="500"/>
              </a:spcBef>
              <a:buFont typeface="Wingdings" pitchFamily="2" charset="2"/>
              <a:buNone/>
            </a:pPr>
            <a:endParaRPr lang="pl-PL" sz="2400" dirty="0">
              <a:solidFill>
                <a:srgbClr val="004077"/>
              </a:solidFill>
              <a:latin typeface="+mn-lt"/>
            </a:endParaRPr>
          </a:p>
        </p:txBody>
      </p:sp>
      <p:sp>
        <p:nvSpPr>
          <p:cNvPr id="3" name="Prostokąt 2"/>
          <p:cNvSpPr/>
          <p:nvPr/>
        </p:nvSpPr>
        <p:spPr>
          <a:xfrm>
            <a:off x="304800" y="836613"/>
            <a:ext cx="4957763" cy="2246769"/>
          </a:xfrm>
          <a:prstGeom prst="rect">
            <a:avLst/>
          </a:prstGeom>
        </p:spPr>
        <p:txBody>
          <a:bodyPr wrap="square">
            <a:spAutoFit/>
          </a:bodyPr>
          <a:lstStyle/>
          <a:p>
            <a:pPr marL="342900" indent="-342900">
              <a:buFont typeface="Wingdings" panose="05000000000000000000" pitchFamily="2" charset="2"/>
              <a:buChar char="v"/>
            </a:pPr>
            <a:r>
              <a:rPr lang="en-GB" dirty="0">
                <a:solidFill>
                  <a:srgbClr val="FF3300"/>
                </a:solidFill>
                <a:latin typeface="+mn-lt"/>
              </a:rPr>
              <a:t>Rehabilitation benefit </a:t>
            </a:r>
            <a:r>
              <a:rPr lang="en-GB" dirty="0">
                <a:solidFill>
                  <a:srgbClr val="004077"/>
                </a:solidFill>
                <a:latin typeface="+mn-lt"/>
              </a:rPr>
              <a:t>is granted when:</a:t>
            </a:r>
            <a:endParaRPr lang="pl-PL" dirty="0">
              <a:solidFill>
                <a:srgbClr val="004077"/>
              </a:solidFill>
              <a:latin typeface="+mn-lt"/>
            </a:endParaRPr>
          </a:p>
          <a:p>
            <a:pPr marL="342900" lvl="0" indent="-342900">
              <a:buFont typeface="Arial" panose="020B0604020202020204" pitchFamily="34" charset="0"/>
              <a:buChar char="•"/>
            </a:pPr>
            <a:r>
              <a:rPr lang="en-GB" dirty="0">
                <a:solidFill>
                  <a:srgbClr val="004077"/>
                </a:solidFill>
                <a:latin typeface="+mn-lt"/>
              </a:rPr>
              <a:t>after the maximum period of receiving sickness allowance (182 or 270 days), you will still be incapable of work,</a:t>
            </a:r>
            <a:endParaRPr lang="pl-PL" dirty="0">
              <a:solidFill>
                <a:srgbClr val="004077"/>
              </a:solidFill>
              <a:latin typeface="+mn-lt"/>
            </a:endParaRPr>
          </a:p>
          <a:p>
            <a:pPr marL="342900" lvl="0" indent="-342900">
              <a:buFont typeface="Arial" panose="020B0604020202020204" pitchFamily="34" charset="0"/>
              <a:buChar char="•"/>
            </a:pPr>
            <a:r>
              <a:rPr lang="en-GB" dirty="0">
                <a:solidFill>
                  <a:srgbClr val="004077"/>
                </a:solidFill>
                <a:latin typeface="+mn-lt"/>
              </a:rPr>
              <a:t>you are expected to regain your ability to work after further treatment or rehabilitation.</a:t>
            </a:r>
            <a:endParaRPr lang="pl-PL" dirty="0">
              <a:solidFill>
                <a:srgbClr val="004077"/>
              </a:solidFill>
              <a:latin typeface="+mn-l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 calcmode="lin" valueType="num">
                                      <p:cBhvr additive="base">
                                        <p:cTn id="12"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31800" y="296863"/>
            <a:ext cx="215900" cy="215900"/>
          </a:xfrm>
          <a:prstGeom prst="rect">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8" name="Prostokąt 7"/>
          <p:cNvSpPr/>
          <p:nvPr/>
        </p:nvSpPr>
        <p:spPr>
          <a:xfrm>
            <a:off x="1150938" y="296863"/>
            <a:ext cx="215900" cy="215900"/>
          </a:xfrm>
          <a:prstGeom prst="rect">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9" name="Prostokąt 8"/>
          <p:cNvSpPr/>
          <p:nvPr/>
        </p:nvSpPr>
        <p:spPr>
          <a:xfrm>
            <a:off x="3851275" y="296863"/>
            <a:ext cx="215900" cy="215900"/>
          </a:xfrm>
          <a:prstGeom prst="rect">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0" name="Prostokąt 9"/>
          <p:cNvSpPr/>
          <p:nvPr/>
        </p:nvSpPr>
        <p:spPr>
          <a:xfrm>
            <a:off x="2484438" y="296863"/>
            <a:ext cx="215900" cy="215900"/>
          </a:xfrm>
          <a:prstGeom prst="rect">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1" name="Prostokąt 10"/>
          <p:cNvSpPr/>
          <p:nvPr/>
        </p:nvSpPr>
        <p:spPr>
          <a:xfrm>
            <a:off x="6732588" y="296863"/>
            <a:ext cx="215900" cy="215900"/>
          </a:xfrm>
          <a:prstGeom prst="rect">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2" name="Prostokąt 11"/>
          <p:cNvSpPr/>
          <p:nvPr/>
        </p:nvSpPr>
        <p:spPr>
          <a:xfrm>
            <a:off x="4716463" y="296863"/>
            <a:ext cx="215900" cy="215900"/>
          </a:xfrm>
          <a:prstGeom prst="rect">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3" name="Elipsa 12"/>
          <p:cNvSpPr/>
          <p:nvPr/>
        </p:nvSpPr>
        <p:spPr>
          <a:xfrm>
            <a:off x="6264275" y="6443663"/>
            <a:ext cx="107950" cy="107950"/>
          </a:xfrm>
          <a:prstGeom prst="ellipse">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4" name="Elipsa 13"/>
          <p:cNvSpPr/>
          <p:nvPr/>
        </p:nvSpPr>
        <p:spPr>
          <a:xfrm>
            <a:off x="4211638" y="6443663"/>
            <a:ext cx="107950" cy="107950"/>
          </a:xfrm>
          <a:prstGeom prst="ellipse">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5" name="Elipsa 14"/>
          <p:cNvSpPr/>
          <p:nvPr/>
        </p:nvSpPr>
        <p:spPr>
          <a:xfrm>
            <a:off x="7812088" y="6443663"/>
            <a:ext cx="107950" cy="107950"/>
          </a:xfrm>
          <a:prstGeom prst="ellipse">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6" name="Elipsa 15"/>
          <p:cNvSpPr/>
          <p:nvPr/>
        </p:nvSpPr>
        <p:spPr>
          <a:xfrm>
            <a:off x="431800" y="6443663"/>
            <a:ext cx="107950" cy="107950"/>
          </a:xfrm>
          <a:prstGeom prst="ellipse">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7" name="Elipsa 16"/>
          <p:cNvSpPr/>
          <p:nvPr/>
        </p:nvSpPr>
        <p:spPr>
          <a:xfrm>
            <a:off x="2447925" y="6443663"/>
            <a:ext cx="107950" cy="107950"/>
          </a:xfrm>
          <a:prstGeom prst="ellipse">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8" name="Elipsa 17"/>
          <p:cNvSpPr/>
          <p:nvPr/>
        </p:nvSpPr>
        <p:spPr>
          <a:xfrm>
            <a:off x="3671888" y="6443663"/>
            <a:ext cx="107950" cy="107950"/>
          </a:xfrm>
          <a:prstGeom prst="ellipse">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3" name="Symbol zastępczy zawartości 2"/>
          <p:cNvSpPr>
            <a:spLocks/>
          </p:cNvSpPr>
          <p:nvPr/>
        </p:nvSpPr>
        <p:spPr bwMode="auto">
          <a:xfrm>
            <a:off x="2447924" y="786809"/>
            <a:ext cx="6400801" cy="5945067"/>
          </a:xfrm>
          <a:prstGeom prst="rect">
            <a:avLst/>
          </a:prstGeom>
          <a:noFill/>
          <a:ln w="9525">
            <a:noFill/>
            <a:miter lim="800000"/>
            <a:headEnd/>
            <a:tailEnd/>
          </a:ln>
        </p:spPr>
        <p:txBody>
          <a:bodyPr/>
          <a:lstStyle/>
          <a:p>
            <a:pPr marL="342900" indent="-342900">
              <a:spcBef>
                <a:spcPts val="500"/>
              </a:spcBef>
              <a:buFont typeface="Wingdings" pitchFamily="2" charset="2"/>
              <a:buNone/>
            </a:pPr>
            <a:endParaRPr lang="pl-PL" sz="1900" dirty="0">
              <a:solidFill>
                <a:schemeClr val="tx1"/>
              </a:solidFill>
              <a:latin typeface="Calibri" pitchFamily="34" charset="0"/>
            </a:endParaRPr>
          </a:p>
        </p:txBody>
      </p:sp>
      <p:grpSp>
        <p:nvGrpSpPr>
          <p:cNvPr id="2" name="Grupa 1"/>
          <p:cNvGrpSpPr/>
          <p:nvPr/>
        </p:nvGrpSpPr>
        <p:grpSpPr>
          <a:xfrm>
            <a:off x="12526" y="2195519"/>
            <a:ext cx="1787606" cy="4083392"/>
            <a:chOff x="271139" y="815384"/>
            <a:chExt cx="2137791" cy="4883311"/>
          </a:xfrm>
        </p:grpSpPr>
        <p:pic>
          <p:nvPicPr>
            <p:cNvPr id="21518" name="Picture 20" descr="14"/>
            <p:cNvPicPr>
              <a:picLocks noChangeAspect="1" noChangeArrowheads="1"/>
            </p:cNvPicPr>
            <p:nvPr/>
          </p:nvPicPr>
          <p:blipFill>
            <a:blip r:embed="rId3" cstate="print"/>
            <a:stretch>
              <a:fillRect/>
            </a:stretch>
          </p:blipFill>
          <p:spPr bwMode="auto">
            <a:xfrm>
              <a:off x="271139" y="815384"/>
              <a:ext cx="2137791" cy="2895426"/>
            </a:xfrm>
            <a:prstGeom prst="rect">
              <a:avLst/>
            </a:prstGeom>
            <a:noFill/>
            <a:ln w="9525">
              <a:noFill/>
              <a:miter lim="800000"/>
              <a:headEnd/>
              <a:tailEnd/>
            </a:ln>
          </p:spPr>
        </p:pic>
        <p:pic>
          <p:nvPicPr>
            <p:cNvPr id="19" name="Obraz 18" descr="12c_01.png"/>
            <p:cNvPicPr>
              <a:picLocks noChangeAspect="1"/>
            </p:cNvPicPr>
            <p:nvPr/>
          </p:nvPicPr>
          <p:blipFill>
            <a:blip r:embed="rId4" cstate="print"/>
            <a:stretch>
              <a:fillRect/>
            </a:stretch>
          </p:blipFill>
          <p:spPr>
            <a:xfrm>
              <a:off x="560513" y="2803268"/>
              <a:ext cx="1656184" cy="2895427"/>
            </a:xfrm>
            <a:prstGeom prst="rect">
              <a:avLst/>
            </a:prstGeom>
          </p:spPr>
        </p:pic>
      </p:grpSp>
      <p:sp>
        <p:nvSpPr>
          <p:cNvPr id="3" name="Prostokąt 2"/>
          <p:cNvSpPr/>
          <p:nvPr/>
        </p:nvSpPr>
        <p:spPr>
          <a:xfrm>
            <a:off x="1787607" y="626779"/>
            <a:ext cx="7061118" cy="5940088"/>
          </a:xfrm>
          <a:prstGeom prst="rect">
            <a:avLst/>
          </a:prstGeom>
        </p:spPr>
        <p:txBody>
          <a:bodyPr wrap="square">
            <a:spAutoFit/>
          </a:bodyPr>
          <a:lstStyle/>
          <a:p>
            <a:pPr marL="342900" indent="-342900">
              <a:buFont typeface="Wingdings" panose="05000000000000000000" pitchFamily="2" charset="2"/>
              <a:buChar char="v"/>
            </a:pPr>
            <a:r>
              <a:rPr lang="en-GB" dirty="0">
                <a:solidFill>
                  <a:srgbClr val="FF0000"/>
                </a:solidFill>
                <a:latin typeface="+mn-lt"/>
              </a:rPr>
              <a:t>Maternity allowance </a:t>
            </a:r>
            <a:r>
              <a:rPr lang="en-GB" dirty="0">
                <a:solidFill>
                  <a:schemeClr val="tx2"/>
                </a:solidFill>
                <a:latin typeface="+mn-lt"/>
              </a:rPr>
              <a:t>is granted after the childbirth or the adoption of a child. You will receive it if you are covered by sickness insurance:</a:t>
            </a:r>
            <a:endParaRPr lang="pl-PL" dirty="0">
              <a:solidFill>
                <a:schemeClr val="tx2"/>
              </a:solidFill>
              <a:latin typeface="+mn-lt"/>
            </a:endParaRPr>
          </a:p>
          <a:p>
            <a:pPr marL="342900" lvl="0" indent="-342900">
              <a:buFont typeface="Arial" panose="020B0604020202020204" pitchFamily="34" charset="0"/>
              <a:buChar char="•"/>
            </a:pPr>
            <a:r>
              <a:rPr lang="en-GB" dirty="0">
                <a:solidFill>
                  <a:schemeClr val="tx2"/>
                </a:solidFill>
                <a:latin typeface="+mn-lt"/>
              </a:rPr>
              <a:t>obligatory, e.g. as an employee, </a:t>
            </a:r>
            <a:endParaRPr lang="pl-PL" dirty="0">
              <a:solidFill>
                <a:schemeClr val="tx2"/>
              </a:solidFill>
              <a:latin typeface="+mn-lt"/>
            </a:endParaRPr>
          </a:p>
          <a:p>
            <a:pPr marL="342900" lvl="0" indent="-342900">
              <a:buFont typeface="Arial" panose="020B0604020202020204" pitchFamily="34" charset="0"/>
              <a:buChar char="•"/>
            </a:pPr>
            <a:r>
              <a:rPr lang="en-GB" dirty="0">
                <a:solidFill>
                  <a:schemeClr val="tx2"/>
                </a:solidFill>
                <a:latin typeface="+mn-lt"/>
              </a:rPr>
              <a:t>voluntarily, e.g. as a person running a business or a contractor. </a:t>
            </a:r>
            <a:endParaRPr lang="pl-PL" dirty="0">
              <a:solidFill>
                <a:schemeClr val="tx2"/>
              </a:solidFill>
              <a:latin typeface="+mn-lt"/>
            </a:endParaRPr>
          </a:p>
          <a:p>
            <a:r>
              <a:rPr lang="en-GB" dirty="0">
                <a:solidFill>
                  <a:srgbClr val="FF0000"/>
                </a:solidFill>
                <a:latin typeface="+mn-lt"/>
              </a:rPr>
              <a:t>The maternity allowance is paid for a period determined by the provisions of the Labour Code as:</a:t>
            </a:r>
            <a:endParaRPr lang="pl-PL" dirty="0">
              <a:solidFill>
                <a:srgbClr val="FF0000"/>
              </a:solidFill>
              <a:latin typeface="+mn-lt"/>
            </a:endParaRPr>
          </a:p>
          <a:p>
            <a:pPr marL="342900" lvl="0" indent="-342900">
              <a:buFont typeface="Arial" panose="020B0604020202020204" pitchFamily="34" charset="0"/>
              <a:buChar char="•"/>
            </a:pPr>
            <a:r>
              <a:rPr lang="en-GB" dirty="0">
                <a:solidFill>
                  <a:schemeClr val="tx2"/>
                </a:solidFill>
                <a:latin typeface="+mn-lt"/>
              </a:rPr>
              <a:t>maternity leave (granted after childbirth),</a:t>
            </a:r>
            <a:endParaRPr lang="pl-PL" dirty="0">
              <a:solidFill>
                <a:schemeClr val="tx2"/>
              </a:solidFill>
              <a:latin typeface="+mn-lt"/>
            </a:endParaRPr>
          </a:p>
          <a:p>
            <a:pPr marL="342900" lvl="0" indent="-342900">
              <a:buFont typeface="Arial" panose="020B0604020202020204" pitchFamily="34" charset="0"/>
              <a:buChar char="•"/>
            </a:pPr>
            <a:r>
              <a:rPr lang="en-GB" dirty="0">
                <a:solidFill>
                  <a:schemeClr val="tx2"/>
                </a:solidFill>
                <a:latin typeface="+mn-lt"/>
              </a:rPr>
              <a:t>leave on the conditions of maternity leave (granted after adopting a child),</a:t>
            </a:r>
            <a:endParaRPr lang="pl-PL" dirty="0">
              <a:solidFill>
                <a:schemeClr val="tx2"/>
              </a:solidFill>
              <a:latin typeface="+mn-lt"/>
            </a:endParaRPr>
          </a:p>
          <a:p>
            <a:pPr marL="342900" lvl="0" indent="-342900">
              <a:buFont typeface="Arial" panose="020B0604020202020204" pitchFamily="34" charset="0"/>
              <a:buChar char="•"/>
            </a:pPr>
            <a:r>
              <a:rPr lang="en-GB" dirty="0">
                <a:solidFill>
                  <a:schemeClr val="tx2"/>
                </a:solidFill>
                <a:latin typeface="+mn-lt"/>
              </a:rPr>
              <a:t>parental leave (granted after childbirth or adoption of a child),</a:t>
            </a:r>
            <a:endParaRPr lang="pl-PL" dirty="0">
              <a:solidFill>
                <a:schemeClr val="tx2"/>
              </a:solidFill>
              <a:latin typeface="+mn-lt"/>
            </a:endParaRPr>
          </a:p>
          <a:p>
            <a:pPr marL="342900" indent="-342900">
              <a:buFont typeface="Arial" panose="020B0604020202020204" pitchFamily="34" charset="0"/>
              <a:buChar char="•"/>
            </a:pPr>
            <a:r>
              <a:rPr lang="en-GB" dirty="0">
                <a:solidFill>
                  <a:schemeClr val="tx2"/>
                </a:solidFill>
                <a:latin typeface="+mn-lt"/>
              </a:rPr>
              <a:t>paternity leave (granted after childbirth or adoption of a child</a:t>
            </a:r>
            <a:r>
              <a:rPr lang="en-GB" dirty="0" smtClean="0">
                <a:solidFill>
                  <a:schemeClr val="tx2"/>
                </a:solidFill>
                <a:latin typeface="+mn-lt"/>
              </a:rPr>
              <a:t>).</a:t>
            </a:r>
            <a:endParaRPr lang="pl-PL" dirty="0" smtClean="0">
              <a:solidFill>
                <a:schemeClr val="tx2"/>
              </a:solidFill>
              <a:latin typeface="+mn-lt"/>
            </a:endParaRPr>
          </a:p>
          <a:p>
            <a:r>
              <a:rPr lang="en-GB" dirty="0">
                <a:solidFill>
                  <a:schemeClr val="tx2"/>
                </a:solidFill>
                <a:latin typeface="+mn-lt"/>
              </a:rPr>
              <a:t>The period of payment of the maternity allowance for the period of maternity leave </a:t>
            </a:r>
            <a:r>
              <a:rPr lang="pl-PL" dirty="0" smtClean="0">
                <a:solidFill>
                  <a:schemeClr val="tx2"/>
                </a:solidFill>
                <a:latin typeface="+mn-lt"/>
              </a:rPr>
              <a:t>(</a:t>
            </a:r>
            <a:r>
              <a:rPr lang="en-US" dirty="0" smtClean="0">
                <a:solidFill>
                  <a:schemeClr val="tx2"/>
                </a:solidFill>
                <a:latin typeface="+mn-lt"/>
              </a:rPr>
              <a:t>or</a:t>
            </a:r>
            <a:r>
              <a:rPr lang="pl-PL" dirty="0" smtClean="0">
                <a:solidFill>
                  <a:schemeClr val="tx2"/>
                </a:solidFill>
                <a:latin typeface="+mn-lt"/>
              </a:rPr>
              <a:t> </a:t>
            </a:r>
            <a:r>
              <a:rPr lang="en-GB" dirty="0" smtClean="0">
                <a:solidFill>
                  <a:schemeClr val="tx2"/>
                </a:solidFill>
                <a:latin typeface="+mn-lt"/>
              </a:rPr>
              <a:t>leave </a:t>
            </a:r>
            <a:r>
              <a:rPr lang="en-GB" dirty="0">
                <a:solidFill>
                  <a:schemeClr val="tx2"/>
                </a:solidFill>
                <a:latin typeface="+mn-lt"/>
              </a:rPr>
              <a:t>on the conditions of maternity </a:t>
            </a:r>
            <a:r>
              <a:rPr lang="en-GB" dirty="0" smtClean="0">
                <a:solidFill>
                  <a:schemeClr val="tx2"/>
                </a:solidFill>
                <a:latin typeface="+mn-lt"/>
              </a:rPr>
              <a:t>leave</a:t>
            </a:r>
            <a:r>
              <a:rPr lang="pl-PL" dirty="0" smtClean="0">
                <a:solidFill>
                  <a:schemeClr val="tx2"/>
                </a:solidFill>
                <a:latin typeface="+mn-lt"/>
              </a:rPr>
              <a:t>)</a:t>
            </a:r>
            <a:r>
              <a:rPr lang="en-GB" dirty="0" smtClean="0">
                <a:solidFill>
                  <a:schemeClr val="tx2"/>
                </a:solidFill>
                <a:latin typeface="+mn-lt"/>
              </a:rPr>
              <a:t> </a:t>
            </a:r>
            <a:r>
              <a:rPr lang="en-GB" dirty="0">
                <a:solidFill>
                  <a:schemeClr val="tx2"/>
                </a:solidFill>
                <a:latin typeface="+mn-lt"/>
              </a:rPr>
              <a:t>depends on the number of children born or adopted, e.g. 20 weeks (140 days) after birth / adoption of one child.</a:t>
            </a:r>
            <a:endParaRPr lang="pl-PL" dirty="0">
              <a:solidFill>
                <a:schemeClr val="tx2"/>
              </a:solidFill>
              <a:latin typeface="+mn-lt"/>
            </a:endParaRPr>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431800" y="296863"/>
            <a:ext cx="215900" cy="215900"/>
          </a:xfrm>
          <a:prstGeom prst="rect">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7" name="Prostokąt 6"/>
          <p:cNvSpPr/>
          <p:nvPr/>
        </p:nvSpPr>
        <p:spPr>
          <a:xfrm>
            <a:off x="1763713" y="296863"/>
            <a:ext cx="215900" cy="215900"/>
          </a:xfrm>
          <a:prstGeom prst="rect">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8" name="Prostokąt 7"/>
          <p:cNvSpPr/>
          <p:nvPr/>
        </p:nvSpPr>
        <p:spPr>
          <a:xfrm>
            <a:off x="3203575" y="296863"/>
            <a:ext cx="215900" cy="215900"/>
          </a:xfrm>
          <a:prstGeom prst="rect">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9" name="Prostokąt 8"/>
          <p:cNvSpPr/>
          <p:nvPr/>
        </p:nvSpPr>
        <p:spPr>
          <a:xfrm>
            <a:off x="2484438" y="296863"/>
            <a:ext cx="215900" cy="215900"/>
          </a:xfrm>
          <a:prstGeom prst="rect">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0" name="Prostokąt 9"/>
          <p:cNvSpPr/>
          <p:nvPr/>
        </p:nvSpPr>
        <p:spPr>
          <a:xfrm>
            <a:off x="7380288" y="296863"/>
            <a:ext cx="215900" cy="215900"/>
          </a:xfrm>
          <a:prstGeom prst="rect">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1" name="Prostokąt 10"/>
          <p:cNvSpPr/>
          <p:nvPr/>
        </p:nvSpPr>
        <p:spPr>
          <a:xfrm>
            <a:off x="6011863" y="296863"/>
            <a:ext cx="215900" cy="215900"/>
          </a:xfrm>
          <a:prstGeom prst="rect">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2" name="Elipsa 11"/>
          <p:cNvSpPr/>
          <p:nvPr/>
        </p:nvSpPr>
        <p:spPr>
          <a:xfrm>
            <a:off x="6156325" y="6453188"/>
            <a:ext cx="107950" cy="107950"/>
          </a:xfrm>
          <a:prstGeom prst="ellipse">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3" name="Elipsa 12"/>
          <p:cNvSpPr/>
          <p:nvPr/>
        </p:nvSpPr>
        <p:spPr>
          <a:xfrm>
            <a:off x="4103688" y="6453188"/>
            <a:ext cx="107950" cy="107950"/>
          </a:xfrm>
          <a:prstGeom prst="ellipse">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4" name="Elipsa 13"/>
          <p:cNvSpPr/>
          <p:nvPr/>
        </p:nvSpPr>
        <p:spPr>
          <a:xfrm>
            <a:off x="7704138" y="6453188"/>
            <a:ext cx="107950" cy="107950"/>
          </a:xfrm>
          <a:prstGeom prst="ellipse">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5" name="Elipsa 14"/>
          <p:cNvSpPr/>
          <p:nvPr/>
        </p:nvSpPr>
        <p:spPr>
          <a:xfrm>
            <a:off x="431800" y="6453188"/>
            <a:ext cx="107950" cy="107950"/>
          </a:xfrm>
          <a:prstGeom prst="ellipse">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6" name="Elipsa 15"/>
          <p:cNvSpPr/>
          <p:nvPr/>
        </p:nvSpPr>
        <p:spPr>
          <a:xfrm>
            <a:off x="2339975" y="6453188"/>
            <a:ext cx="107950" cy="107950"/>
          </a:xfrm>
          <a:prstGeom prst="ellipse">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7" name="Elipsa 16"/>
          <p:cNvSpPr/>
          <p:nvPr/>
        </p:nvSpPr>
        <p:spPr>
          <a:xfrm>
            <a:off x="3563938" y="6453188"/>
            <a:ext cx="107950" cy="107950"/>
          </a:xfrm>
          <a:prstGeom prst="ellipse">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3" name="Symbol zastępczy zawartości 2"/>
          <p:cNvSpPr>
            <a:spLocks/>
          </p:cNvSpPr>
          <p:nvPr/>
        </p:nvSpPr>
        <p:spPr bwMode="auto">
          <a:xfrm>
            <a:off x="308134" y="685165"/>
            <a:ext cx="6565106" cy="5984875"/>
          </a:xfrm>
          <a:prstGeom prst="rect">
            <a:avLst/>
          </a:prstGeom>
          <a:noFill/>
          <a:ln w="9525">
            <a:noFill/>
            <a:miter lim="800000"/>
            <a:headEnd/>
            <a:tailEnd/>
          </a:ln>
        </p:spPr>
        <p:txBody>
          <a:bodyPr/>
          <a:lstStyle/>
          <a:p>
            <a:r>
              <a:rPr lang="en-GB" sz="1600" dirty="0">
                <a:solidFill>
                  <a:srgbClr val="004077"/>
                </a:solidFill>
                <a:latin typeface="+mn-lt"/>
              </a:rPr>
              <a:t>Directly after the maternity allowance for the period of maternity leave </a:t>
            </a:r>
            <a:r>
              <a:rPr lang="pl-PL" sz="1600" dirty="0" smtClean="0">
                <a:solidFill>
                  <a:srgbClr val="004077"/>
                </a:solidFill>
                <a:latin typeface="+mn-lt"/>
              </a:rPr>
              <a:t>(or</a:t>
            </a:r>
            <a:r>
              <a:rPr lang="en-GB" sz="1600" dirty="0" smtClean="0">
                <a:solidFill>
                  <a:srgbClr val="004077"/>
                </a:solidFill>
                <a:latin typeface="+mn-lt"/>
              </a:rPr>
              <a:t> </a:t>
            </a:r>
            <a:r>
              <a:rPr lang="en-GB" sz="1600" dirty="0">
                <a:solidFill>
                  <a:srgbClr val="004077"/>
                </a:solidFill>
                <a:latin typeface="+mn-lt"/>
              </a:rPr>
              <a:t>leave on the conditions of maternity </a:t>
            </a:r>
            <a:r>
              <a:rPr lang="en-GB" sz="1600" dirty="0" smtClean="0">
                <a:solidFill>
                  <a:srgbClr val="004077"/>
                </a:solidFill>
                <a:latin typeface="+mn-lt"/>
              </a:rPr>
              <a:t>leave</a:t>
            </a:r>
            <a:r>
              <a:rPr lang="pl-PL" sz="1600" dirty="0" smtClean="0">
                <a:solidFill>
                  <a:srgbClr val="004077"/>
                </a:solidFill>
                <a:latin typeface="+mn-lt"/>
              </a:rPr>
              <a:t>)</a:t>
            </a:r>
            <a:r>
              <a:rPr lang="en-GB" sz="1600" dirty="0" smtClean="0">
                <a:solidFill>
                  <a:srgbClr val="004077"/>
                </a:solidFill>
                <a:latin typeface="+mn-lt"/>
              </a:rPr>
              <a:t>, </a:t>
            </a:r>
            <a:r>
              <a:rPr lang="en-GB" sz="1600" dirty="0">
                <a:solidFill>
                  <a:srgbClr val="004077"/>
                </a:solidFill>
                <a:latin typeface="+mn-lt"/>
              </a:rPr>
              <a:t>you can </a:t>
            </a:r>
            <a:r>
              <a:rPr lang="en-GB" sz="1600" dirty="0">
                <a:solidFill>
                  <a:srgbClr val="FF0000"/>
                </a:solidFill>
                <a:latin typeface="+mn-lt"/>
              </a:rPr>
              <a:t>take the maternity allowance for the period of parental leave</a:t>
            </a:r>
            <a:r>
              <a:rPr lang="en-GB" sz="1600" dirty="0">
                <a:solidFill>
                  <a:srgbClr val="004077"/>
                </a:solidFill>
                <a:latin typeface="+mn-lt"/>
              </a:rPr>
              <a:t>, e.g. for 32 weeks </a:t>
            </a:r>
            <a:r>
              <a:rPr lang="en-GB" sz="1600" dirty="0" smtClean="0">
                <a:solidFill>
                  <a:srgbClr val="004077"/>
                </a:solidFill>
                <a:latin typeface="+mn-lt"/>
              </a:rPr>
              <a:t>– after</a:t>
            </a:r>
            <a:r>
              <a:rPr lang="pl-PL" sz="1600" dirty="0" smtClean="0">
                <a:solidFill>
                  <a:srgbClr val="004077"/>
                </a:solidFill>
                <a:latin typeface="+mn-lt"/>
              </a:rPr>
              <a:t> </a:t>
            </a:r>
            <a:r>
              <a:rPr lang="en-GB" sz="1600" dirty="0" smtClean="0">
                <a:solidFill>
                  <a:srgbClr val="004077"/>
                </a:solidFill>
                <a:latin typeface="+mn-lt"/>
              </a:rPr>
              <a:t>birth </a:t>
            </a:r>
            <a:r>
              <a:rPr lang="en-GB" sz="1600" dirty="0">
                <a:solidFill>
                  <a:srgbClr val="004077"/>
                </a:solidFill>
                <a:latin typeface="+mn-lt"/>
              </a:rPr>
              <a:t>or adoption of one child. </a:t>
            </a:r>
            <a:endParaRPr lang="pl-PL" sz="1600" dirty="0" smtClean="0">
              <a:solidFill>
                <a:srgbClr val="004077"/>
              </a:solidFill>
              <a:latin typeface="+mn-lt"/>
            </a:endParaRPr>
          </a:p>
          <a:p>
            <a:endParaRPr lang="pl-PL" sz="1600" dirty="0">
              <a:solidFill>
                <a:srgbClr val="004077"/>
              </a:solidFill>
              <a:latin typeface="+mn-lt"/>
            </a:endParaRPr>
          </a:p>
          <a:p>
            <a:r>
              <a:rPr lang="en-GB" sz="1600" dirty="0">
                <a:solidFill>
                  <a:srgbClr val="004077"/>
                </a:solidFill>
                <a:latin typeface="+mn-lt"/>
              </a:rPr>
              <a:t>Parents can share their maternity allowance for the period of parental leave.</a:t>
            </a:r>
            <a:endParaRPr lang="pl-PL" sz="1600" dirty="0">
              <a:solidFill>
                <a:srgbClr val="004077"/>
              </a:solidFill>
              <a:latin typeface="+mn-lt"/>
            </a:endParaRPr>
          </a:p>
          <a:p>
            <a:endParaRPr lang="pl-PL" sz="1600" dirty="0" smtClean="0">
              <a:solidFill>
                <a:srgbClr val="004077"/>
              </a:solidFill>
              <a:latin typeface="+mn-lt"/>
            </a:endParaRPr>
          </a:p>
          <a:p>
            <a:r>
              <a:rPr lang="en-GB" sz="1600" dirty="0" smtClean="0">
                <a:solidFill>
                  <a:srgbClr val="FF0000"/>
                </a:solidFill>
                <a:latin typeface="+mn-lt"/>
              </a:rPr>
              <a:t>When </a:t>
            </a:r>
            <a:r>
              <a:rPr lang="en-GB" sz="1600" dirty="0">
                <a:solidFill>
                  <a:srgbClr val="FF0000"/>
                </a:solidFill>
                <a:latin typeface="+mn-lt"/>
              </a:rPr>
              <a:t>you become a father, you will be entitled to:</a:t>
            </a:r>
            <a:endParaRPr lang="pl-PL" sz="1600" dirty="0">
              <a:solidFill>
                <a:srgbClr val="FF0000"/>
              </a:solidFill>
              <a:latin typeface="+mn-lt"/>
            </a:endParaRPr>
          </a:p>
          <a:p>
            <a:pPr marL="285750" lvl="0" indent="-285750">
              <a:buFont typeface="Arial" panose="020B0604020202020204" pitchFamily="34" charset="0"/>
              <a:buChar char="•"/>
            </a:pPr>
            <a:r>
              <a:rPr lang="en-GB" sz="1600" dirty="0">
                <a:solidFill>
                  <a:srgbClr val="004077"/>
                </a:solidFill>
                <a:latin typeface="+mn-lt"/>
              </a:rPr>
              <a:t>maternity allowance for the period of paternity leave (maximum 2 weeks),</a:t>
            </a:r>
            <a:endParaRPr lang="pl-PL" sz="1600" dirty="0">
              <a:solidFill>
                <a:srgbClr val="004077"/>
              </a:solidFill>
              <a:latin typeface="+mn-lt"/>
            </a:endParaRPr>
          </a:p>
          <a:p>
            <a:pPr marL="285750" lvl="0" indent="-285750">
              <a:buFont typeface="Arial" panose="020B0604020202020204" pitchFamily="34" charset="0"/>
              <a:buChar char="•"/>
            </a:pPr>
            <a:r>
              <a:rPr lang="en-GB" sz="1600" dirty="0">
                <a:solidFill>
                  <a:srgbClr val="004077"/>
                </a:solidFill>
                <a:latin typeface="+mn-lt"/>
              </a:rPr>
              <a:t>maternity allowance for the period of maternity leave </a:t>
            </a:r>
            <a:r>
              <a:rPr lang="pl-PL" sz="1600" dirty="0" smtClean="0">
                <a:solidFill>
                  <a:srgbClr val="004077"/>
                </a:solidFill>
                <a:latin typeface="+mn-lt"/>
              </a:rPr>
              <a:t>(</a:t>
            </a:r>
            <a:r>
              <a:rPr lang="pl-PL" sz="1600" dirty="0" err="1" smtClean="0">
                <a:solidFill>
                  <a:srgbClr val="004077"/>
                </a:solidFill>
                <a:latin typeface="+mn-lt"/>
              </a:rPr>
              <a:t>or</a:t>
            </a:r>
            <a:r>
              <a:rPr lang="pl-PL" sz="1600" dirty="0" smtClean="0">
                <a:solidFill>
                  <a:srgbClr val="004077"/>
                </a:solidFill>
                <a:latin typeface="+mn-lt"/>
              </a:rPr>
              <a:t> </a:t>
            </a:r>
            <a:r>
              <a:rPr lang="en-GB" sz="1600" dirty="0" smtClean="0">
                <a:solidFill>
                  <a:srgbClr val="004077"/>
                </a:solidFill>
                <a:latin typeface="+mn-lt"/>
              </a:rPr>
              <a:t>leave </a:t>
            </a:r>
            <a:r>
              <a:rPr lang="en-GB" sz="1600" dirty="0">
                <a:solidFill>
                  <a:srgbClr val="004077"/>
                </a:solidFill>
                <a:latin typeface="+mn-lt"/>
              </a:rPr>
              <a:t>on the conditions of maternity </a:t>
            </a:r>
            <a:r>
              <a:rPr lang="en-GB" sz="1600" dirty="0" smtClean="0">
                <a:solidFill>
                  <a:srgbClr val="004077"/>
                </a:solidFill>
                <a:latin typeface="+mn-lt"/>
              </a:rPr>
              <a:t>leave</a:t>
            </a:r>
            <a:r>
              <a:rPr lang="pl-PL" sz="1600" dirty="0" smtClean="0">
                <a:solidFill>
                  <a:srgbClr val="004077"/>
                </a:solidFill>
                <a:latin typeface="+mn-lt"/>
              </a:rPr>
              <a:t>)</a:t>
            </a:r>
            <a:r>
              <a:rPr lang="en-GB" sz="1600" dirty="0" smtClean="0">
                <a:solidFill>
                  <a:srgbClr val="004077"/>
                </a:solidFill>
                <a:latin typeface="+mn-lt"/>
              </a:rPr>
              <a:t>, </a:t>
            </a:r>
            <a:r>
              <a:rPr lang="en-GB" sz="1600" dirty="0">
                <a:solidFill>
                  <a:srgbClr val="004077"/>
                </a:solidFill>
                <a:latin typeface="+mn-lt"/>
              </a:rPr>
              <a:t>if the mother of the child uses at least 14 weeks of this allowance and resigns from the further part. </a:t>
            </a:r>
            <a:endParaRPr lang="pl-PL" sz="1600" dirty="0">
              <a:solidFill>
                <a:srgbClr val="004077"/>
              </a:solidFill>
              <a:latin typeface="+mn-lt"/>
            </a:endParaRPr>
          </a:p>
          <a:p>
            <a:endParaRPr lang="pl-PL" sz="1600" dirty="0" smtClean="0">
              <a:solidFill>
                <a:srgbClr val="004077"/>
              </a:solidFill>
              <a:latin typeface="+mn-lt"/>
            </a:endParaRPr>
          </a:p>
          <a:p>
            <a:r>
              <a:rPr lang="en-GB" sz="1600" dirty="0" smtClean="0">
                <a:solidFill>
                  <a:srgbClr val="FF0000"/>
                </a:solidFill>
                <a:latin typeface="+mn-lt"/>
              </a:rPr>
              <a:t>The </a:t>
            </a:r>
            <a:r>
              <a:rPr lang="en-GB" sz="1600" dirty="0">
                <a:solidFill>
                  <a:srgbClr val="FF0000"/>
                </a:solidFill>
                <a:latin typeface="+mn-lt"/>
              </a:rPr>
              <a:t>amount of maternity allowance:</a:t>
            </a:r>
            <a:endParaRPr lang="pl-PL" sz="1600" dirty="0">
              <a:solidFill>
                <a:srgbClr val="FF0000"/>
              </a:solidFill>
              <a:latin typeface="+mn-lt"/>
            </a:endParaRPr>
          </a:p>
          <a:p>
            <a:pPr marL="285750" lvl="0" indent="-285750">
              <a:buFont typeface="Arial" panose="020B0604020202020204" pitchFamily="34" charset="0"/>
              <a:buChar char="•"/>
            </a:pPr>
            <a:r>
              <a:rPr lang="en-GB" sz="1600" dirty="0">
                <a:solidFill>
                  <a:srgbClr val="004077"/>
                </a:solidFill>
                <a:latin typeface="+mn-lt"/>
              </a:rPr>
              <a:t>for the period of maternity leave, leave on the conditions of maternity leave and paternity leave </a:t>
            </a:r>
            <a:r>
              <a:rPr lang="en-GB" sz="1600" dirty="0" smtClean="0">
                <a:solidFill>
                  <a:srgbClr val="004077"/>
                </a:solidFill>
                <a:latin typeface="+mn-lt"/>
              </a:rPr>
              <a:t>– 100%</a:t>
            </a:r>
            <a:r>
              <a:rPr lang="pl-PL" sz="1600" dirty="0" smtClean="0">
                <a:solidFill>
                  <a:srgbClr val="004077"/>
                </a:solidFill>
                <a:latin typeface="+mn-lt"/>
              </a:rPr>
              <a:t> </a:t>
            </a:r>
            <a:r>
              <a:rPr lang="en-GB" sz="1600" dirty="0" smtClean="0">
                <a:solidFill>
                  <a:srgbClr val="004077"/>
                </a:solidFill>
                <a:latin typeface="+mn-lt"/>
              </a:rPr>
              <a:t>of </a:t>
            </a:r>
            <a:r>
              <a:rPr lang="en-GB" sz="1600" dirty="0">
                <a:solidFill>
                  <a:srgbClr val="004077"/>
                </a:solidFill>
                <a:latin typeface="+mn-lt"/>
              </a:rPr>
              <a:t>salary (average from 12 months),</a:t>
            </a:r>
            <a:endParaRPr lang="pl-PL" sz="1600" dirty="0">
              <a:solidFill>
                <a:srgbClr val="004077"/>
              </a:solidFill>
              <a:latin typeface="+mn-lt"/>
            </a:endParaRPr>
          </a:p>
          <a:p>
            <a:pPr marL="285750" lvl="0" indent="-285750">
              <a:buFont typeface="Arial" panose="020B0604020202020204" pitchFamily="34" charset="0"/>
              <a:buChar char="•"/>
            </a:pPr>
            <a:r>
              <a:rPr lang="en-GB" sz="1600" dirty="0">
                <a:solidFill>
                  <a:srgbClr val="004077"/>
                </a:solidFill>
                <a:latin typeface="+mn-lt"/>
              </a:rPr>
              <a:t>for the period of parental leave </a:t>
            </a:r>
            <a:r>
              <a:rPr lang="en-GB" sz="1600" dirty="0" smtClean="0">
                <a:solidFill>
                  <a:srgbClr val="004077"/>
                </a:solidFill>
                <a:latin typeface="+mn-lt"/>
              </a:rPr>
              <a:t>– 1</a:t>
            </a:r>
            <a:r>
              <a:rPr lang="pl-PL" sz="1600" dirty="0" smtClean="0">
                <a:solidFill>
                  <a:srgbClr val="004077"/>
                </a:solidFill>
                <a:latin typeface="+mn-lt"/>
              </a:rPr>
              <a:t>0</a:t>
            </a:r>
            <a:r>
              <a:rPr lang="en-GB" sz="1600" dirty="0" smtClean="0">
                <a:solidFill>
                  <a:srgbClr val="004077"/>
                </a:solidFill>
                <a:latin typeface="+mn-lt"/>
              </a:rPr>
              <a:t>0</a:t>
            </a:r>
            <a:r>
              <a:rPr lang="en-GB" sz="1600" dirty="0">
                <a:solidFill>
                  <a:srgbClr val="004077"/>
                </a:solidFill>
                <a:latin typeface="+mn-lt"/>
              </a:rPr>
              <a:t>% of the salary for the first 6 weeks and 60% of the salary for the following weeks (</a:t>
            </a:r>
            <a:r>
              <a:rPr lang="en-GB" sz="1600" dirty="0" smtClean="0">
                <a:solidFill>
                  <a:srgbClr val="004077"/>
                </a:solidFill>
                <a:latin typeface="+mn-lt"/>
              </a:rPr>
              <a:t>if </a:t>
            </a:r>
            <a:r>
              <a:rPr lang="en-GB" sz="1600" dirty="0">
                <a:solidFill>
                  <a:srgbClr val="004077"/>
                </a:solidFill>
                <a:latin typeface="+mn-lt"/>
              </a:rPr>
              <a:t>within 21 days after delivery you apply for maternity </a:t>
            </a:r>
            <a:r>
              <a:rPr lang="en-GB" sz="1600" dirty="0" smtClean="0">
                <a:solidFill>
                  <a:srgbClr val="004077"/>
                </a:solidFill>
                <a:latin typeface="+mn-lt"/>
              </a:rPr>
              <a:t>allowance</a:t>
            </a:r>
            <a:r>
              <a:rPr lang="pl-PL" sz="1600" dirty="0" smtClean="0">
                <a:solidFill>
                  <a:srgbClr val="004077"/>
                </a:solidFill>
                <a:latin typeface="+mn-lt"/>
              </a:rPr>
              <a:t>)</a:t>
            </a:r>
            <a:r>
              <a:rPr lang="en-GB" sz="1600" dirty="0" smtClean="0">
                <a:solidFill>
                  <a:srgbClr val="004077"/>
                </a:solidFill>
                <a:latin typeface="+mn-lt"/>
              </a:rPr>
              <a:t> </a:t>
            </a:r>
            <a:endParaRPr lang="pl-PL" sz="1600" dirty="0">
              <a:solidFill>
                <a:srgbClr val="004077"/>
              </a:solidFill>
              <a:latin typeface="+mn-lt"/>
            </a:endParaRPr>
          </a:p>
          <a:p>
            <a:pPr marL="285750" lvl="0" indent="-285750">
              <a:buFont typeface="Arial" panose="020B0604020202020204" pitchFamily="34" charset="0"/>
              <a:buChar char="•"/>
            </a:pPr>
            <a:r>
              <a:rPr lang="en-GB" sz="1600" dirty="0">
                <a:solidFill>
                  <a:srgbClr val="004077"/>
                </a:solidFill>
                <a:latin typeface="+mn-lt"/>
              </a:rPr>
              <a:t>for the entire period of maternity and parental </a:t>
            </a:r>
            <a:r>
              <a:rPr lang="en-GB" sz="1600" dirty="0" smtClean="0">
                <a:solidFill>
                  <a:srgbClr val="004077"/>
                </a:solidFill>
                <a:latin typeface="+mn-lt"/>
              </a:rPr>
              <a:t>leave</a:t>
            </a:r>
            <a:r>
              <a:rPr lang="pl-PL" sz="1600" dirty="0" smtClean="0">
                <a:solidFill>
                  <a:srgbClr val="004077"/>
                </a:solidFill>
                <a:latin typeface="+mn-lt"/>
              </a:rPr>
              <a:t> – </a:t>
            </a:r>
            <a:r>
              <a:rPr lang="en-GB" sz="1600" dirty="0" smtClean="0">
                <a:solidFill>
                  <a:srgbClr val="004077"/>
                </a:solidFill>
                <a:latin typeface="+mn-lt"/>
              </a:rPr>
              <a:t>the</a:t>
            </a:r>
            <a:r>
              <a:rPr lang="pl-PL" sz="1600" dirty="0" smtClean="0">
                <a:solidFill>
                  <a:srgbClr val="004077"/>
                </a:solidFill>
                <a:latin typeface="+mn-lt"/>
              </a:rPr>
              <a:t> </a:t>
            </a:r>
            <a:r>
              <a:rPr lang="en-GB" sz="1600" dirty="0" smtClean="0">
                <a:solidFill>
                  <a:srgbClr val="004077"/>
                </a:solidFill>
                <a:latin typeface="+mn-lt"/>
              </a:rPr>
              <a:t>allowance </a:t>
            </a:r>
            <a:r>
              <a:rPr lang="en-GB" sz="1600" dirty="0">
                <a:solidFill>
                  <a:srgbClr val="004077"/>
                </a:solidFill>
                <a:latin typeface="+mn-lt"/>
              </a:rPr>
              <a:t>will be 80% of the salary throughout </a:t>
            </a:r>
            <a:r>
              <a:rPr lang="en-GB" sz="1600" dirty="0" err="1" smtClean="0">
                <a:solidFill>
                  <a:srgbClr val="004077"/>
                </a:solidFill>
                <a:latin typeface="+mn-lt"/>
              </a:rPr>
              <a:t>th</a:t>
            </a:r>
            <a:r>
              <a:rPr lang="pl-PL" sz="1600" dirty="0" smtClean="0">
                <a:solidFill>
                  <a:srgbClr val="004077"/>
                </a:solidFill>
                <a:latin typeface="+mn-lt"/>
              </a:rPr>
              <a:t>e </a:t>
            </a:r>
            <a:r>
              <a:rPr lang="en-US" sz="1600" dirty="0" smtClean="0">
                <a:solidFill>
                  <a:srgbClr val="004077"/>
                </a:solidFill>
                <a:latin typeface="+mn-lt"/>
              </a:rPr>
              <a:t>whole</a:t>
            </a:r>
            <a:r>
              <a:rPr lang="en-GB" sz="1600" dirty="0" smtClean="0">
                <a:solidFill>
                  <a:srgbClr val="004077"/>
                </a:solidFill>
                <a:latin typeface="+mn-lt"/>
              </a:rPr>
              <a:t> period.</a:t>
            </a:r>
            <a:endParaRPr lang="pl-PL" sz="1600" dirty="0">
              <a:solidFill>
                <a:srgbClr val="004077"/>
              </a:solidFill>
              <a:latin typeface="+mn-lt"/>
            </a:endParaRPr>
          </a:p>
        </p:txBody>
      </p:sp>
      <p:pic>
        <p:nvPicPr>
          <p:cNvPr id="18" name="Picture 20" descr="14"/>
          <p:cNvPicPr>
            <a:picLocks noChangeAspect="1" noChangeArrowheads="1"/>
          </p:cNvPicPr>
          <p:nvPr/>
        </p:nvPicPr>
        <p:blipFill>
          <a:blip r:embed="rId3" cstate="print"/>
          <a:stretch>
            <a:fillRect/>
          </a:stretch>
        </p:blipFill>
        <p:spPr bwMode="auto">
          <a:xfrm flipH="1">
            <a:off x="6804248" y="3199638"/>
            <a:ext cx="2322290" cy="3145314"/>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10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 calcmode="lin" valueType="num">
                                      <p:cBhvr additive="base">
                                        <p:cTn id="12" dur="1000" fill="hold"/>
                                        <p:tgtEl>
                                          <p:spTgt spid="23">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3">
                                            <p:txEl>
                                              <p:pRg st="4" end="4"/>
                                            </p:txEl>
                                          </p:spTgt>
                                        </p:tgtEl>
                                        <p:attrNameLst>
                                          <p:attrName>style.visibility</p:attrName>
                                        </p:attrNameLst>
                                      </p:cBhvr>
                                      <p:to>
                                        <p:strVal val="visible"/>
                                      </p:to>
                                    </p:set>
                                    <p:anim calcmode="lin" valueType="num">
                                      <p:cBhvr additive="base">
                                        <p:cTn id="17" dur="1000" fill="hold"/>
                                        <p:tgtEl>
                                          <p:spTgt spid="23">
                                            <p:txEl>
                                              <p:pRg st="4" end="4"/>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3">
                                            <p:txEl>
                                              <p:pRg st="4" end="4"/>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23">
                                            <p:txEl>
                                              <p:pRg st="5" end="5"/>
                                            </p:txEl>
                                          </p:spTgt>
                                        </p:tgtEl>
                                        <p:attrNameLst>
                                          <p:attrName>style.visibility</p:attrName>
                                        </p:attrNameLst>
                                      </p:cBhvr>
                                      <p:to>
                                        <p:strVal val="visible"/>
                                      </p:to>
                                    </p:set>
                                    <p:anim calcmode="lin" valueType="num">
                                      <p:cBhvr additive="base">
                                        <p:cTn id="22" dur="1000" fill="hold"/>
                                        <p:tgtEl>
                                          <p:spTgt spid="23">
                                            <p:txEl>
                                              <p:pRg st="5" end="5"/>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3">
                                            <p:txEl>
                                              <p:pRg st="5" end="5"/>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nodeType="afterEffect">
                                  <p:stCondLst>
                                    <p:cond delay="0"/>
                                  </p:stCondLst>
                                  <p:childTnLst>
                                    <p:set>
                                      <p:cBhvr>
                                        <p:cTn id="26" dur="1" fill="hold">
                                          <p:stCondLst>
                                            <p:cond delay="0"/>
                                          </p:stCondLst>
                                        </p:cTn>
                                        <p:tgtEl>
                                          <p:spTgt spid="23">
                                            <p:txEl>
                                              <p:pRg st="6" end="6"/>
                                            </p:txEl>
                                          </p:spTgt>
                                        </p:tgtEl>
                                        <p:attrNameLst>
                                          <p:attrName>style.visibility</p:attrName>
                                        </p:attrNameLst>
                                      </p:cBhvr>
                                      <p:to>
                                        <p:strVal val="visible"/>
                                      </p:to>
                                    </p:set>
                                    <p:anim calcmode="lin" valueType="num">
                                      <p:cBhvr additive="base">
                                        <p:cTn id="27" dur="1000" fill="hold"/>
                                        <p:tgtEl>
                                          <p:spTgt spid="23">
                                            <p:txEl>
                                              <p:pRg st="6" end="6"/>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3">
                                            <p:txEl>
                                              <p:pRg st="6" end="6"/>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nodeType="afterEffect">
                                  <p:stCondLst>
                                    <p:cond delay="0"/>
                                  </p:stCondLst>
                                  <p:childTnLst>
                                    <p:set>
                                      <p:cBhvr>
                                        <p:cTn id="31" dur="1" fill="hold">
                                          <p:stCondLst>
                                            <p:cond delay="0"/>
                                          </p:stCondLst>
                                        </p:cTn>
                                        <p:tgtEl>
                                          <p:spTgt spid="23">
                                            <p:txEl>
                                              <p:pRg st="8" end="8"/>
                                            </p:txEl>
                                          </p:spTgt>
                                        </p:tgtEl>
                                        <p:attrNameLst>
                                          <p:attrName>style.visibility</p:attrName>
                                        </p:attrNameLst>
                                      </p:cBhvr>
                                      <p:to>
                                        <p:strVal val="visible"/>
                                      </p:to>
                                    </p:set>
                                    <p:anim calcmode="lin" valueType="num">
                                      <p:cBhvr additive="base">
                                        <p:cTn id="32" dur="1000" fill="hold"/>
                                        <p:tgtEl>
                                          <p:spTgt spid="23">
                                            <p:txEl>
                                              <p:pRg st="8" end="8"/>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23">
                                            <p:txEl>
                                              <p:pRg st="8" end="8"/>
                                            </p:txEl>
                                          </p:spTgt>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8" fill="hold" nodeType="afterEffect">
                                  <p:stCondLst>
                                    <p:cond delay="0"/>
                                  </p:stCondLst>
                                  <p:childTnLst>
                                    <p:set>
                                      <p:cBhvr>
                                        <p:cTn id="36" dur="1" fill="hold">
                                          <p:stCondLst>
                                            <p:cond delay="0"/>
                                          </p:stCondLst>
                                        </p:cTn>
                                        <p:tgtEl>
                                          <p:spTgt spid="23">
                                            <p:txEl>
                                              <p:pRg st="9" end="9"/>
                                            </p:txEl>
                                          </p:spTgt>
                                        </p:tgtEl>
                                        <p:attrNameLst>
                                          <p:attrName>style.visibility</p:attrName>
                                        </p:attrNameLst>
                                      </p:cBhvr>
                                      <p:to>
                                        <p:strVal val="visible"/>
                                      </p:to>
                                    </p:set>
                                    <p:anim calcmode="lin" valueType="num">
                                      <p:cBhvr additive="base">
                                        <p:cTn id="37" dur="1000" fill="hold"/>
                                        <p:tgtEl>
                                          <p:spTgt spid="23">
                                            <p:txEl>
                                              <p:pRg st="9" end="9"/>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3">
                                            <p:txEl>
                                              <p:pRg st="9" end="9"/>
                                            </p:txEl>
                                          </p:spTgt>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8" fill="hold" nodeType="afterEffect">
                                  <p:stCondLst>
                                    <p:cond delay="0"/>
                                  </p:stCondLst>
                                  <p:childTnLst>
                                    <p:set>
                                      <p:cBhvr>
                                        <p:cTn id="41" dur="1" fill="hold">
                                          <p:stCondLst>
                                            <p:cond delay="0"/>
                                          </p:stCondLst>
                                        </p:cTn>
                                        <p:tgtEl>
                                          <p:spTgt spid="23">
                                            <p:txEl>
                                              <p:pRg st="10" end="10"/>
                                            </p:txEl>
                                          </p:spTgt>
                                        </p:tgtEl>
                                        <p:attrNameLst>
                                          <p:attrName>style.visibility</p:attrName>
                                        </p:attrNameLst>
                                      </p:cBhvr>
                                      <p:to>
                                        <p:strVal val="visible"/>
                                      </p:to>
                                    </p:set>
                                    <p:anim calcmode="lin" valueType="num">
                                      <p:cBhvr additive="base">
                                        <p:cTn id="42" dur="1000" fill="hold"/>
                                        <p:tgtEl>
                                          <p:spTgt spid="23">
                                            <p:txEl>
                                              <p:pRg st="10" end="10"/>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23">
                                            <p:txEl>
                                              <p:pRg st="10" end="10"/>
                                            </p:txEl>
                                          </p:spTgt>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8" fill="hold" nodeType="afterEffect">
                                  <p:stCondLst>
                                    <p:cond delay="0"/>
                                  </p:stCondLst>
                                  <p:childTnLst>
                                    <p:set>
                                      <p:cBhvr>
                                        <p:cTn id="46" dur="1" fill="hold">
                                          <p:stCondLst>
                                            <p:cond delay="0"/>
                                          </p:stCondLst>
                                        </p:cTn>
                                        <p:tgtEl>
                                          <p:spTgt spid="23">
                                            <p:txEl>
                                              <p:pRg st="11" end="11"/>
                                            </p:txEl>
                                          </p:spTgt>
                                        </p:tgtEl>
                                        <p:attrNameLst>
                                          <p:attrName>style.visibility</p:attrName>
                                        </p:attrNameLst>
                                      </p:cBhvr>
                                      <p:to>
                                        <p:strVal val="visible"/>
                                      </p:to>
                                    </p:set>
                                    <p:anim calcmode="lin" valueType="num">
                                      <p:cBhvr additive="base">
                                        <p:cTn id="47" dur="1000" fill="hold"/>
                                        <p:tgtEl>
                                          <p:spTgt spid="23">
                                            <p:txEl>
                                              <p:pRg st="11" end="11"/>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2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431800" y="296863"/>
            <a:ext cx="215900" cy="215900"/>
          </a:xfrm>
          <a:prstGeom prst="rect">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7" name="Prostokąt 6"/>
          <p:cNvSpPr/>
          <p:nvPr/>
        </p:nvSpPr>
        <p:spPr>
          <a:xfrm>
            <a:off x="900113" y="296863"/>
            <a:ext cx="215900" cy="215900"/>
          </a:xfrm>
          <a:prstGeom prst="rect">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8" name="Prostokąt 7"/>
          <p:cNvSpPr/>
          <p:nvPr/>
        </p:nvSpPr>
        <p:spPr>
          <a:xfrm>
            <a:off x="3563938" y="296863"/>
            <a:ext cx="215900" cy="215900"/>
          </a:xfrm>
          <a:prstGeom prst="rect">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9" name="Prostokąt 8"/>
          <p:cNvSpPr/>
          <p:nvPr/>
        </p:nvSpPr>
        <p:spPr>
          <a:xfrm>
            <a:off x="2124075" y="296863"/>
            <a:ext cx="215900" cy="215900"/>
          </a:xfrm>
          <a:prstGeom prst="rect">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0" name="Prostokąt 9"/>
          <p:cNvSpPr/>
          <p:nvPr/>
        </p:nvSpPr>
        <p:spPr>
          <a:xfrm>
            <a:off x="7235825" y="296863"/>
            <a:ext cx="215900" cy="215900"/>
          </a:xfrm>
          <a:prstGeom prst="rect">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1" name="Prostokąt 10"/>
          <p:cNvSpPr/>
          <p:nvPr/>
        </p:nvSpPr>
        <p:spPr>
          <a:xfrm>
            <a:off x="5148263" y="296863"/>
            <a:ext cx="215900" cy="215900"/>
          </a:xfrm>
          <a:prstGeom prst="rect">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2" name="Elipsa 11"/>
          <p:cNvSpPr/>
          <p:nvPr/>
        </p:nvSpPr>
        <p:spPr>
          <a:xfrm>
            <a:off x="6084888" y="6453188"/>
            <a:ext cx="107950" cy="107950"/>
          </a:xfrm>
          <a:prstGeom prst="ellipse">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3" name="Elipsa 12"/>
          <p:cNvSpPr/>
          <p:nvPr/>
        </p:nvSpPr>
        <p:spPr>
          <a:xfrm>
            <a:off x="5327650" y="6453188"/>
            <a:ext cx="107950" cy="107950"/>
          </a:xfrm>
          <a:prstGeom prst="ellipse">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4" name="Elipsa 13"/>
          <p:cNvSpPr/>
          <p:nvPr/>
        </p:nvSpPr>
        <p:spPr>
          <a:xfrm>
            <a:off x="7704138" y="6453188"/>
            <a:ext cx="107950" cy="107950"/>
          </a:xfrm>
          <a:prstGeom prst="ellipse">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5" name="Elipsa 14"/>
          <p:cNvSpPr/>
          <p:nvPr/>
        </p:nvSpPr>
        <p:spPr>
          <a:xfrm>
            <a:off x="431800" y="6453188"/>
            <a:ext cx="107950" cy="107950"/>
          </a:xfrm>
          <a:prstGeom prst="ellipse">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6" name="Elipsa 15"/>
          <p:cNvSpPr/>
          <p:nvPr/>
        </p:nvSpPr>
        <p:spPr>
          <a:xfrm>
            <a:off x="1871663" y="6453188"/>
            <a:ext cx="107950" cy="107950"/>
          </a:xfrm>
          <a:prstGeom prst="ellipse">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7" name="Elipsa 16"/>
          <p:cNvSpPr/>
          <p:nvPr/>
        </p:nvSpPr>
        <p:spPr>
          <a:xfrm>
            <a:off x="3959225" y="6453188"/>
            <a:ext cx="107950" cy="107950"/>
          </a:xfrm>
          <a:prstGeom prst="ellipse">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3" name="Symbol zastępczy zawartości 2"/>
          <p:cNvSpPr>
            <a:spLocks/>
          </p:cNvSpPr>
          <p:nvPr/>
        </p:nvSpPr>
        <p:spPr bwMode="auto">
          <a:xfrm>
            <a:off x="3052949" y="753868"/>
            <a:ext cx="6025739" cy="3602444"/>
          </a:xfrm>
          <a:prstGeom prst="rect">
            <a:avLst/>
          </a:prstGeom>
          <a:noFill/>
          <a:ln w="9525">
            <a:noFill/>
            <a:miter lim="800000"/>
            <a:headEnd/>
            <a:tailEnd/>
          </a:ln>
        </p:spPr>
        <p:txBody>
          <a:bodyPr/>
          <a:lstStyle/>
          <a:p>
            <a:pPr marL="342900" indent="-342900">
              <a:spcBef>
                <a:spcPts val="500"/>
              </a:spcBef>
              <a:buFont typeface="Wingdings" pitchFamily="2" charset="2"/>
              <a:buNone/>
            </a:pPr>
            <a:r>
              <a:rPr lang="pl-PL" sz="2200" dirty="0">
                <a:solidFill>
                  <a:srgbClr val="004077"/>
                </a:solidFill>
                <a:latin typeface="Calibri" pitchFamily="34" charset="0"/>
              </a:rPr>
              <a:t>	</a:t>
            </a:r>
            <a:endParaRPr lang="pl-PL" sz="2200" dirty="0">
              <a:solidFill>
                <a:schemeClr val="tx2"/>
              </a:solidFill>
              <a:latin typeface="Calibri" pitchFamily="34" charset="0"/>
            </a:endParaRPr>
          </a:p>
          <a:p>
            <a:pPr marL="342900" indent="-342900">
              <a:spcBef>
                <a:spcPts val="500"/>
              </a:spcBef>
              <a:buFont typeface="Wingdings" pitchFamily="2" charset="2"/>
              <a:buNone/>
            </a:pPr>
            <a:endParaRPr lang="pl-PL" sz="2200" dirty="0">
              <a:solidFill>
                <a:srgbClr val="004077"/>
              </a:solidFill>
              <a:latin typeface="Calibri" pitchFamily="34" charset="0"/>
            </a:endParaRPr>
          </a:p>
          <a:p>
            <a:pPr marL="342900" indent="-342900">
              <a:spcBef>
                <a:spcPts val="500"/>
              </a:spcBef>
              <a:buFont typeface="Wingdings" pitchFamily="2" charset="2"/>
              <a:buNone/>
            </a:pPr>
            <a:r>
              <a:rPr lang="pl-PL" sz="2200" dirty="0">
                <a:solidFill>
                  <a:srgbClr val="004077"/>
                </a:solidFill>
                <a:latin typeface="Calibri" pitchFamily="34" charset="0"/>
              </a:rPr>
              <a:t>	</a:t>
            </a:r>
          </a:p>
        </p:txBody>
      </p:sp>
      <p:pic>
        <p:nvPicPr>
          <p:cNvPr id="25614" name="Picture 15" descr="5c"/>
          <p:cNvPicPr>
            <a:picLocks noChangeAspect="1" noChangeArrowheads="1"/>
          </p:cNvPicPr>
          <p:nvPr/>
        </p:nvPicPr>
        <p:blipFill>
          <a:blip r:embed="rId3" cstate="print"/>
          <a:stretch>
            <a:fillRect/>
          </a:stretch>
        </p:blipFill>
        <p:spPr bwMode="auto">
          <a:xfrm>
            <a:off x="28575" y="762554"/>
            <a:ext cx="3214739" cy="2571791"/>
          </a:xfrm>
          <a:prstGeom prst="rect">
            <a:avLst/>
          </a:prstGeom>
          <a:noFill/>
          <a:ln w="9525">
            <a:noFill/>
            <a:miter lim="800000"/>
            <a:headEnd/>
            <a:tailEnd/>
          </a:ln>
        </p:spPr>
      </p:pic>
      <p:sp>
        <p:nvSpPr>
          <p:cNvPr id="25615" name="Text Box 17"/>
          <p:cNvSpPr txBox="1">
            <a:spLocks noChangeArrowheads="1"/>
          </p:cNvSpPr>
          <p:nvPr/>
        </p:nvSpPr>
        <p:spPr bwMode="auto">
          <a:xfrm>
            <a:off x="318977" y="5262935"/>
            <a:ext cx="8389087" cy="707886"/>
          </a:xfrm>
          <a:prstGeom prst="rect">
            <a:avLst/>
          </a:prstGeom>
          <a:noFill/>
          <a:ln w="9525">
            <a:noFill/>
            <a:miter lim="800000"/>
            <a:headEnd/>
            <a:tailEnd/>
          </a:ln>
        </p:spPr>
        <p:txBody>
          <a:bodyPr wrap="square">
            <a:spAutoFit/>
          </a:bodyPr>
          <a:lstStyle/>
          <a:p>
            <a:r>
              <a:rPr lang="en-US" dirty="0" smtClean="0">
                <a:solidFill>
                  <a:srgbClr val="68280B"/>
                </a:solidFill>
                <a:latin typeface="+mn-lt"/>
              </a:rPr>
              <a:t>You can receive care allowance maximally </a:t>
            </a:r>
            <a:r>
              <a:rPr lang="en-US" dirty="0" smtClean="0">
                <a:solidFill>
                  <a:srgbClr val="FF3300"/>
                </a:solidFill>
                <a:latin typeface="+mn-lt"/>
              </a:rPr>
              <a:t>60 days a year. </a:t>
            </a:r>
          </a:p>
          <a:p>
            <a:r>
              <a:rPr lang="en-US" dirty="0" smtClean="0">
                <a:solidFill>
                  <a:srgbClr val="68280B"/>
                </a:solidFill>
                <a:latin typeface="+mn-lt"/>
              </a:rPr>
              <a:t>Care allowance amounts to </a:t>
            </a:r>
            <a:r>
              <a:rPr lang="en-US" dirty="0" smtClean="0">
                <a:solidFill>
                  <a:srgbClr val="FF3300"/>
                </a:solidFill>
                <a:latin typeface="+mn-lt"/>
              </a:rPr>
              <a:t>80% </a:t>
            </a:r>
            <a:r>
              <a:rPr lang="en-US" dirty="0" smtClean="0">
                <a:solidFill>
                  <a:schemeClr val="tx2"/>
                </a:solidFill>
                <a:latin typeface="+mn-lt"/>
              </a:rPr>
              <a:t>of salary (average from 12 months).</a:t>
            </a:r>
            <a:endParaRPr lang="en-US" dirty="0">
              <a:latin typeface="+mn-lt"/>
            </a:endParaRPr>
          </a:p>
        </p:txBody>
      </p:sp>
      <p:sp>
        <p:nvSpPr>
          <p:cNvPr id="2" name="Prostokąt 1"/>
          <p:cNvSpPr/>
          <p:nvPr/>
        </p:nvSpPr>
        <p:spPr>
          <a:xfrm>
            <a:off x="3056564" y="880016"/>
            <a:ext cx="5830261" cy="4465325"/>
          </a:xfrm>
          <a:prstGeom prst="rect">
            <a:avLst/>
          </a:prstGeom>
        </p:spPr>
        <p:txBody>
          <a:bodyPr wrap="square">
            <a:spAutoFit/>
          </a:bodyPr>
          <a:lstStyle/>
          <a:p>
            <a:pPr marL="342900" indent="-342900">
              <a:buFont typeface="Wingdings" panose="05000000000000000000" pitchFamily="2" charset="2"/>
              <a:buChar char="v"/>
            </a:pPr>
            <a:r>
              <a:rPr lang="en-GB" dirty="0">
                <a:solidFill>
                  <a:srgbClr val="004077"/>
                </a:solidFill>
                <a:latin typeface="+mn-lt"/>
              </a:rPr>
              <a:t>You will receive </a:t>
            </a:r>
            <a:r>
              <a:rPr lang="en-GB" dirty="0">
                <a:solidFill>
                  <a:srgbClr val="FF3300"/>
                </a:solidFill>
                <a:latin typeface="+mn-lt"/>
              </a:rPr>
              <a:t>care allowance </a:t>
            </a:r>
            <a:r>
              <a:rPr lang="en-GB" dirty="0">
                <a:solidFill>
                  <a:srgbClr val="004077"/>
                </a:solidFill>
                <a:latin typeface="+mn-lt"/>
              </a:rPr>
              <a:t>when you are insured and you have to take care of:</a:t>
            </a:r>
            <a:endParaRPr lang="pl-PL" dirty="0">
              <a:solidFill>
                <a:srgbClr val="004077"/>
              </a:solidFill>
              <a:latin typeface="+mn-lt"/>
            </a:endParaRPr>
          </a:p>
          <a:p>
            <a:pPr marL="342900" lvl="0" indent="-342900">
              <a:buFont typeface="Arial" panose="020B0604020202020204" pitchFamily="34" charset="0"/>
              <a:buChar char="•"/>
            </a:pPr>
            <a:r>
              <a:rPr lang="en-GB" dirty="0">
                <a:solidFill>
                  <a:srgbClr val="004077"/>
                </a:solidFill>
                <a:latin typeface="+mn-lt"/>
              </a:rPr>
              <a:t>sick child up to 14 years of age (up to 60 days a year),</a:t>
            </a:r>
            <a:endParaRPr lang="pl-PL" dirty="0">
              <a:solidFill>
                <a:srgbClr val="004077"/>
              </a:solidFill>
              <a:latin typeface="+mn-lt"/>
            </a:endParaRPr>
          </a:p>
          <a:p>
            <a:pPr marL="342900" lvl="0" indent="-342900">
              <a:buFont typeface="Arial" panose="020B0604020202020204" pitchFamily="34" charset="0"/>
              <a:buChar char="•"/>
            </a:pPr>
            <a:r>
              <a:rPr lang="en-GB" dirty="0">
                <a:solidFill>
                  <a:srgbClr val="004077"/>
                </a:solidFill>
                <a:latin typeface="+mn-lt"/>
              </a:rPr>
              <a:t>healthy child up to 8 years of age, including the following reasons: unforeseen closing of the nursery, illness of a parent who looks after the child (60 days a year), </a:t>
            </a:r>
            <a:endParaRPr lang="pl-PL" dirty="0">
              <a:solidFill>
                <a:srgbClr val="004077"/>
              </a:solidFill>
              <a:latin typeface="+mn-lt"/>
            </a:endParaRPr>
          </a:p>
          <a:p>
            <a:pPr marL="342900" lvl="0" indent="-342900">
              <a:buFont typeface="Arial" panose="020B0604020202020204" pitchFamily="34" charset="0"/>
              <a:buChar char="•"/>
            </a:pPr>
            <a:r>
              <a:rPr lang="en-GB" dirty="0">
                <a:solidFill>
                  <a:srgbClr val="004077"/>
                </a:solidFill>
                <a:latin typeface="+mn-lt"/>
              </a:rPr>
              <a:t>other sick family members (spouse, child's parent, parent, stepfather, stepmother, father-in-law, grandfather, grandson, siblings and child over 14 years old) if you live with him during the illness (14 days a year).</a:t>
            </a:r>
            <a:endParaRPr lang="pl-PL" dirty="0">
              <a:solidFill>
                <a:srgbClr val="004077"/>
              </a:solidFill>
              <a:latin typeface="+mn-lt"/>
            </a:endParaRPr>
          </a:p>
          <a:p>
            <a:pPr marL="342900" indent="-342900">
              <a:spcBef>
                <a:spcPts val="500"/>
              </a:spcBef>
              <a:buFont typeface="Arial" pitchFamily="34" charset="0"/>
              <a:buChar char="•"/>
            </a:pPr>
            <a:endParaRPr lang="pl-PL" dirty="0">
              <a:solidFill>
                <a:srgbClr val="004077"/>
              </a:solidFill>
              <a:latin typeface="+mn-lt"/>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615">
                                            <p:txEl>
                                              <p:pRg st="0" end="0"/>
                                            </p:txEl>
                                          </p:spTgt>
                                        </p:tgtEl>
                                        <p:attrNameLst>
                                          <p:attrName>style.visibility</p:attrName>
                                        </p:attrNameLst>
                                      </p:cBhvr>
                                      <p:to>
                                        <p:strVal val="visible"/>
                                      </p:to>
                                    </p:set>
                                    <p:anim calcmode="lin" valueType="num">
                                      <p:cBhvr additive="base">
                                        <p:cTn id="7" dur="500" fill="hold"/>
                                        <p:tgtEl>
                                          <p:spTgt spid="256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1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5615">
                                            <p:txEl>
                                              <p:pRg st="1" end="1"/>
                                            </p:txEl>
                                          </p:spTgt>
                                        </p:tgtEl>
                                        <p:attrNameLst>
                                          <p:attrName>style.visibility</p:attrName>
                                        </p:attrNameLst>
                                      </p:cBhvr>
                                      <p:to>
                                        <p:strVal val="visible"/>
                                      </p:to>
                                    </p:set>
                                    <p:anim calcmode="lin" valueType="num">
                                      <p:cBhvr additive="base">
                                        <p:cTn id="12" dur="500" fill="hold"/>
                                        <p:tgtEl>
                                          <p:spTgt spid="2561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6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0"/>
          <p:cNvSpPr txBox="1">
            <a:spLocks noChangeArrowheads="1"/>
          </p:cNvSpPr>
          <p:nvPr/>
        </p:nvSpPr>
        <p:spPr bwMode="auto">
          <a:xfrm>
            <a:off x="3635375" y="1700213"/>
            <a:ext cx="3116263" cy="396875"/>
          </a:xfrm>
          <a:prstGeom prst="rect">
            <a:avLst/>
          </a:prstGeom>
          <a:noFill/>
          <a:ln w="9525">
            <a:noFill/>
            <a:miter lim="800000"/>
            <a:headEnd/>
            <a:tailEnd/>
          </a:ln>
        </p:spPr>
        <p:txBody>
          <a:bodyPr>
            <a:spAutoFit/>
          </a:bodyPr>
          <a:lstStyle/>
          <a:p>
            <a:endParaRPr lang="pl-PL" dirty="0"/>
          </a:p>
        </p:txBody>
      </p:sp>
      <p:sp>
        <p:nvSpPr>
          <p:cNvPr id="15" name="Prostokąt 14"/>
          <p:cNvSpPr/>
          <p:nvPr/>
        </p:nvSpPr>
        <p:spPr>
          <a:xfrm>
            <a:off x="431800" y="296863"/>
            <a:ext cx="215900" cy="215900"/>
          </a:xfrm>
          <a:prstGeom prst="rect">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6" name="Prostokąt 15"/>
          <p:cNvSpPr/>
          <p:nvPr/>
        </p:nvSpPr>
        <p:spPr>
          <a:xfrm>
            <a:off x="1619250" y="296863"/>
            <a:ext cx="215900" cy="215900"/>
          </a:xfrm>
          <a:prstGeom prst="rect">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7" name="Prostokąt 16"/>
          <p:cNvSpPr/>
          <p:nvPr/>
        </p:nvSpPr>
        <p:spPr>
          <a:xfrm>
            <a:off x="3419475" y="296863"/>
            <a:ext cx="215900" cy="215900"/>
          </a:xfrm>
          <a:prstGeom prst="rect">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8" name="Prostokąt 17"/>
          <p:cNvSpPr/>
          <p:nvPr/>
        </p:nvSpPr>
        <p:spPr>
          <a:xfrm>
            <a:off x="2484438" y="296863"/>
            <a:ext cx="215900" cy="215900"/>
          </a:xfrm>
          <a:prstGeom prst="rect">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9" name="Prostokąt 18"/>
          <p:cNvSpPr/>
          <p:nvPr/>
        </p:nvSpPr>
        <p:spPr>
          <a:xfrm>
            <a:off x="6732588" y="296863"/>
            <a:ext cx="215900" cy="215900"/>
          </a:xfrm>
          <a:prstGeom prst="rect">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0" name="Prostokąt 19"/>
          <p:cNvSpPr/>
          <p:nvPr/>
        </p:nvSpPr>
        <p:spPr>
          <a:xfrm>
            <a:off x="4427538" y="296863"/>
            <a:ext cx="215900" cy="215900"/>
          </a:xfrm>
          <a:prstGeom prst="rect">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1" name="Elipsa 20"/>
          <p:cNvSpPr/>
          <p:nvPr/>
        </p:nvSpPr>
        <p:spPr>
          <a:xfrm>
            <a:off x="6732588" y="6443663"/>
            <a:ext cx="107950" cy="107950"/>
          </a:xfrm>
          <a:prstGeom prst="ellipse">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2" name="Elipsa 21"/>
          <p:cNvSpPr/>
          <p:nvPr/>
        </p:nvSpPr>
        <p:spPr>
          <a:xfrm>
            <a:off x="5292725" y="6443663"/>
            <a:ext cx="107950" cy="107950"/>
          </a:xfrm>
          <a:prstGeom prst="ellipse">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3" name="Elipsa 22"/>
          <p:cNvSpPr/>
          <p:nvPr/>
        </p:nvSpPr>
        <p:spPr>
          <a:xfrm>
            <a:off x="7812088" y="6443663"/>
            <a:ext cx="107950" cy="107950"/>
          </a:xfrm>
          <a:prstGeom prst="ellipse">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4" name="Elipsa 23"/>
          <p:cNvSpPr/>
          <p:nvPr/>
        </p:nvSpPr>
        <p:spPr>
          <a:xfrm>
            <a:off x="539750" y="6443663"/>
            <a:ext cx="107950" cy="107950"/>
          </a:xfrm>
          <a:prstGeom prst="ellipse">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5" name="Elipsa 24"/>
          <p:cNvSpPr/>
          <p:nvPr/>
        </p:nvSpPr>
        <p:spPr>
          <a:xfrm>
            <a:off x="2771775" y="6443663"/>
            <a:ext cx="107950" cy="107950"/>
          </a:xfrm>
          <a:prstGeom prst="ellipse">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6" name="Elipsa 25"/>
          <p:cNvSpPr/>
          <p:nvPr/>
        </p:nvSpPr>
        <p:spPr>
          <a:xfrm>
            <a:off x="3671888" y="6443663"/>
            <a:ext cx="107950" cy="107950"/>
          </a:xfrm>
          <a:prstGeom prst="ellipse">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7662" name="Symbol zastępczy zawartości 2"/>
          <p:cNvSpPr>
            <a:spLocks/>
          </p:cNvSpPr>
          <p:nvPr/>
        </p:nvSpPr>
        <p:spPr bwMode="auto">
          <a:xfrm>
            <a:off x="129051" y="1323862"/>
            <a:ext cx="8812873" cy="1546451"/>
          </a:xfrm>
          <a:prstGeom prst="rect">
            <a:avLst/>
          </a:prstGeom>
          <a:noFill/>
          <a:ln w="9525">
            <a:noFill/>
            <a:miter lim="800000"/>
            <a:headEnd/>
            <a:tailEnd/>
          </a:ln>
        </p:spPr>
        <p:txBody>
          <a:bodyPr/>
          <a:lstStyle/>
          <a:p>
            <a:r>
              <a:rPr lang="en-GB" dirty="0" smtClean="0">
                <a:solidFill>
                  <a:srgbClr val="004077"/>
                </a:solidFill>
                <a:latin typeface="+mn-lt"/>
              </a:rPr>
              <a:t>You </a:t>
            </a:r>
            <a:r>
              <a:rPr lang="en-GB" dirty="0">
                <a:solidFill>
                  <a:srgbClr val="004077"/>
                </a:solidFill>
                <a:latin typeface="+mn-lt"/>
              </a:rPr>
              <a:t>will get benefits from this insurance if you are unable to work due to </a:t>
            </a:r>
            <a:r>
              <a:rPr lang="pl-PL" dirty="0" smtClean="0">
                <a:solidFill>
                  <a:srgbClr val="68280B"/>
                </a:solidFill>
                <a:latin typeface="+mn-lt"/>
              </a:rPr>
              <a:t>an accident at work</a:t>
            </a:r>
            <a:r>
              <a:rPr lang="en-GB" dirty="0" smtClean="0">
                <a:solidFill>
                  <a:srgbClr val="004077"/>
                </a:solidFill>
                <a:latin typeface="+mn-lt"/>
              </a:rPr>
              <a:t> </a:t>
            </a:r>
            <a:r>
              <a:rPr lang="en-GB" dirty="0">
                <a:solidFill>
                  <a:srgbClr val="004077"/>
                </a:solidFill>
                <a:latin typeface="+mn-lt"/>
              </a:rPr>
              <a:t>or </a:t>
            </a:r>
            <a:r>
              <a:rPr lang="en-GB" dirty="0">
                <a:solidFill>
                  <a:srgbClr val="68280B"/>
                </a:solidFill>
                <a:latin typeface="+mn-lt"/>
              </a:rPr>
              <a:t>an occupational disease</a:t>
            </a:r>
            <a:r>
              <a:rPr lang="en-GB" dirty="0">
                <a:solidFill>
                  <a:srgbClr val="004077"/>
                </a:solidFill>
                <a:latin typeface="+mn-lt"/>
              </a:rPr>
              <a:t>. Sickness allowance and rehabilitation benefit will amount to </a:t>
            </a:r>
            <a:r>
              <a:rPr lang="en-GB" dirty="0">
                <a:solidFill>
                  <a:srgbClr val="FF3300"/>
                </a:solidFill>
                <a:latin typeface="+mn-lt"/>
              </a:rPr>
              <a:t>100%</a:t>
            </a:r>
            <a:r>
              <a:rPr lang="en-GB" dirty="0">
                <a:solidFill>
                  <a:srgbClr val="004077"/>
                </a:solidFill>
                <a:latin typeface="+mn-lt"/>
              </a:rPr>
              <a:t> of the salary (average </a:t>
            </a:r>
            <a:r>
              <a:rPr lang="en-GB" dirty="0" smtClean="0">
                <a:solidFill>
                  <a:srgbClr val="004077"/>
                </a:solidFill>
                <a:latin typeface="+mn-lt"/>
              </a:rPr>
              <a:t>of </a:t>
            </a:r>
            <a:r>
              <a:rPr lang="en-GB" dirty="0">
                <a:solidFill>
                  <a:srgbClr val="004077"/>
                </a:solidFill>
                <a:latin typeface="+mn-lt"/>
              </a:rPr>
              <a:t>12 months). </a:t>
            </a:r>
            <a:endParaRPr lang="pl-PL" dirty="0">
              <a:solidFill>
                <a:srgbClr val="004077"/>
              </a:solidFill>
              <a:latin typeface="+mn-lt"/>
            </a:endParaRPr>
          </a:p>
        </p:txBody>
      </p:sp>
      <p:pic>
        <p:nvPicPr>
          <p:cNvPr id="27664" name="Picture 28" descr="6c"/>
          <p:cNvPicPr>
            <a:picLocks noChangeAspect="1" noChangeArrowheads="1"/>
          </p:cNvPicPr>
          <p:nvPr/>
        </p:nvPicPr>
        <p:blipFill>
          <a:blip r:embed="rId3" cstate="print"/>
          <a:srcRect l="15576"/>
          <a:stretch>
            <a:fillRect/>
          </a:stretch>
        </p:blipFill>
        <p:spPr bwMode="auto">
          <a:xfrm>
            <a:off x="-33337" y="3189768"/>
            <a:ext cx="3109912" cy="3191912"/>
          </a:xfrm>
          <a:prstGeom prst="rect">
            <a:avLst/>
          </a:prstGeom>
          <a:noFill/>
          <a:ln w="9525">
            <a:noFill/>
            <a:miter lim="800000"/>
            <a:headEnd/>
            <a:tailEnd/>
          </a:ln>
        </p:spPr>
      </p:pic>
      <p:sp>
        <p:nvSpPr>
          <p:cNvPr id="27" name="Symbol zastępczy zawartości 2"/>
          <p:cNvSpPr>
            <a:spLocks/>
          </p:cNvSpPr>
          <p:nvPr/>
        </p:nvSpPr>
        <p:spPr bwMode="auto">
          <a:xfrm>
            <a:off x="2825751" y="2663208"/>
            <a:ext cx="5987122" cy="3403100"/>
          </a:xfrm>
          <a:prstGeom prst="rect">
            <a:avLst/>
          </a:prstGeom>
          <a:noFill/>
          <a:ln w="9525">
            <a:noFill/>
            <a:miter lim="800000"/>
            <a:headEnd/>
            <a:tailEnd/>
          </a:ln>
        </p:spPr>
        <p:txBody>
          <a:bodyPr/>
          <a:lstStyle/>
          <a:p>
            <a:r>
              <a:rPr lang="en-GB" dirty="0">
                <a:solidFill>
                  <a:srgbClr val="004077"/>
                </a:solidFill>
                <a:latin typeface="+mn-lt"/>
              </a:rPr>
              <a:t>Additionally, you can receive, among others:</a:t>
            </a:r>
            <a:endParaRPr lang="pl-PL" dirty="0">
              <a:solidFill>
                <a:srgbClr val="004077"/>
              </a:solidFill>
              <a:latin typeface="+mn-lt"/>
            </a:endParaRPr>
          </a:p>
          <a:p>
            <a:pPr marL="342900" lvl="0" indent="-342900">
              <a:buFont typeface="Arial" panose="020B0604020202020204" pitchFamily="34" charset="0"/>
              <a:buChar char="•"/>
            </a:pPr>
            <a:r>
              <a:rPr lang="en-GB" dirty="0">
                <a:solidFill>
                  <a:srgbClr val="68280B"/>
                </a:solidFill>
                <a:latin typeface="+mn-lt"/>
              </a:rPr>
              <a:t>lump-sum compensation </a:t>
            </a:r>
            <a:r>
              <a:rPr lang="en-GB" dirty="0" smtClean="0">
                <a:solidFill>
                  <a:srgbClr val="004077"/>
                </a:solidFill>
                <a:latin typeface="+mn-lt"/>
              </a:rPr>
              <a:t>– for</a:t>
            </a:r>
            <a:r>
              <a:rPr lang="pl-PL" dirty="0" smtClean="0">
                <a:solidFill>
                  <a:srgbClr val="004077"/>
                </a:solidFill>
                <a:latin typeface="+mn-lt"/>
              </a:rPr>
              <a:t> </a:t>
            </a:r>
            <a:r>
              <a:rPr lang="en-GB" dirty="0" smtClean="0">
                <a:solidFill>
                  <a:srgbClr val="004077"/>
                </a:solidFill>
                <a:latin typeface="+mn-lt"/>
              </a:rPr>
              <a:t>permanent </a:t>
            </a:r>
            <a:r>
              <a:rPr lang="en-GB" dirty="0">
                <a:solidFill>
                  <a:srgbClr val="004077"/>
                </a:solidFill>
                <a:latin typeface="+mn-lt"/>
              </a:rPr>
              <a:t>or long-term bodily injury, which will be assessed by ZUS medical examiner or ZUS medical commission when you finish medical treatment (</a:t>
            </a:r>
            <a:r>
              <a:rPr lang="en-GB" dirty="0">
                <a:solidFill>
                  <a:srgbClr val="FF3300"/>
                </a:solidFill>
                <a:latin typeface="+mn-lt"/>
              </a:rPr>
              <a:t>20%</a:t>
            </a:r>
            <a:r>
              <a:rPr lang="en-GB" dirty="0">
                <a:solidFill>
                  <a:srgbClr val="004077"/>
                </a:solidFill>
                <a:latin typeface="+mn-lt"/>
              </a:rPr>
              <a:t> of the average national salary </a:t>
            </a:r>
            <a:r>
              <a:rPr lang="en-GB" dirty="0" smtClean="0">
                <a:solidFill>
                  <a:srgbClr val="004077"/>
                </a:solidFill>
                <a:latin typeface="+mn-lt"/>
              </a:rPr>
              <a:t>– for</a:t>
            </a:r>
            <a:r>
              <a:rPr lang="pl-PL" dirty="0" smtClean="0">
                <a:solidFill>
                  <a:srgbClr val="004077"/>
                </a:solidFill>
                <a:latin typeface="+mn-lt"/>
              </a:rPr>
              <a:t> </a:t>
            </a:r>
            <a:r>
              <a:rPr lang="en-GB" dirty="0" smtClean="0">
                <a:solidFill>
                  <a:srgbClr val="004077"/>
                </a:solidFill>
                <a:latin typeface="+mn-lt"/>
              </a:rPr>
              <a:t>each </a:t>
            </a:r>
            <a:r>
              <a:rPr lang="en-GB" dirty="0">
                <a:solidFill>
                  <a:srgbClr val="004077"/>
                </a:solidFill>
                <a:latin typeface="+mn-lt"/>
              </a:rPr>
              <a:t>percent of bodily injury),</a:t>
            </a:r>
            <a:endParaRPr lang="pl-PL" dirty="0">
              <a:solidFill>
                <a:srgbClr val="004077"/>
              </a:solidFill>
              <a:latin typeface="+mn-lt"/>
            </a:endParaRPr>
          </a:p>
          <a:p>
            <a:pPr marL="342900" lvl="0" indent="-342900">
              <a:buFont typeface="Arial" panose="020B0604020202020204" pitchFamily="34" charset="0"/>
              <a:buChar char="•"/>
            </a:pPr>
            <a:r>
              <a:rPr lang="en-GB" dirty="0">
                <a:solidFill>
                  <a:srgbClr val="68280B"/>
                </a:solidFill>
                <a:latin typeface="+mn-lt"/>
              </a:rPr>
              <a:t>accident pension </a:t>
            </a:r>
            <a:r>
              <a:rPr lang="en-GB" dirty="0" smtClean="0">
                <a:solidFill>
                  <a:srgbClr val="004077"/>
                </a:solidFill>
                <a:latin typeface="+mn-lt"/>
              </a:rPr>
              <a:t>– if</a:t>
            </a:r>
            <a:r>
              <a:rPr lang="pl-PL" dirty="0" smtClean="0">
                <a:solidFill>
                  <a:srgbClr val="004077"/>
                </a:solidFill>
                <a:latin typeface="+mn-lt"/>
              </a:rPr>
              <a:t> </a:t>
            </a:r>
            <a:r>
              <a:rPr lang="en-GB" dirty="0" smtClean="0">
                <a:solidFill>
                  <a:srgbClr val="004077"/>
                </a:solidFill>
                <a:latin typeface="+mn-lt"/>
              </a:rPr>
              <a:t>you </a:t>
            </a:r>
            <a:r>
              <a:rPr lang="en-GB" dirty="0">
                <a:solidFill>
                  <a:srgbClr val="004077"/>
                </a:solidFill>
                <a:latin typeface="+mn-lt"/>
              </a:rPr>
              <a:t>have become totally or partially incapable of work due to an accident at work or an occupational disease. </a:t>
            </a:r>
            <a:endParaRPr lang="pl-PL" dirty="0">
              <a:solidFill>
                <a:srgbClr val="004077"/>
              </a:solidFill>
              <a:latin typeface="+mn-lt"/>
            </a:endParaRPr>
          </a:p>
        </p:txBody>
      </p:sp>
      <p:sp>
        <p:nvSpPr>
          <p:cNvPr id="28" name="Tytuł 1"/>
          <p:cNvSpPr txBox="1">
            <a:spLocks/>
          </p:cNvSpPr>
          <p:nvPr/>
        </p:nvSpPr>
        <p:spPr bwMode="auto">
          <a:xfrm>
            <a:off x="318452" y="653098"/>
            <a:ext cx="7560627" cy="598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pl-PL" altLang="pl-PL" sz="4400" i="1" dirty="0">
                <a:solidFill>
                  <a:srgbClr val="005DA8"/>
                </a:solidFill>
                <a:effectLst>
                  <a:outerShdw blurRad="38100" dist="38100" dir="2700000" algn="tl">
                    <a:srgbClr val="C0C0C0"/>
                  </a:outerShdw>
                </a:effectLst>
                <a:latin typeface="Cambria" pitchFamily="18" charset="0"/>
              </a:rPr>
              <a:t>Work accident insurance</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anim calcmode="lin" valueType="num">
                                      <p:cBhvr additive="base">
                                        <p:cTn id="7"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p:cNvSpPr/>
          <p:nvPr/>
        </p:nvSpPr>
        <p:spPr>
          <a:xfrm>
            <a:off x="458788" y="296863"/>
            <a:ext cx="188912" cy="215900"/>
          </a:xfrm>
          <a:prstGeom prst="rect">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5" name="Prostokąt 14"/>
          <p:cNvSpPr/>
          <p:nvPr/>
        </p:nvSpPr>
        <p:spPr>
          <a:xfrm>
            <a:off x="1042988" y="296863"/>
            <a:ext cx="215900" cy="215900"/>
          </a:xfrm>
          <a:prstGeom prst="rect">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6" name="Prostokąt 15"/>
          <p:cNvSpPr/>
          <p:nvPr/>
        </p:nvSpPr>
        <p:spPr>
          <a:xfrm>
            <a:off x="3851275" y="296863"/>
            <a:ext cx="215900" cy="215900"/>
          </a:xfrm>
          <a:prstGeom prst="rect">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7" name="Prostokąt 16"/>
          <p:cNvSpPr/>
          <p:nvPr/>
        </p:nvSpPr>
        <p:spPr>
          <a:xfrm>
            <a:off x="2627313" y="296863"/>
            <a:ext cx="215900" cy="215900"/>
          </a:xfrm>
          <a:prstGeom prst="rect">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8" name="Prostokąt 17"/>
          <p:cNvSpPr/>
          <p:nvPr/>
        </p:nvSpPr>
        <p:spPr>
          <a:xfrm>
            <a:off x="6732588" y="296863"/>
            <a:ext cx="215900" cy="215900"/>
          </a:xfrm>
          <a:prstGeom prst="rect">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9" name="Prostokąt 18"/>
          <p:cNvSpPr/>
          <p:nvPr/>
        </p:nvSpPr>
        <p:spPr>
          <a:xfrm>
            <a:off x="4716463" y="296863"/>
            <a:ext cx="215900" cy="215900"/>
          </a:xfrm>
          <a:prstGeom prst="rect">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0" name="Elipsa 19"/>
          <p:cNvSpPr/>
          <p:nvPr/>
        </p:nvSpPr>
        <p:spPr>
          <a:xfrm>
            <a:off x="6264275" y="6443663"/>
            <a:ext cx="107950" cy="107950"/>
          </a:xfrm>
          <a:prstGeom prst="ellipse">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1" name="Elipsa 20"/>
          <p:cNvSpPr/>
          <p:nvPr/>
        </p:nvSpPr>
        <p:spPr>
          <a:xfrm>
            <a:off x="4716463" y="6443663"/>
            <a:ext cx="107950" cy="107950"/>
          </a:xfrm>
          <a:prstGeom prst="ellipse">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2" name="Elipsa 21"/>
          <p:cNvSpPr/>
          <p:nvPr/>
        </p:nvSpPr>
        <p:spPr>
          <a:xfrm>
            <a:off x="7812088" y="6443663"/>
            <a:ext cx="107950" cy="107950"/>
          </a:xfrm>
          <a:prstGeom prst="ellipse">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3" name="Elipsa 22"/>
          <p:cNvSpPr/>
          <p:nvPr/>
        </p:nvSpPr>
        <p:spPr>
          <a:xfrm>
            <a:off x="468313" y="6443663"/>
            <a:ext cx="107950" cy="107950"/>
          </a:xfrm>
          <a:prstGeom prst="ellipse">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4" name="Elipsa 23"/>
          <p:cNvSpPr/>
          <p:nvPr/>
        </p:nvSpPr>
        <p:spPr>
          <a:xfrm>
            <a:off x="2051050" y="6443663"/>
            <a:ext cx="107950" cy="107950"/>
          </a:xfrm>
          <a:prstGeom prst="ellipse">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5" name="Elipsa 24"/>
          <p:cNvSpPr/>
          <p:nvPr/>
        </p:nvSpPr>
        <p:spPr>
          <a:xfrm>
            <a:off x="3671888" y="6443663"/>
            <a:ext cx="107950" cy="107950"/>
          </a:xfrm>
          <a:prstGeom prst="ellipse">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3" name="Symbol zastępczy zawartości 2"/>
          <p:cNvSpPr>
            <a:spLocks/>
          </p:cNvSpPr>
          <p:nvPr/>
        </p:nvSpPr>
        <p:spPr bwMode="auto">
          <a:xfrm>
            <a:off x="247650" y="1344613"/>
            <a:ext cx="8934450" cy="1209400"/>
          </a:xfrm>
          <a:prstGeom prst="rect">
            <a:avLst/>
          </a:prstGeom>
          <a:noFill/>
          <a:ln w="9525">
            <a:noFill/>
            <a:miter lim="800000"/>
            <a:headEnd/>
            <a:tailEnd/>
          </a:ln>
        </p:spPr>
        <p:txBody>
          <a:bodyPr/>
          <a:lstStyle/>
          <a:p>
            <a:pPr marL="342900" indent="-342900">
              <a:spcBef>
                <a:spcPts val="500"/>
              </a:spcBef>
              <a:buFont typeface="Wingdings" pitchFamily="2" charset="2"/>
              <a:buChar char="v"/>
            </a:pPr>
            <a:r>
              <a:rPr lang="en-GB" dirty="0">
                <a:solidFill>
                  <a:srgbClr val="004077"/>
                </a:solidFill>
                <a:latin typeface="+mn-lt"/>
              </a:rPr>
              <a:t>You can get </a:t>
            </a:r>
            <a:r>
              <a:rPr lang="en-GB" dirty="0">
                <a:solidFill>
                  <a:srgbClr val="75015A"/>
                </a:solidFill>
                <a:latin typeface="+mn-lt"/>
              </a:rPr>
              <a:t>a disability pension </a:t>
            </a:r>
            <a:r>
              <a:rPr lang="en-GB" dirty="0">
                <a:solidFill>
                  <a:srgbClr val="004077"/>
                </a:solidFill>
                <a:latin typeface="+mn-lt"/>
              </a:rPr>
              <a:t>if </a:t>
            </a:r>
            <a:r>
              <a:rPr lang="en-GB" dirty="0" smtClean="0">
                <a:solidFill>
                  <a:srgbClr val="004077"/>
                </a:solidFill>
                <a:latin typeface="+mn-lt"/>
              </a:rPr>
              <a:t>ZUS </a:t>
            </a:r>
            <a:r>
              <a:rPr lang="en-GB" dirty="0">
                <a:solidFill>
                  <a:srgbClr val="004077"/>
                </a:solidFill>
                <a:latin typeface="+mn-lt"/>
              </a:rPr>
              <a:t>medical </a:t>
            </a:r>
            <a:r>
              <a:rPr lang="en-US" dirty="0" smtClean="0">
                <a:solidFill>
                  <a:srgbClr val="004077"/>
                </a:solidFill>
                <a:latin typeface="+mn-lt"/>
              </a:rPr>
              <a:t>examiner</a:t>
            </a:r>
            <a:r>
              <a:rPr lang="en-GB" dirty="0" smtClean="0">
                <a:solidFill>
                  <a:srgbClr val="004077"/>
                </a:solidFill>
                <a:latin typeface="+mn-lt"/>
              </a:rPr>
              <a:t> </a:t>
            </a:r>
            <a:r>
              <a:rPr lang="en-GB" dirty="0">
                <a:solidFill>
                  <a:srgbClr val="004077"/>
                </a:solidFill>
                <a:latin typeface="+mn-lt"/>
              </a:rPr>
              <a:t>or ZUS medical commission issues a certificate of incapacity for work. Pension is granted due to incapacity for work, not disability. </a:t>
            </a:r>
            <a:r>
              <a:rPr lang="pl-PL" dirty="0">
                <a:solidFill>
                  <a:srgbClr val="004077"/>
                </a:solidFill>
                <a:latin typeface="+mn-lt"/>
              </a:rPr>
              <a:t>	</a:t>
            </a:r>
          </a:p>
          <a:p>
            <a:pPr marL="342900" indent="-342900">
              <a:spcBef>
                <a:spcPts val="500"/>
              </a:spcBef>
              <a:buFont typeface="Wingdings" pitchFamily="2" charset="2"/>
              <a:buNone/>
            </a:pPr>
            <a:endParaRPr lang="pl-PL" sz="2200" dirty="0" smtClean="0">
              <a:solidFill>
                <a:srgbClr val="004077"/>
              </a:solidFill>
              <a:latin typeface="Calibri" pitchFamily="34" charset="0"/>
            </a:endParaRPr>
          </a:p>
          <a:p>
            <a:pPr marL="342900" indent="-342900">
              <a:spcBef>
                <a:spcPts val="500"/>
              </a:spcBef>
              <a:buFont typeface="Wingdings" pitchFamily="2" charset="2"/>
              <a:buNone/>
            </a:pPr>
            <a:r>
              <a:rPr lang="pl-PL" sz="2200" dirty="0">
                <a:solidFill>
                  <a:srgbClr val="004077"/>
                </a:solidFill>
                <a:latin typeface="Calibri" pitchFamily="34" charset="0"/>
              </a:rPr>
              <a:t>	</a:t>
            </a:r>
          </a:p>
        </p:txBody>
      </p:sp>
      <p:pic>
        <p:nvPicPr>
          <p:cNvPr id="29711" name="Picture 28" descr="8c"/>
          <p:cNvPicPr>
            <a:picLocks noChangeAspect="1" noChangeArrowheads="1"/>
          </p:cNvPicPr>
          <p:nvPr/>
        </p:nvPicPr>
        <p:blipFill>
          <a:blip r:embed="rId3" cstate="print"/>
          <a:srcRect r="13740"/>
          <a:stretch>
            <a:fillRect/>
          </a:stretch>
        </p:blipFill>
        <p:spPr bwMode="auto">
          <a:xfrm>
            <a:off x="4704906" y="2260603"/>
            <a:ext cx="4439094" cy="4342396"/>
          </a:xfrm>
          <a:prstGeom prst="rect">
            <a:avLst/>
          </a:prstGeom>
          <a:noFill/>
          <a:ln w="9525">
            <a:noFill/>
            <a:miter lim="800000"/>
            <a:headEnd/>
            <a:tailEnd/>
          </a:ln>
        </p:spPr>
      </p:pic>
      <p:sp>
        <p:nvSpPr>
          <p:cNvPr id="4" name="Symbol zastępczy zawartości 2"/>
          <p:cNvSpPr>
            <a:spLocks/>
          </p:cNvSpPr>
          <p:nvPr/>
        </p:nvSpPr>
        <p:spPr bwMode="auto">
          <a:xfrm>
            <a:off x="257175" y="2554013"/>
            <a:ext cx="5167421" cy="3775257"/>
          </a:xfrm>
          <a:prstGeom prst="rect">
            <a:avLst/>
          </a:prstGeom>
          <a:noFill/>
          <a:ln w="9525">
            <a:noFill/>
            <a:miter lim="800000"/>
            <a:headEnd/>
            <a:tailEnd/>
          </a:ln>
        </p:spPr>
        <p:txBody>
          <a:bodyPr/>
          <a:lstStyle/>
          <a:p>
            <a:r>
              <a:rPr lang="en-GB" dirty="0">
                <a:solidFill>
                  <a:srgbClr val="004077"/>
                </a:solidFill>
                <a:latin typeface="+mn-lt"/>
              </a:rPr>
              <a:t>Granting the pension also depends on:</a:t>
            </a:r>
            <a:endParaRPr lang="pl-PL" dirty="0">
              <a:solidFill>
                <a:srgbClr val="004077"/>
              </a:solidFill>
              <a:latin typeface="+mn-lt"/>
            </a:endParaRPr>
          </a:p>
          <a:p>
            <a:pPr marL="342900" lvl="0" indent="-342900">
              <a:buFont typeface="Arial" panose="020B0604020202020204" pitchFamily="34" charset="0"/>
              <a:buChar char="•"/>
            </a:pPr>
            <a:r>
              <a:rPr lang="en-GB" dirty="0">
                <a:solidFill>
                  <a:srgbClr val="004077"/>
                </a:solidFill>
                <a:latin typeface="+mn-lt"/>
              </a:rPr>
              <a:t>the date when the incapacity for work </a:t>
            </a:r>
            <a:r>
              <a:rPr lang="en-GB" dirty="0" smtClean="0">
                <a:solidFill>
                  <a:srgbClr val="004077"/>
                </a:solidFill>
                <a:latin typeface="+mn-lt"/>
              </a:rPr>
              <a:t>occurred, </a:t>
            </a:r>
            <a:endParaRPr lang="pl-PL" dirty="0">
              <a:solidFill>
                <a:srgbClr val="004077"/>
              </a:solidFill>
              <a:latin typeface="+mn-lt"/>
            </a:endParaRPr>
          </a:p>
          <a:p>
            <a:pPr marL="342900" lvl="0" indent="-342900">
              <a:buFont typeface="Arial" panose="020B0604020202020204" pitchFamily="34" charset="0"/>
              <a:buChar char="•"/>
            </a:pPr>
            <a:r>
              <a:rPr lang="en-GB" dirty="0">
                <a:solidFill>
                  <a:srgbClr val="004077"/>
                </a:solidFill>
                <a:latin typeface="+mn-lt"/>
              </a:rPr>
              <a:t>contribution and </a:t>
            </a:r>
            <a:r>
              <a:rPr lang="en-GB" dirty="0" smtClean="0">
                <a:solidFill>
                  <a:srgbClr val="004077"/>
                </a:solidFill>
                <a:latin typeface="+mn-lt"/>
              </a:rPr>
              <a:t>non-contribution periods</a:t>
            </a:r>
            <a:r>
              <a:rPr lang="pl-PL" dirty="0" smtClean="0">
                <a:solidFill>
                  <a:srgbClr val="004077"/>
                </a:solidFill>
                <a:latin typeface="+mn-lt"/>
              </a:rPr>
              <a:t>, </a:t>
            </a:r>
            <a:r>
              <a:rPr lang="en-GB" dirty="0" smtClean="0">
                <a:solidFill>
                  <a:srgbClr val="004077"/>
                </a:solidFill>
                <a:latin typeface="+mn-lt"/>
              </a:rPr>
              <a:t>the</a:t>
            </a:r>
            <a:r>
              <a:rPr lang="pl-PL" dirty="0" smtClean="0">
                <a:solidFill>
                  <a:srgbClr val="004077"/>
                </a:solidFill>
                <a:latin typeface="+mn-lt"/>
              </a:rPr>
              <a:t> </a:t>
            </a:r>
            <a:r>
              <a:rPr lang="en-GB" dirty="0" smtClean="0">
                <a:solidFill>
                  <a:srgbClr val="004077"/>
                </a:solidFill>
                <a:latin typeface="+mn-lt"/>
              </a:rPr>
              <a:t>number </a:t>
            </a:r>
            <a:r>
              <a:rPr lang="en-GB" dirty="0">
                <a:solidFill>
                  <a:srgbClr val="004077"/>
                </a:solidFill>
                <a:latin typeface="+mn-lt"/>
              </a:rPr>
              <a:t>of which must be relevant to the age at which the incapacity for work </a:t>
            </a:r>
            <a:r>
              <a:rPr lang="en-US" dirty="0" smtClean="0">
                <a:solidFill>
                  <a:srgbClr val="004077"/>
                </a:solidFill>
                <a:latin typeface="+mn-lt"/>
              </a:rPr>
              <a:t>appeared</a:t>
            </a:r>
            <a:r>
              <a:rPr lang="en-GB" dirty="0" smtClean="0">
                <a:solidFill>
                  <a:srgbClr val="004077"/>
                </a:solidFill>
                <a:latin typeface="+mn-lt"/>
              </a:rPr>
              <a:t>,</a:t>
            </a:r>
            <a:endParaRPr lang="pl-PL" dirty="0">
              <a:solidFill>
                <a:srgbClr val="004077"/>
              </a:solidFill>
              <a:latin typeface="+mn-lt"/>
            </a:endParaRPr>
          </a:p>
          <a:p>
            <a:pPr marL="342900" indent="-342900">
              <a:buFont typeface="Arial" panose="020B0604020202020204" pitchFamily="34" charset="0"/>
              <a:buChar char="•"/>
            </a:pPr>
            <a:r>
              <a:rPr lang="en-GB" dirty="0">
                <a:solidFill>
                  <a:srgbClr val="004077"/>
                </a:solidFill>
                <a:latin typeface="+mn-lt"/>
              </a:rPr>
              <a:t>no right to an old-age pension from the Social Insurance Fund.</a:t>
            </a:r>
            <a:endParaRPr lang="pl-PL" dirty="0" smtClean="0">
              <a:solidFill>
                <a:srgbClr val="004077"/>
              </a:solidFill>
              <a:latin typeface="+mn-lt"/>
            </a:endParaRPr>
          </a:p>
          <a:p>
            <a:pPr marL="342900" indent="-342900">
              <a:spcBef>
                <a:spcPts val="500"/>
              </a:spcBef>
              <a:buFont typeface="Arial" panose="020B0604020202020204" pitchFamily="34" charset="0"/>
              <a:buChar char="•"/>
            </a:pPr>
            <a:endParaRPr lang="pl-PL" dirty="0" smtClean="0">
              <a:solidFill>
                <a:srgbClr val="004077"/>
              </a:solidFill>
              <a:latin typeface="+mn-lt"/>
            </a:endParaRPr>
          </a:p>
          <a:p>
            <a:pPr marL="342900" indent="-342900">
              <a:spcBef>
                <a:spcPts val="500"/>
              </a:spcBef>
              <a:buFont typeface="Wingdings" pitchFamily="2" charset="2"/>
              <a:buNone/>
            </a:pPr>
            <a:endParaRPr lang="pl-PL" dirty="0">
              <a:solidFill>
                <a:srgbClr val="004077"/>
              </a:solidFill>
              <a:latin typeface="+mn-lt"/>
            </a:endParaRPr>
          </a:p>
          <a:p>
            <a:pPr marL="342900" indent="-342900">
              <a:spcBef>
                <a:spcPts val="500"/>
              </a:spcBef>
              <a:buFont typeface="Wingdings" pitchFamily="2" charset="2"/>
              <a:buNone/>
            </a:pPr>
            <a:r>
              <a:rPr lang="pl-PL" dirty="0">
                <a:solidFill>
                  <a:srgbClr val="004077"/>
                </a:solidFill>
                <a:latin typeface="+mn-lt"/>
              </a:rPr>
              <a:t>	</a:t>
            </a:r>
          </a:p>
        </p:txBody>
      </p:sp>
      <p:sp>
        <p:nvSpPr>
          <p:cNvPr id="26" name="Tytuł 1"/>
          <p:cNvSpPr txBox="1">
            <a:spLocks/>
          </p:cNvSpPr>
          <p:nvPr/>
        </p:nvSpPr>
        <p:spPr bwMode="auto">
          <a:xfrm>
            <a:off x="242252" y="666433"/>
            <a:ext cx="7560627" cy="598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lang="en-US" altLang="pl-PL" sz="3600" i="1" dirty="0" smtClean="0">
                <a:solidFill>
                  <a:srgbClr val="005DA8"/>
                </a:solidFill>
                <a:effectLst>
                  <a:outerShdw blurRad="38100" dist="38100" dir="2700000" algn="tl">
                    <a:srgbClr val="C0C0C0"/>
                  </a:outerShdw>
                </a:effectLst>
                <a:latin typeface="Cambria" pitchFamily="18" charset="0"/>
              </a:rPr>
              <a:t>Pension insurance</a:t>
            </a:r>
            <a:endParaRPr lang="en-US" altLang="pl-PL" sz="3600" i="1" dirty="0">
              <a:solidFill>
                <a:srgbClr val="005DA8"/>
              </a:solidFill>
              <a:effectLst>
                <a:outerShdw blurRad="38100" dist="38100" dir="2700000" algn="tl">
                  <a:srgbClr val="C0C0C0"/>
                </a:outerShdw>
              </a:effectLst>
              <a:latin typeface="Cambria" pitchFamily="18" charset="0"/>
            </a:endParaRPr>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0"/>
          <p:cNvSpPr txBox="1">
            <a:spLocks noChangeArrowheads="1"/>
          </p:cNvSpPr>
          <p:nvPr/>
        </p:nvSpPr>
        <p:spPr bwMode="auto">
          <a:xfrm>
            <a:off x="3635375" y="1700213"/>
            <a:ext cx="3116263" cy="396875"/>
          </a:xfrm>
          <a:prstGeom prst="rect">
            <a:avLst/>
          </a:prstGeom>
          <a:noFill/>
          <a:ln w="9525">
            <a:noFill/>
            <a:miter lim="800000"/>
            <a:headEnd/>
            <a:tailEnd/>
          </a:ln>
        </p:spPr>
        <p:txBody>
          <a:bodyPr>
            <a:spAutoFit/>
          </a:bodyPr>
          <a:lstStyle/>
          <a:p>
            <a:endParaRPr lang="pl-PL" dirty="0"/>
          </a:p>
        </p:txBody>
      </p:sp>
      <p:sp>
        <p:nvSpPr>
          <p:cNvPr id="15" name="Prostokąt 14"/>
          <p:cNvSpPr/>
          <p:nvPr/>
        </p:nvSpPr>
        <p:spPr>
          <a:xfrm>
            <a:off x="431800" y="296863"/>
            <a:ext cx="215900" cy="215900"/>
          </a:xfrm>
          <a:prstGeom prst="rect">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6" name="Prostokąt 15"/>
          <p:cNvSpPr/>
          <p:nvPr/>
        </p:nvSpPr>
        <p:spPr>
          <a:xfrm>
            <a:off x="1619250" y="296863"/>
            <a:ext cx="215900" cy="215900"/>
          </a:xfrm>
          <a:prstGeom prst="rect">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7" name="Prostokąt 16"/>
          <p:cNvSpPr/>
          <p:nvPr/>
        </p:nvSpPr>
        <p:spPr>
          <a:xfrm>
            <a:off x="3419475" y="296863"/>
            <a:ext cx="215900" cy="215900"/>
          </a:xfrm>
          <a:prstGeom prst="rect">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8" name="Prostokąt 17"/>
          <p:cNvSpPr/>
          <p:nvPr/>
        </p:nvSpPr>
        <p:spPr>
          <a:xfrm>
            <a:off x="2484438" y="296863"/>
            <a:ext cx="215900" cy="215900"/>
          </a:xfrm>
          <a:prstGeom prst="rect">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9" name="Prostokąt 18"/>
          <p:cNvSpPr/>
          <p:nvPr/>
        </p:nvSpPr>
        <p:spPr>
          <a:xfrm>
            <a:off x="6732588" y="296863"/>
            <a:ext cx="215900" cy="215900"/>
          </a:xfrm>
          <a:prstGeom prst="rect">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0" name="Prostokąt 19"/>
          <p:cNvSpPr/>
          <p:nvPr/>
        </p:nvSpPr>
        <p:spPr>
          <a:xfrm>
            <a:off x="4427538" y="296863"/>
            <a:ext cx="215900" cy="215900"/>
          </a:xfrm>
          <a:prstGeom prst="rect">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1" name="Elipsa 20"/>
          <p:cNvSpPr/>
          <p:nvPr/>
        </p:nvSpPr>
        <p:spPr>
          <a:xfrm>
            <a:off x="6732588" y="6443663"/>
            <a:ext cx="107950" cy="107950"/>
          </a:xfrm>
          <a:prstGeom prst="ellipse">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2" name="Elipsa 21"/>
          <p:cNvSpPr/>
          <p:nvPr/>
        </p:nvSpPr>
        <p:spPr>
          <a:xfrm>
            <a:off x="5292725" y="6443663"/>
            <a:ext cx="107950" cy="107950"/>
          </a:xfrm>
          <a:prstGeom prst="ellipse">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3" name="Elipsa 22"/>
          <p:cNvSpPr/>
          <p:nvPr/>
        </p:nvSpPr>
        <p:spPr>
          <a:xfrm>
            <a:off x="7812088" y="6443663"/>
            <a:ext cx="107950" cy="107950"/>
          </a:xfrm>
          <a:prstGeom prst="ellipse">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4" name="Elipsa 23"/>
          <p:cNvSpPr/>
          <p:nvPr/>
        </p:nvSpPr>
        <p:spPr>
          <a:xfrm>
            <a:off x="539750" y="6443663"/>
            <a:ext cx="107950" cy="107950"/>
          </a:xfrm>
          <a:prstGeom prst="ellipse">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5" name="Elipsa 24"/>
          <p:cNvSpPr/>
          <p:nvPr/>
        </p:nvSpPr>
        <p:spPr>
          <a:xfrm>
            <a:off x="2771775" y="6443663"/>
            <a:ext cx="107950" cy="107950"/>
          </a:xfrm>
          <a:prstGeom prst="ellipse">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6" name="Elipsa 25"/>
          <p:cNvSpPr/>
          <p:nvPr/>
        </p:nvSpPr>
        <p:spPr>
          <a:xfrm>
            <a:off x="3671888" y="6443663"/>
            <a:ext cx="107950" cy="107950"/>
          </a:xfrm>
          <a:prstGeom prst="ellipse">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2" name="Symbol zastępczy zawartości 2"/>
          <p:cNvSpPr>
            <a:spLocks/>
          </p:cNvSpPr>
          <p:nvPr/>
        </p:nvSpPr>
        <p:spPr bwMode="auto">
          <a:xfrm>
            <a:off x="285750" y="816753"/>
            <a:ext cx="8718697" cy="1295400"/>
          </a:xfrm>
          <a:prstGeom prst="rect">
            <a:avLst/>
          </a:prstGeom>
          <a:noFill/>
          <a:ln w="9525">
            <a:noFill/>
            <a:miter lim="800000"/>
            <a:headEnd/>
            <a:tailEnd/>
          </a:ln>
        </p:spPr>
        <p:txBody>
          <a:bodyPr/>
          <a:lstStyle/>
          <a:p>
            <a:pPr marL="342900" lvl="0" indent="-342900">
              <a:buFont typeface="Wingdings" panose="05000000000000000000" pitchFamily="2" charset="2"/>
              <a:buChar char="v"/>
            </a:pPr>
            <a:r>
              <a:rPr lang="en-GB" dirty="0">
                <a:solidFill>
                  <a:srgbClr val="75015A"/>
                </a:solidFill>
                <a:latin typeface="+mn-lt"/>
              </a:rPr>
              <a:t>Survivor's pension </a:t>
            </a:r>
            <a:r>
              <a:rPr lang="en-GB" dirty="0" smtClean="0">
                <a:solidFill>
                  <a:srgbClr val="004077"/>
                </a:solidFill>
                <a:latin typeface="+mn-lt"/>
              </a:rPr>
              <a:t>– you</a:t>
            </a:r>
            <a:r>
              <a:rPr lang="pl-PL" dirty="0" smtClean="0">
                <a:solidFill>
                  <a:srgbClr val="004077"/>
                </a:solidFill>
                <a:latin typeface="+mn-lt"/>
              </a:rPr>
              <a:t> </a:t>
            </a:r>
            <a:r>
              <a:rPr lang="en-GB" dirty="0" smtClean="0">
                <a:solidFill>
                  <a:srgbClr val="004077"/>
                </a:solidFill>
                <a:latin typeface="+mn-lt"/>
              </a:rPr>
              <a:t>can </a:t>
            </a:r>
            <a:r>
              <a:rPr lang="en-GB" dirty="0">
                <a:solidFill>
                  <a:srgbClr val="004077"/>
                </a:solidFill>
                <a:latin typeface="+mn-lt"/>
              </a:rPr>
              <a:t>get it when you are a family member of the deceased who:</a:t>
            </a:r>
            <a:endParaRPr lang="pl-PL" dirty="0">
              <a:solidFill>
                <a:srgbClr val="004077"/>
              </a:solidFill>
              <a:latin typeface="+mn-lt"/>
            </a:endParaRPr>
          </a:p>
          <a:p>
            <a:pPr marL="342900" lvl="0" indent="-342900">
              <a:buFont typeface="Arial" panose="020B0604020202020204" pitchFamily="34" charset="0"/>
              <a:buChar char="•"/>
            </a:pPr>
            <a:r>
              <a:rPr lang="en-GB" dirty="0">
                <a:solidFill>
                  <a:srgbClr val="004077"/>
                </a:solidFill>
                <a:latin typeface="+mn-lt"/>
              </a:rPr>
              <a:t>was entitled to an old-age or disability pension,</a:t>
            </a:r>
            <a:endParaRPr lang="pl-PL" dirty="0">
              <a:solidFill>
                <a:srgbClr val="004077"/>
              </a:solidFill>
              <a:latin typeface="+mn-lt"/>
            </a:endParaRPr>
          </a:p>
          <a:p>
            <a:pPr marL="342900" lvl="0" indent="-342900">
              <a:buFont typeface="Arial" panose="020B0604020202020204" pitchFamily="34" charset="0"/>
              <a:buChar char="•"/>
            </a:pPr>
            <a:r>
              <a:rPr lang="en-GB" dirty="0">
                <a:solidFill>
                  <a:srgbClr val="004077"/>
                </a:solidFill>
                <a:latin typeface="+mn-lt"/>
              </a:rPr>
              <a:t>met the conditions to obtain an old-age or disability pension. </a:t>
            </a:r>
            <a:endParaRPr lang="pl-PL" dirty="0">
              <a:solidFill>
                <a:srgbClr val="004077"/>
              </a:solidFill>
              <a:latin typeface="+mn-lt"/>
            </a:endParaRPr>
          </a:p>
          <a:p>
            <a:pPr marL="342900" indent="-342900">
              <a:spcBef>
                <a:spcPts val="500"/>
              </a:spcBef>
              <a:buFont typeface="Wingdings" pitchFamily="2" charset="2"/>
              <a:buChar char="v"/>
            </a:pPr>
            <a:endParaRPr lang="pl-PL" dirty="0">
              <a:solidFill>
                <a:srgbClr val="004077"/>
              </a:solidFill>
              <a:latin typeface="+mn-lt"/>
            </a:endParaRPr>
          </a:p>
        </p:txBody>
      </p:sp>
      <p:pic>
        <p:nvPicPr>
          <p:cNvPr id="31759" name="Picture 19" descr="7c"/>
          <p:cNvPicPr>
            <a:picLocks noChangeAspect="1" noChangeArrowheads="1"/>
          </p:cNvPicPr>
          <p:nvPr/>
        </p:nvPicPr>
        <p:blipFill>
          <a:blip r:embed="rId3" cstate="print"/>
          <a:srcRect b="7624"/>
          <a:stretch>
            <a:fillRect/>
          </a:stretch>
        </p:blipFill>
        <p:spPr bwMode="auto">
          <a:xfrm>
            <a:off x="244112" y="3327120"/>
            <a:ext cx="4635795" cy="3407055"/>
          </a:xfrm>
          <a:prstGeom prst="rect">
            <a:avLst/>
          </a:prstGeom>
          <a:noFill/>
          <a:ln w="9525">
            <a:noFill/>
            <a:miter lim="800000"/>
            <a:headEnd/>
            <a:tailEnd/>
          </a:ln>
        </p:spPr>
      </p:pic>
      <p:sp>
        <p:nvSpPr>
          <p:cNvPr id="3" name="Symbol zastępczy zawartości 2"/>
          <p:cNvSpPr>
            <a:spLocks/>
          </p:cNvSpPr>
          <p:nvPr/>
        </p:nvSpPr>
        <p:spPr bwMode="auto">
          <a:xfrm>
            <a:off x="285751" y="2171700"/>
            <a:ext cx="8718696" cy="1024759"/>
          </a:xfrm>
          <a:prstGeom prst="rect">
            <a:avLst/>
          </a:prstGeom>
          <a:noFill/>
          <a:ln w="9525">
            <a:noFill/>
            <a:miter lim="800000"/>
            <a:headEnd/>
            <a:tailEnd/>
          </a:ln>
        </p:spPr>
        <p:txBody>
          <a:bodyPr/>
          <a:lstStyle/>
          <a:p>
            <a:pPr marL="342900" indent="-342900">
              <a:spcBef>
                <a:spcPts val="500"/>
              </a:spcBef>
              <a:buFont typeface="Wingdings" pitchFamily="2" charset="2"/>
              <a:buNone/>
            </a:pPr>
            <a:r>
              <a:rPr lang="pl-PL" dirty="0">
                <a:solidFill>
                  <a:srgbClr val="004077"/>
                </a:solidFill>
                <a:latin typeface="+mn-lt"/>
              </a:rPr>
              <a:t>	</a:t>
            </a:r>
            <a:endParaRPr lang="pl-PL" dirty="0" smtClean="0">
              <a:solidFill>
                <a:srgbClr val="004077"/>
              </a:solidFill>
              <a:latin typeface="+mn-lt"/>
            </a:endParaRPr>
          </a:p>
          <a:p>
            <a:r>
              <a:rPr lang="en-GB" dirty="0" smtClean="0">
                <a:solidFill>
                  <a:srgbClr val="004077"/>
                </a:solidFill>
                <a:latin typeface="+mn-lt"/>
              </a:rPr>
              <a:t>You can obtain </a:t>
            </a:r>
            <a:r>
              <a:rPr lang="en-GB" dirty="0" smtClean="0">
                <a:solidFill>
                  <a:srgbClr val="75015A"/>
                </a:solidFill>
                <a:latin typeface="+mn-lt"/>
              </a:rPr>
              <a:t>a survivor's pension</a:t>
            </a:r>
            <a:r>
              <a:rPr lang="en-GB" dirty="0" smtClean="0">
                <a:solidFill>
                  <a:srgbClr val="004077"/>
                </a:solidFill>
                <a:latin typeface="+mn-lt"/>
              </a:rPr>
              <a:t>, when you are a child of the deceased (also an adopted child) or a stepchild.  </a:t>
            </a:r>
            <a:endParaRPr lang="pl-PL" dirty="0">
              <a:solidFill>
                <a:srgbClr val="004077"/>
              </a:solidFill>
              <a:latin typeface="+mn-lt"/>
            </a:endParaRPr>
          </a:p>
        </p:txBody>
      </p:sp>
      <p:sp>
        <p:nvSpPr>
          <p:cNvPr id="27" name="Symbol zastępczy zawartości 2"/>
          <p:cNvSpPr>
            <a:spLocks/>
          </p:cNvSpPr>
          <p:nvPr/>
        </p:nvSpPr>
        <p:spPr bwMode="auto">
          <a:xfrm>
            <a:off x="4901165" y="3661370"/>
            <a:ext cx="3870251" cy="2530548"/>
          </a:xfrm>
          <a:prstGeom prst="rect">
            <a:avLst/>
          </a:prstGeom>
          <a:noFill/>
          <a:ln w="9525">
            <a:noFill/>
            <a:miter lim="800000"/>
            <a:headEnd/>
            <a:tailEnd/>
          </a:ln>
        </p:spPr>
        <p:txBody>
          <a:bodyPr/>
          <a:lstStyle/>
          <a:p>
            <a:r>
              <a:rPr lang="en-GB" dirty="0">
                <a:solidFill>
                  <a:srgbClr val="75015A"/>
                </a:solidFill>
                <a:latin typeface="+mn-lt"/>
              </a:rPr>
              <a:t>Survivor's pension </a:t>
            </a:r>
            <a:r>
              <a:rPr lang="en-GB" dirty="0">
                <a:solidFill>
                  <a:srgbClr val="004077"/>
                </a:solidFill>
                <a:latin typeface="+mn-lt"/>
              </a:rPr>
              <a:t>amounts to:</a:t>
            </a:r>
            <a:endParaRPr lang="pl-PL" dirty="0">
              <a:solidFill>
                <a:srgbClr val="004077"/>
              </a:solidFill>
              <a:latin typeface="+mn-lt"/>
            </a:endParaRPr>
          </a:p>
          <a:p>
            <a:pPr marL="342900" lvl="0" indent="-342900">
              <a:buFont typeface="Arial" panose="020B0604020202020204" pitchFamily="34" charset="0"/>
              <a:buChar char="•"/>
            </a:pPr>
            <a:r>
              <a:rPr lang="en-GB" dirty="0">
                <a:solidFill>
                  <a:srgbClr val="004077"/>
                </a:solidFill>
                <a:latin typeface="+mn-lt"/>
              </a:rPr>
              <a:t>for one person </a:t>
            </a:r>
            <a:r>
              <a:rPr lang="en-GB" dirty="0" smtClean="0">
                <a:solidFill>
                  <a:srgbClr val="004077"/>
                </a:solidFill>
                <a:latin typeface="+mn-lt"/>
              </a:rPr>
              <a:t>– </a:t>
            </a:r>
            <a:r>
              <a:rPr lang="en-GB" dirty="0" smtClean="0">
                <a:solidFill>
                  <a:srgbClr val="FF0000"/>
                </a:solidFill>
                <a:latin typeface="+mn-lt"/>
              </a:rPr>
              <a:t>85%</a:t>
            </a:r>
            <a:r>
              <a:rPr lang="pl-PL" dirty="0" smtClean="0">
                <a:solidFill>
                  <a:srgbClr val="004077"/>
                </a:solidFill>
                <a:latin typeface="+mn-lt"/>
              </a:rPr>
              <a:t> </a:t>
            </a:r>
            <a:r>
              <a:rPr lang="en-GB" dirty="0" smtClean="0">
                <a:solidFill>
                  <a:srgbClr val="004077"/>
                </a:solidFill>
                <a:latin typeface="+mn-lt"/>
              </a:rPr>
              <a:t>of </a:t>
            </a:r>
            <a:r>
              <a:rPr lang="en-GB" dirty="0">
                <a:solidFill>
                  <a:srgbClr val="004077"/>
                </a:solidFill>
                <a:latin typeface="+mn-lt"/>
              </a:rPr>
              <a:t>the pension that would be payable to the deceased,</a:t>
            </a:r>
            <a:endParaRPr lang="pl-PL" dirty="0">
              <a:solidFill>
                <a:srgbClr val="004077"/>
              </a:solidFill>
              <a:latin typeface="+mn-lt"/>
            </a:endParaRPr>
          </a:p>
          <a:p>
            <a:pPr marL="342900" lvl="0" indent="-342900">
              <a:buFont typeface="Arial" panose="020B0604020202020204" pitchFamily="34" charset="0"/>
              <a:buChar char="•"/>
            </a:pPr>
            <a:r>
              <a:rPr lang="en-GB" dirty="0">
                <a:solidFill>
                  <a:srgbClr val="004077"/>
                </a:solidFill>
                <a:latin typeface="+mn-lt"/>
              </a:rPr>
              <a:t>for two people </a:t>
            </a:r>
            <a:r>
              <a:rPr lang="en-GB" dirty="0" smtClean="0">
                <a:solidFill>
                  <a:srgbClr val="004077"/>
                </a:solidFill>
                <a:latin typeface="+mn-lt"/>
              </a:rPr>
              <a:t>– </a:t>
            </a:r>
            <a:r>
              <a:rPr lang="en-GB" dirty="0" smtClean="0">
                <a:solidFill>
                  <a:srgbClr val="FF0000"/>
                </a:solidFill>
                <a:latin typeface="+mn-lt"/>
              </a:rPr>
              <a:t>90%</a:t>
            </a:r>
            <a:r>
              <a:rPr lang="en-GB" dirty="0" smtClean="0">
                <a:solidFill>
                  <a:srgbClr val="004077"/>
                </a:solidFill>
                <a:latin typeface="+mn-lt"/>
              </a:rPr>
              <a:t>,</a:t>
            </a:r>
            <a:endParaRPr lang="pl-PL" dirty="0">
              <a:solidFill>
                <a:srgbClr val="004077"/>
              </a:solidFill>
              <a:latin typeface="+mn-lt"/>
            </a:endParaRPr>
          </a:p>
          <a:p>
            <a:pPr marL="342900" lvl="0" indent="-342900">
              <a:buFont typeface="Arial" panose="020B0604020202020204" pitchFamily="34" charset="0"/>
              <a:buChar char="•"/>
            </a:pPr>
            <a:r>
              <a:rPr lang="en-GB" dirty="0">
                <a:solidFill>
                  <a:srgbClr val="004077"/>
                </a:solidFill>
                <a:latin typeface="+mn-lt"/>
              </a:rPr>
              <a:t>for three and more people </a:t>
            </a:r>
            <a:r>
              <a:rPr lang="pl-PL" dirty="0" smtClean="0">
                <a:solidFill>
                  <a:srgbClr val="004077"/>
                </a:solidFill>
                <a:latin typeface="+mn-lt"/>
              </a:rPr>
              <a:t/>
            </a:r>
            <a:br>
              <a:rPr lang="pl-PL" dirty="0" smtClean="0">
                <a:solidFill>
                  <a:srgbClr val="004077"/>
                </a:solidFill>
                <a:latin typeface="+mn-lt"/>
              </a:rPr>
            </a:br>
            <a:r>
              <a:rPr lang="en-GB" dirty="0" smtClean="0">
                <a:solidFill>
                  <a:srgbClr val="004077"/>
                </a:solidFill>
                <a:latin typeface="+mn-lt"/>
              </a:rPr>
              <a:t>–</a:t>
            </a:r>
            <a:r>
              <a:rPr lang="pl-PL" dirty="0" smtClean="0">
                <a:solidFill>
                  <a:srgbClr val="004077"/>
                </a:solidFill>
                <a:latin typeface="+mn-lt"/>
              </a:rPr>
              <a:t> </a:t>
            </a:r>
            <a:r>
              <a:rPr lang="en-GB" dirty="0" smtClean="0">
                <a:solidFill>
                  <a:srgbClr val="FF0000"/>
                </a:solidFill>
                <a:latin typeface="+mn-lt"/>
              </a:rPr>
              <a:t>95%</a:t>
            </a:r>
            <a:r>
              <a:rPr lang="en-GB" dirty="0" smtClean="0">
                <a:solidFill>
                  <a:srgbClr val="004077"/>
                </a:solidFill>
                <a:latin typeface="+mn-lt"/>
              </a:rPr>
              <a:t>.</a:t>
            </a:r>
            <a:endParaRPr lang="pl-PL" dirty="0">
              <a:solidFill>
                <a:srgbClr val="004077"/>
              </a:solidFill>
              <a:latin typeface="+mn-lt"/>
            </a:endParaRPr>
          </a:p>
          <a:p>
            <a:pPr marL="342900" indent="-342900">
              <a:spcBef>
                <a:spcPts val="500"/>
              </a:spcBef>
              <a:buFont typeface="Wingdings" pitchFamily="2" charset="2"/>
              <a:buNone/>
            </a:pPr>
            <a:endParaRPr lang="pl-PL" dirty="0">
              <a:solidFill>
                <a:srgbClr val="004077"/>
              </a:solidFill>
              <a:latin typeface="+mn-lt"/>
            </a:endParaRPr>
          </a:p>
          <a:p>
            <a:pPr marL="342900" indent="-342900">
              <a:spcBef>
                <a:spcPts val="500"/>
              </a:spcBef>
              <a:buFont typeface="Wingdings" pitchFamily="2" charset="2"/>
              <a:buNone/>
            </a:pPr>
            <a:r>
              <a:rPr lang="pl-PL" dirty="0">
                <a:solidFill>
                  <a:srgbClr val="004077"/>
                </a:solidFill>
                <a:latin typeface="+mn-lt"/>
              </a:rPr>
              <a:t>	</a:t>
            </a:r>
          </a:p>
        </p:txBody>
      </p:sp>
    </p:spTree>
    <p:extLst>
      <p:ext uri="{BB962C8B-B14F-4D97-AF65-F5344CB8AC3E}">
        <p14:creationId xmlns:p14="http://schemas.microsoft.com/office/powerpoint/2010/main" val="2777386292"/>
      </p:ext>
    </p:extLst>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15421</TotalTime>
  <Words>2515</Words>
  <Application>Microsoft Office PowerPoint</Application>
  <PresentationFormat>Pokaz na ekranie (4:3)</PresentationFormat>
  <Paragraphs>195</Paragraphs>
  <Slides>10</Slides>
  <Notes>10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Ola B.</dc:creator>
  <cp:lastModifiedBy>Piwińska, Maria</cp:lastModifiedBy>
  <cp:revision>794</cp:revision>
  <cp:lastPrinted>2016-07-26T13:19:20Z</cp:lastPrinted>
  <dcterms:created xsi:type="dcterms:W3CDTF">2005-04-13T18:42:48Z</dcterms:created>
  <dcterms:modified xsi:type="dcterms:W3CDTF">2018-05-30T09:32:18Z</dcterms:modified>
</cp:coreProperties>
</file>