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4" r:id="rId5"/>
  </p:sldMasterIdLst>
  <p:notesMasterIdLst>
    <p:notesMasterId r:id="rId62"/>
  </p:notesMasterIdLst>
  <p:handoutMasterIdLst>
    <p:handoutMasterId r:id="rId63"/>
  </p:handoutMasterIdLst>
  <p:sldIdLst>
    <p:sldId id="439" r:id="rId6"/>
    <p:sldId id="552" r:id="rId7"/>
    <p:sldId id="543" r:id="rId8"/>
    <p:sldId id="544" r:id="rId9"/>
    <p:sldId id="545" r:id="rId10"/>
    <p:sldId id="546" r:id="rId11"/>
    <p:sldId id="547" r:id="rId12"/>
    <p:sldId id="548" r:id="rId13"/>
    <p:sldId id="557" r:id="rId14"/>
    <p:sldId id="559" r:id="rId15"/>
    <p:sldId id="555" r:id="rId16"/>
    <p:sldId id="561" r:id="rId17"/>
    <p:sldId id="588" r:id="rId18"/>
    <p:sldId id="589" r:id="rId19"/>
    <p:sldId id="590" r:id="rId20"/>
    <p:sldId id="553" r:id="rId21"/>
    <p:sldId id="550" r:id="rId22"/>
    <p:sldId id="554" r:id="rId23"/>
    <p:sldId id="558" r:id="rId24"/>
    <p:sldId id="560" r:id="rId25"/>
    <p:sldId id="562" r:id="rId26"/>
    <p:sldId id="586" r:id="rId27"/>
    <p:sldId id="587" r:id="rId28"/>
    <p:sldId id="585" r:id="rId29"/>
    <p:sldId id="563" r:id="rId30"/>
    <p:sldId id="564" r:id="rId31"/>
    <p:sldId id="583" r:id="rId32"/>
    <p:sldId id="573" r:id="rId33"/>
    <p:sldId id="584" r:id="rId34"/>
    <p:sldId id="574" r:id="rId35"/>
    <p:sldId id="596" r:id="rId36"/>
    <p:sldId id="565" r:id="rId37"/>
    <p:sldId id="595" r:id="rId38"/>
    <p:sldId id="597" r:id="rId39"/>
    <p:sldId id="567" r:id="rId40"/>
    <p:sldId id="568" r:id="rId41"/>
    <p:sldId id="569" r:id="rId42"/>
    <p:sldId id="570" r:id="rId43"/>
    <p:sldId id="576" r:id="rId44"/>
    <p:sldId id="571" r:id="rId45"/>
    <p:sldId id="572" r:id="rId46"/>
    <p:sldId id="575" r:id="rId47"/>
    <p:sldId id="591" r:id="rId48"/>
    <p:sldId id="592" r:id="rId49"/>
    <p:sldId id="593" r:id="rId50"/>
    <p:sldId id="594" r:id="rId51"/>
    <p:sldId id="599" r:id="rId52"/>
    <p:sldId id="600" r:id="rId53"/>
    <p:sldId id="601" r:id="rId54"/>
    <p:sldId id="577" r:id="rId55"/>
    <p:sldId id="579" r:id="rId56"/>
    <p:sldId id="580" r:id="rId57"/>
    <p:sldId id="581" r:id="rId58"/>
    <p:sldId id="582" r:id="rId59"/>
    <p:sldId id="598" r:id="rId60"/>
    <p:sldId id="551" r:id="rId61"/>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7" autoAdjust="0"/>
    <p:restoredTop sz="97266" autoAdjust="0"/>
  </p:normalViewPr>
  <p:slideViewPr>
    <p:cSldViewPr>
      <p:cViewPr varScale="1">
        <p:scale>
          <a:sx n="80" d="100"/>
          <a:sy n="80" d="100"/>
        </p:scale>
        <p:origin x="-1440" y="-88"/>
      </p:cViewPr>
      <p:guideLst>
        <p:guide orient="horz" pos="3072"/>
        <p:guide pos="4096"/>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0" d="100"/>
          <a:sy n="60" d="100"/>
        </p:scale>
        <p:origin x="-220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B1178C-28A7-4D31-BD52-F1491313C44E}" type="datetimeFigureOut">
              <a:rPr lang="pl-PL" smtClean="0"/>
              <a:t>2023-05-16</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8B21CF-8D73-4311-9B7F-12EA652CC1E7}" type="slidenum">
              <a:rPr lang="pl-PL" smtClean="0"/>
              <a:t>‹#›</a:t>
            </a:fld>
            <a:endParaRPr lang="pl-PL"/>
          </a:p>
        </p:txBody>
      </p:sp>
    </p:spTree>
    <p:extLst>
      <p:ext uri="{BB962C8B-B14F-4D97-AF65-F5344CB8AC3E}">
        <p14:creationId xmlns:p14="http://schemas.microsoft.com/office/powerpoint/2010/main" val="2713925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860267859"/>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Calibri" panose="020F0502020204030204" pitchFamily="34" charset="0"/>
              </a:rPr>
              <a:t>Slajd tytułowy. Do</a:t>
            </a:r>
            <a:r>
              <a:rPr lang="pl-PL" baseline="0" dirty="0">
                <a:latin typeface="Calibri" panose="020F0502020204030204" pitchFamily="34" charset="0"/>
              </a:rPr>
              <a:t> tworzenia slajdów zalecamy stosowanie zamieszczonych ramek zgodnie z ich opisem. Elementy graficzne oraz logo ZUS są stałymi elementami szablonu slajdu i nie podlegają modyfikacji. Prosimy o zachowanie zastosowanej czcionki Calibri. </a:t>
            </a:r>
            <a:endParaRPr lang="pl-PL" dirty="0">
              <a:latin typeface="Calibri" panose="020F0502020204030204" pitchFamily="34" charset="0"/>
            </a:endParaRPr>
          </a:p>
        </p:txBody>
      </p:sp>
    </p:spTree>
    <p:extLst>
      <p:ext uri="{BB962C8B-B14F-4D97-AF65-F5344CB8AC3E}">
        <p14:creationId xmlns:p14="http://schemas.microsoft.com/office/powerpoint/2010/main" val="2482783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Calibri" panose="020F0502020204030204" pitchFamily="34" charset="0"/>
              </a:rPr>
              <a:t>Slajd tytułowy. Do</a:t>
            </a:r>
            <a:r>
              <a:rPr lang="pl-PL" baseline="0" dirty="0">
                <a:latin typeface="Calibri" panose="020F0502020204030204" pitchFamily="34" charset="0"/>
              </a:rPr>
              <a:t> tworzenia slajdów zalecamy stosowanie zamieszczonych ramek zgodnie z ich opisem. Elementy graficzne oraz logo ZUS są stałymi elementami szablonu slajdu i nie podlegają modyfikacji. Prosimy o zachowanie zastosowanej czcionki Calibri. </a:t>
            </a:r>
            <a:endParaRPr lang="pl-PL" dirty="0">
              <a:latin typeface="Calibri" panose="020F0502020204030204" pitchFamily="34" charset="0"/>
            </a:endParaRPr>
          </a:p>
        </p:txBody>
      </p:sp>
    </p:spTree>
    <p:extLst>
      <p:ext uri="{BB962C8B-B14F-4D97-AF65-F5344CB8AC3E}">
        <p14:creationId xmlns:p14="http://schemas.microsoft.com/office/powerpoint/2010/main" val="248278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pl-PL" dirty="0">
              <a:latin typeface="Calibri" panose="020F0502020204030204" pitchFamily="34" charset="0"/>
            </a:endParaRPr>
          </a:p>
        </p:txBody>
      </p:sp>
    </p:spTree>
    <p:extLst>
      <p:ext uri="{BB962C8B-B14F-4D97-AF65-F5344CB8AC3E}">
        <p14:creationId xmlns:p14="http://schemas.microsoft.com/office/powerpoint/2010/main" val="53216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Calibri" panose="020F0502020204030204" pitchFamily="34" charset="0"/>
              </a:rPr>
              <a:t>Slajd tytułowy. Do</a:t>
            </a:r>
            <a:r>
              <a:rPr lang="pl-PL" baseline="0" dirty="0">
                <a:latin typeface="Calibri" panose="020F0502020204030204" pitchFamily="34" charset="0"/>
              </a:rPr>
              <a:t> tworzenia slajdów zalecamy stosowanie zamieszczonych ramek zgodnie z ich opisem. Elementy graficzne oraz logo ZUS są stałymi elementami szablonu slajdu i nie podlegają modyfikacji. Prosimy o zachowanie zastosowanej czcionki Calibri. </a:t>
            </a:r>
            <a:endParaRPr lang="pl-PL" dirty="0">
              <a:latin typeface="Calibri" panose="020F0502020204030204" pitchFamily="34" charset="0"/>
            </a:endParaRPr>
          </a:p>
        </p:txBody>
      </p:sp>
    </p:spTree>
    <p:extLst>
      <p:ext uri="{BB962C8B-B14F-4D97-AF65-F5344CB8AC3E}">
        <p14:creationId xmlns:p14="http://schemas.microsoft.com/office/powerpoint/2010/main" val="248278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Calibri" panose="020F0502020204030204" pitchFamily="34" charset="0"/>
              </a:rPr>
              <a:t>Slajd tytułowy. Do</a:t>
            </a:r>
            <a:r>
              <a:rPr lang="pl-PL" baseline="0" dirty="0">
                <a:latin typeface="Calibri" panose="020F0502020204030204" pitchFamily="34" charset="0"/>
              </a:rPr>
              <a:t> tworzenia slajdów zalecamy stosowanie zamieszczonych ramek zgodnie z ich opisem. Elementy graficzne oraz logo ZUS są stałymi elementami szablonu slajdu i nie podlegają modyfikacji. Prosimy o zachowanie zastosowanej czcionki Calibri. </a:t>
            </a:r>
            <a:endParaRPr lang="pl-PL" dirty="0">
              <a:latin typeface="Calibri" panose="020F0502020204030204" pitchFamily="34" charset="0"/>
            </a:endParaRPr>
          </a:p>
        </p:txBody>
      </p:sp>
    </p:spTree>
    <p:extLst>
      <p:ext uri="{BB962C8B-B14F-4D97-AF65-F5344CB8AC3E}">
        <p14:creationId xmlns:p14="http://schemas.microsoft.com/office/powerpoint/2010/main" val="248278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Calibri" panose="020F0502020204030204" pitchFamily="34" charset="0"/>
              </a:rPr>
              <a:t>Slajd tytułowy. Do</a:t>
            </a:r>
            <a:r>
              <a:rPr lang="pl-PL" baseline="0" dirty="0">
                <a:latin typeface="Calibri" panose="020F0502020204030204" pitchFamily="34" charset="0"/>
              </a:rPr>
              <a:t> tworzenia slajdów zalecamy stosowanie zamieszczonych ramek zgodnie z ich opisem. Elementy graficzne oraz logo ZUS są stałymi elementami szablonu slajdu i nie podlegają modyfikacji. Prosimy o zachowanie zastosowanej czcionki Calibri. </a:t>
            </a:r>
            <a:endParaRPr lang="pl-PL" dirty="0">
              <a:latin typeface="Calibri" panose="020F0502020204030204" pitchFamily="34" charset="0"/>
            </a:endParaRPr>
          </a:p>
        </p:txBody>
      </p:sp>
    </p:spTree>
    <p:extLst>
      <p:ext uri="{BB962C8B-B14F-4D97-AF65-F5344CB8AC3E}">
        <p14:creationId xmlns:p14="http://schemas.microsoft.com/office/powerpoint/2010/main" val="248278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Calibri" panose="020F0502020204030204" pitchFamily="34" charset="0"/>
              </a:rPr>
              <a:t>Slajd tytułowy. Do</a:t>
            </a:r>
            <a:r>
              <a:rPr lang="pl-PL" baseline="0" dirty="0">
                <a:latin typeface="Calibri" panose="020F0502020204030204" pitchFamily="34" charset="0"/>
              </a:rPr>
              <a:t> tworzenia slajdów zalecamy stosowanie zamieszczonych ramek zgodnie z ich opisem. Elementy graficzne oraz logo ZUS są stałymi elementami szablonu slajdu i nie podlegają modyfikacji. Prosimy o zachowanie zastosowanej czcionki Calibri. </a:t>
            </a:r>
            <a:endParaRPr lang="pl-PL" dirty="0">
              <a:latin typeface="Calibri" panose="020F0502020204030204" pitchFamily="34" charset="0"/>
            </a:endParaRPr>
          </a:p>
        </p:txBody>
      </p:sp>
    </p:spTree>
    <p:extLst>
      <p:ext uri="{BB962C8B-B14F-4D97-AF65-F5344CB8AC3E}">
        <p14:creationId xmlns:p14="http://schemas.microsoft.com/office/powerpoint/2010/main" val="56210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Calibri" panose="020F0502020204030204" pitchFamily="34" charset="0"/>
              </a:rPr>
              <a:t>Slajd tytułowy. Do</a:t>
            </a:r>
            <a:r>
              <a:rPr lang="pl-PL" baseline="0" dirty="0">
                <a:latin typeface="Calibri" panose="020F0502020204030204" pitchFamily="34" charset="0"/>
              </a:rPr>
              <a:t> tworzenia slajdów zalecamy stosowanie zamieszczonych ramek zgodnie z ich opisem. Elementy graficzne oraz logo ZUS są stałymi elementami szablonu slajdu i nie podlegają modyfikacji. Prosimy o zachowanie zastosowanej czcionki Calibri. </a:t>
            </a:r>
            <a:endParaRPr lang="pl-PL" dirty="0">
              <a:latin typeface="Calibri" panose="020F0502020204030204" pitchFamily="34" charset="0"/>
            </a:endParaRPr>
          </a:p>
        </p:txBody>
      </p:sp>
    </p:spTree>
    <p:extLst>
      <p:ext uri="{BB962C8B-B14F-4D97-AF65-F5344CB8AC3E}">
        <p14:creationId xmlns:p14="http://schemas.microsoft.com/office/powerpoint/2010/main" val="2482783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Calibri" panose="020F0502020204030204" pitchFamily="34" charset="0"/>
              </a:rPr>
              <a:t>Slajd tytułowy. Do</a:t>
            </a:r>
            <a:r>
              <a:rPr lang="pl-PL" baseline="0" dirty="0">
                <a:latin typeface="Calibri" panose="020F0502020204030204" pitchFamily="34" charset="0"/>
              </a:rPr>
              <a:t> tworzenia slajdów zalecamy stosowanie zamieszczonych ramek zgodnie z ich opisem. Elementy graficzne oraz logo ZUS są stałymi elementami szablonu slajdu i nie podlegają modyfikacji. Prosimy o zachowanie zastosowanej czcionki Calibri. </a:t>
            </a:r>
            <a:endParaRPr lang="pl-PL" dirty="0">
              <a:latin typeface="Calibri" panose="020F0502020204030204" pitchFamily="34" charset="0"/>
            </a:endParaRPr>
          </a:p>
        </p:txBody>
      </p:sp>
    </p:spTree>
    <p:extLst>
      <p:ext uri="{BB962C8B-B14F-4D97-AF65-F5344CB8AC3E}">
        <p14:creationId xmlns:p14="http://schemas.microsoft.com/office/powerpoint/2010/main" val="248278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Calibri" panose="020F0502020204030204" pitchFamily="34" charset="0"/>
              </a:rPr>
              <a:t>Slajd tytułowy. Do</a:t>
            </a:r>
            <a:r>
              <a:rPr lang="pl-PL" baseline="0" dirty="0">
                <a:latin typeface="Calibri" panose="020F0502020204030204" pitchFamily="34" charset="0"/>
              </a:rPr>
              <a:t> tworzenia slajdów zalecamy stosowanie zamieszczonych ramek zgodnie z ich opisem. Elementy graficzne oraz logo ZUS są stałymi elementami szablonu slajdu i nie podlegają modyfikacji. Prosimy o zachowanie zastosowanej czcionki Calibri. </a:t>
            </a:r>
            <a:endParaRPr lang="pl-PL" dirty="0">
              <a:latin typeface="Calibri" panose="020F0502020204030204" pitchFamily="34" charset="0"/>
            </a:endParaRPr>
          </a:p>
        </p:txBody>
      </p:sp>
    </p:spTree>
    <p:extLst>
      <p:ext uri="{BB962C8B-B14F-4D97-AF65-F5344CB8AC3E}">
        <p14:creationId xmlns:p14="http://schemas.microsoft.com/office/powerpoint/2010/main" val="248278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latin typeface="Calibri" panose="020F0502020204030204" pitchFamily="34" charset="0"/>
              </a:rPr>
              <a:t>Slajd tytułowy. Do</a:t>
            </a:r>
            <a:r>
              <a:rPr lang="pl-PL" baseline="0" dirty="0">
                <a:latin typeface="Calibri" panose="020F0502020204030204" pitchFamily="34" charset="0"/>
              </a:rPr>
              <a:t> tworzenia slajdów zalecamy stosowanie zamieszczonych ramek zgodnie z ich opisem. Elementy graficzne oraz logo ZUS są stałymi elementami szablonu slajdu i nie podlegają modyfikacji. Prosimy o zachowanie zastosowanej czcionki Calibri. </a:t>
            </a:r>
            <a:endParaRPr lang="pl-PL" dirty="0">
              <a:latin typeface="Calibri" panose="020F0502020204030204" pitchFamily="34" charset="0"/>
            </a:endParaRPr>
          </a:p>
        </p:txBody>
      </p:sp>
    </p:spTree>
    <p:extLst>
      <p:ext uri="{BB962C8B-B14F-4D97-AF65-F5344CB8AC3E}">
        <p14:creationId xmlns:p14="http://schemas.microsoft.com/office/powerpoint/2010/main" val="3820060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4.png"/><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tuł i podtytuł z grafiką">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D:\Moje obrazy\logo zus\logoZUSnoweRozwiniecie.png"/>
          <p:cNvPicPr>
            <a:picLocks noChangeAspect="1" noChangeArrowheads="1"/>
          </p:cNvPicPr>
          <p:nvPr userDrawn="1"/>
        </p:nvPicPr>
        <p:blipFill>
          <a:blip r:embed="rId3" cstate="print">
            <a:biLevel thresh="25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a 3"/>
          <p:cNvGrpSpPr/>
          <p:nvPr userDrawn="1"/>
        </p:nvGrpSpPr>
        <p:grpSpPr>
          <a:xfrm>
            <a:off x="-12998" y="0"/>
            <a:ext cx="13017798" cy="9769012"/>
            <a:chOff x="-12998" y="0"/>
            <a:chExt cx="13017798" cy="9769012"/>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0" name="Prostokąt 19"/>
            <p:cNvSpPr/>
            <p:nvPr userDrawn="1"/>
          </p:nvSpPr>
          <p:spPr>
            <a:xfrm>
              <a:off x="0" y="8178527"/>
              <a:ext cx="13004800" cy="1590485"/>
            </a:xfrm>
            <a:prstGeom prst="rect">
              <a:avLst/>
            </a:prstGeom>
            <a:solidFill>
              <a:schemeClr val="tx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Prostokąt 5"/>
            <p:cNvSpPr/>
            <p:nvPr userDrawn="1"/>
          </p:nvSpPr>
          <p:spPr>
            <a:xfrm>
              <a:off x="6495900" y="0"/>
              <a:ext cx="6508899" cy="7678476"/>
            </a:xfrm>
            <a:prstGeom prst="rect">
              <a:avLst/>
            </a:prstGeom>
            <a:solidFill>
              <a:schemeClr val="accent1">
                <a:alpha val="5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grpSp>
      <p:sp>
        <p:nvSpPr>
          <p:cNvPr id="29" name="Symbol zastępczy tekstu 2"/>
          <p:cNvSpPr>
            <a:spLocks noGrp="1"/>
          </p:cNvSpPr>
          <p:nvPr userDrawn="1">
            <p:ph type="body" sz="quarter" idx="13" hasCustomPrompt="1"/>
          </p:nvPr>
        </p:nvSpPr>
        <p:spPr>
          <a:xfrm>
            <a:off x="7042248" y="268289"/>
            <a:ext cx="5329238" cy="504055"/>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pl-PL" dirty="0"/>
              <a:t>Miejsce i data</a:t>
            </a:r>
          </a:p>
        </p:txBody>
      </p:sp>
      <p:pic>
        <p:nvPicPr>
          <p:cNvPr id="5"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90000" y="8683200"/>
            <a:ext cx="2560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ymbol zastępczy tekstu 2"/>
          <p:cNvSpPr>
            <a:spLocks noGrp="1"/>
          </p:cNvSpPr>
          <p:nvPr>
            <p:ph type="body" sz="quarter" idx="15" hasCustomPrompt="1"/>
          </p:nvPr>
        </p:nvSpPr>
        <p:spPr>
          <a:xfrm>
            <a:off x="7056064" y="6586760"/>
            <a:ext cx="5567016" cy="865187"/>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pl-PL" dirty="0"/>
              <a:t>Imię i nazwisko prelegenta </a:t>
            </a:r>
            <a:br>
              <a:rPr lang="pl-PL" dirty="0"/>
            </a:br>
            <a:r>
              <a:rPr lang="pl-PL" dirty="0"/>
              <a:t>Stanowisko</a:t>
            </a:r>
          </a:p>
        </p:txBody>
      </p:sp>
      <p:sp>
        <p:nvSpPr>
          <p:cNvPr id="22" name="Symbol zastępczy tekstu 2"/>
          <p:cNvSpPr>
            <a:spLocks noGrp="1"/>
          </p:cNvSpPr>
          <p:nvPr>
            <p:ph type="body" sz="quarter" idx="11" hasCustomPrompt="1"/>
          </p:nvPr>
        </p:nvSpPr>
        <p:spPr>
          <a:xfrm>
            <a:off x="7060008" y="5003675"/>
            <a:ext cx="556307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400" b="1" baseline="0">
                <a:solidFill>
                  <a:schemeClr val="bg1"/>
                </a:solidFill>
                <a:latin typeface="Calibri Light" panose="020F0302020204030204" pitchFamily="34" charset="0"/>
              </a:defRPr>
            </a:lvl1pPr>
          </a:lstStyle>
          <a:p>
            <a:pPr lvl="0"/>
            <a:r>
              <a:rPr lang="pl-PL" dirty="0"/>
              <a:t>Podtytuł</a:t>
            </a:r>
          </a:p>
        </p:txBody>
      </p:sp>
      <p:sp>
        <p:nvSpPr>
          <p:cNvPr id="23" name="Shape 35"/>
          <p:cNvSpPr/>
          <p:nvPr userDrawn="1"/>
        </p:nvSpPr>
        <p:spPr>
          <a:xfrm>
            <a:off x="7192764" y="4423220"/>
            <a:ext cx="1270000" cy="212031"/>
          </a:xfrm>
          <a:prstGeom prst="rect">
            <a:avLst/>
          </a:prstGeom>
          <a:solidFill>
            <a:schemeClr val="tx1"/>
          </a:solidFill>
          <a:ln w="12700">
            <a:noFill/>
            <a:miter lim="400000"/>
          </a:ln>
        </p:spPr>
        <p:txBody>
          <a:bodyPr lIns="0" tIns="0" rIns="0" bIns="0" anchor="ctr"/>
          <a:lstStyle/>
          <a:p>
            <a:pPr lvl="0">
              <a:defRPr sz="2400">
                <a:solidFill>
                  <a:srgbClr val="FFFFFF"/>
                </a:solidFill>
              </a:defRPr>
            </a:pPr>
            <a:endParaRPr lang="pl-PL" dirty="0"/>
          </a:p>
        </p:txBody>
      </p:sp>
      <p:sp>
        <p:nvSpPr>
          <p:cNvPr id="25" name="Tytuł 1"/>
          <p:cNvSpPr>
            <a:spLocks noGrp="1"/>
          </p:cNvSpPr>
          <p:nvPr>
            <p:ph type="title" hasCustomPrompt="1"/>
          </p:nvPr>
        </p:nvSpPr>
        <p:spPr>
          <a:xfrm>
            <a:off x="7042248" y="1060376"/>
            <a:ext cx="5580832" cy="2952328"/>
          </a:xfrm>
          <a:prstGeom prst="rect">
            <a:avLst/>
          </a:prstGeom>
        </p:spPr>
        <p:txBody>
          <a:bodyPr/>
          <a:lstStyle>
            <a:lvl1pPr algn="l">
              <a:spcBef>
                <a:spcPts val="0"/>
              </a:spcBef>
              <a:defRPr sz="6400" b="1" baseline="0">
                <a:solidFill>
                  <a:schemeClr val="bg1"/>
                </a:solidFill>
                <a:latin typeface="Calibri" panose="020F0502020204030204" pitchFamily="34" charset="0"/>
              </a:defRPr>
            </a:lvl1pPr>
          </a:lstStyle>
          <a:p>
            <a:r>
              <a:rPr lang="pl-PL" dirty="0"/>
              <a:t>Tutaj proszę wpisać tytuł prezentacji</a:t>
            </a:r>
          </a:p>
        </p:txBody>
      </p:sp>
      <p:sp>
        <p:nvSpPr>
          <p:cNvPr id="26" name="Symbol zastępczy tekstu 2"/>
          <p:cNvSpPr>
            <a:spLocks noGrp="1"/>
          </p:cNvSpPr>
          <p:nvPr>
            <p:ph type="body" sz="quarter" idx="14" hasCustomPrompt="1"/>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bg1"/>
                </a:solidFill>
                <a:latin typeface="Calibri Light" panose="020F0302020204030204" pitchFamily="34" charset="0"/>
              </a:defRPr>
            </a:lvl1pPr>
          </a:lstStyle>
          <a:p>
            <a:pPr lvl="0"/>
            <a:r>
              <a:rPr lang="pl-PL" dirty="0"/>
              <a:t>Nazwa jednostki lub komórki</a:t>
            </a:r>
          </a:p>
        </p:txBody>
      </p:sp>
    </p:spTree>
    <p:extLst>
      <p:ext uri="{BB962C8B-B14F-4D97-AF65-F5344CB8AC3E}">
        <p14:creationId xmlns:p14="http://schemas.microsoft.com/office/powerpoint/2010/main" val="277901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ytuł i podtytuł">
    <p:bg>
      <p:bgPr>
        <a:solidFill>
          <a:schemeClr val="tx1"/>
        </a:solidFill>
        <a:effectLst/>
      </p:bgPr>
    </p:bg>
    <p:spTree>
      <p:nvGrpSpPr>
        <p:cNvPr id="1" name=""/>
        <p:cNvGrpSpPr/>
        <p:nvPr/>
      </p:nvGrpSpPr>
      <p:grpSpPr>
        <a:xfrm>
          <a:off x="0" y="0"/>
          <a:ext cx="0" cy="0"/>
          <a:chOff x="0" y="0"/>
          <a:chExt cx="0" cy="0"/>
        </a:xfrm>
      </p:grpSpPr>
      <p:grpSp>
        <p:nvGrpSpPr>
          <p:cNvPr id="18" name="Grupa 17"/>
          <p:cNvGrpSpPr/>
          <p:nvPr userDrawn="1"/>
        </p:nvGrpSpPr>
        <p:grpSpPr>
          <a:xfrm>
            <a:off x="-12998" y="7678476"/>
            <a:ext cx="13017798" cy="2090536"/>
            <a:chOff x="-12998" y="7678476"/>
            <a:chExt cx="13017798" cy="2090536"/>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20" name="Prostokąt 19"/>
            <p:cNvSpPr/>
            <p:nvPr/>
          </p:nvSpPr>
          <p:spPr>
            <a:xfrm>
              <a:off x="0" y="8178527"/>
              <a:ext cx="13004800" cy="1590485"/>
            </a:xfrm>
            <a:prstGeom prst="rect">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grpSp>
      <p:sp>
        <p:nvSpPr>
          <p:cNvPr id="3" name="Symbol zastępczy tekstu 2"/>
          <p:cNvSpPr>
            <a:spLocks noGrp="1"/>
          </p:cNvSpPr>
          <p:nvPr>
            <p:ph type="body" sz="quarter" idx="10" hasCustomPrompt="1"/>
          </p:nvPr>
        </p:nvSpPr>
        <p:spPr>
          <a:xfrm>
            <a:off x="6480000" y="6315869"/>
            <a:ext cx="5567016" cy="865187"/>
          </a:xfrm>
          <a:prstGeom prst="rect">
            <a:avLst/>
          </a:prstGeom>
        </p:spPr>
        <p:txBody>
          <a:bodyPr anchor="t">
            <a:noAutofit/>
          </a:bodyPr>
          <a:lstStyle>
            <a:lvl1pPr marL="0" indent="0" algn="l">
              <a:spcBef>
                <a:spcPts val="0"/>
              </a:spcBef>
              <a:buNone/>
              <a:defRPr sz="2600" baseline="0">
                <a:solidFill>
                  <a:schemeClr val="bg1"/>
                </a:solidFill>
                <a:latin typeface="Calibri Light" panose="020F0302020204030204" pitchFamily="34" charset="0"/>
              </a:defRPr>
            </a:lvl1pPr>
          </a:lstStyle>
          <a:p>
            <a:pPr lvl="0"/>
            <a:r>
              <a:rPr lang="pl-PL" dirty="0"/>
              <a:t>Imię i nazwisko prelegenta </a:t>
            </a:r>
          </a:p>
          <a:p>
            <a:pPr lvl="0"/>
            <a:r>
              <a:rPr lang="pl-PL" dirty="0"/>
              <a:t>Stanowisko</a:t>
            </a:r>
          </a:p>
        </p:txBody>
      </p:sp>
      <p:pic>
        <p:nvPicPr>
          <p:cNvPr id="1026" name="Picture 2" descr="D:\Moje obrazy\logo zus\logoZUSnoweRozwinieci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sp>
        <p:nvSpPr>
          <p:cNvPr id="24" name="Symbol zastępczy tekstu 2"/>
          <p:cNvSpPr>
            <a:spLocks noGrp="1"/>
          </p:cNvSpPr>
          <p:nvPr>
            <p:ph type="body" sz="quarter" idx="11" hasCustomPrompt="1"/>
          </p:nvPr>
        </p:nvSpPr>
        <p:spPr>
          <a:xfrm>
            <a:off x="6483944" y="4732784"/>
            <a:ext cx="556307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200" b="1" baseline="0">
                <a:solidFill>
                  <a:schemeClr val="bg1"/>
                </a:solidFill>
                <a:latin typeface="Calibri Light" panose="020F0302020204030204" pitchFamily="34" charset="0"/>
              </a:defRPr>
            </a:lvl1pPr>
          </a:lstStyle>
          <a:p>
            <a:pPr lvl="0"/>
            <a:r>
              <a:rPr lang="pl-PL" dirty="0"/>
              <a:t>Podtytuł</a:t>
            </a:r>
          </a:p>
        </p:txBody>
      </p:sp>
      <p:sp>
        <p:nvSpPr>
          <p:cNvPr id="28" name="Shape 35"/>
          <p:cNvSpPr/>
          <p:nvPr userDrawn="1"/>
        </p:nvSpPr>
        <p:spPr>
          <a:xfrm>
            <a:off x="6616700" y="4152329"/>
            <a:ext cx="1270000" cy="212031"/>
          </a:xfrm>
          <a:prstGeom prst="rect">
            <a:avLst/>
          </a:prstGeom>
          <a:solidFill>
            <a:srgbClr val="029A3F"/>
          </a:solidFill>
          <a:ln w="12700">
            <a:miter lim="400000"/>
          </a:ln>
        </p:spPr>
        <p:txBody>
          <a:bodyPr lIns="0" tIns="0" rIns="0" bIns="0" anchor="ctr"/>
          <a:lstStyle/>
          <a:p>
            <a:pPr>
              <a:defRPr sz="2400">
                <a:solidFill>
                  <a:srgbClr val="FFFFFF"/>
                </a:solidFill>
              </a:defRPr>
            </a:pPr>
            <a:endParaRPr lang="pl-PL" sz="2400" dirty="0">
              <a:solidFill>
                <a:srgbClr val="FFFFFF"/>
              </a:solidFill>
            </a:endParaRPr>
          </a:p>
        </p:txBody>
      </p:sp>
      <p:sp>
        <p:nvSpPr>
          <p:cNvPr id="29" name="Symbol zastępczy tekstu 2"/>
          <p:cNvSpPr>
            <a:spLocks noGrp="1"/>
          </p:cNvSpPr>
          <p:nvPr>
            <p:ph type="body" sz="quarter" idx="13" hasCustomPrompt="1"/>
          </p:nvPr>
        </p:nvSpPr>
        <p:spPr>
          <a:xfrm>
            <a:off x="777600" y="844352"/>
            <a:ext cx="5148736" cy="504055"/>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pl-PL" dirty="0"/>
              <a:t>Miejsce i data</a:t>
            </a:r>
          </a:p>
        </p:txBody>
      </p:sp>
      <p:sp>
        <p:nvSpPr>
          <p:cNvPr id="2" name="Tytuł 1"/>
          <p:cNvSpPr>
            <a:spLocks noGrp="1"/>
          </p:cNvSpPr>
          <p:nvPr>
            <p:ph type="title" hasCustomPrompt="1"/>
          </p:nvPr>
        </p:nvSpPr>
        <p:spPr>
          <a:xfrm>
            <a:off x="6466184" y="789485"/>
            <a:ext cx="5580832" cy="2952328"/>
          </a:xfrm>
          <a:prstGeom prst="rect">
            <a:avLst/>
          </a:prstGeom>
        </p:spPr>
        <p:txBody>
          <a:bodyPr/>
          <a:lstStyle>
            <a:lvl1pPr algn="l">
              <a:spcBef>
                <a:spcPts val="0"/>
              </a:spcBef>
              <a:defRPr sz="6400" b="1" baseline="0">
                <a:solidFill>
                  <a:schemeClr val="bg1"/>
                </a:solidFill>
                <a:latin typeface="Calibri" panose="020F0502020204030204" pitchFamily="34" charset="0"/>
              </a:defRPr>
            </a:lvl1pPr>
          </a:lstStyle>
          <a:p>
            <a:r>
              <a:rPr lang="pl-PL" dirty="0"/>
              <a:t>Tutaj proszę wpisać tytuł prezentacji</a:t>
            </a:r>
          </a:p>
        </p:txBody>
      </p:sp>
      <p:sp>
        <p:nvSpPr>
          <p:cNvPr id="12" name="Symbol zastępczy tekstu 2"/>
          <p:cNvSpPr>
            <a:spLocks noGrp="1"/>
          </p:cNvSpPr>
          <p:nvPr>
            <p:ph type="body" sz="quarter" idx="14" hasCustomPrompt="1"/>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tx1"/>
                </a:solidFill>
                <a:latin typeface="Calibri Light" panose="020F0302020204030204" pitchFamily="34" charset="0"/>
              </a:defRPr>
            </a:lvl1pPr>
          </a:lstStyle>
          <a:p>
            <a:pPr lvl="0"/>
            <a:r>
              <a:rPr lang="pl-PL" dirty="0"/>
              <a:t>Nazwa jednostki lub komórki</a:t>
            </a:r>
          </a:p>
        </p:txBody>
      </p:sp>
    </p:spTree>
    <p:extLst>
      <p:ext uri="{BB962C8B-B14F-4D97-AF65-F5344CB8AC3E}">
        <p14:creationId xmlns:p14="http://schemas.microsoft.com/office/powerpoint/2010/main" val="6246842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tuł i podtytuł z grafiką">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1026" name="Picture 2" descr="D:\Moje obrazy\logo zus\logoZUSnoweRozwiniecie.png"/>
          <p:cNvPicPr>
            <a:picLocks noChangeAspect="1" noChangeArrowheads="1"/>
          </p:cNvPicPr>
          <p:nvPr userDrawn="1"/>
        </p:nvPicPr>
        <p:blipFill>
          <a:blip r:embed="rId3" cstate="print">
            <a:biLevel thresh="25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a 3"/>
          <p:cNvGrpSpPr/>
          <p:nvPr userDrawn="1"/>
        </p:nvGrpSpPr>
        <p:grpSpPr>
          <a:xfrm>
            <a:off x="-12998" y="0"/>
            <a:ext cx="13017798" cy="9769012"/>
            <a:chOff x="-12998" y="0"/>
            <a:chExt cx="13017798" cy="9769012"/>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20" name="Prostokąt 19"/>
            <p:cNvSpPr/>
            <p:nvPr userDrawn="1"/>
          </p:nvSpPr>
          <p:spPr>
            <a:xfrm>
              <a:off x="0" y="8178527"/>
              <a:ext cx="13004800" cy="1590485"/>
            </a:xfrm>
            <a:prstGeom prst="rect">
              <a:avLst/>
            </a:prstGeom>
            <a:solidFill>
              <a:schemeClr val="tx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6" name="Prostokąt 5"/>
            <p:cNvSpPr/>
            <p:nvPr userDrawn="1"/>
          </p:nvSpPr>
          <p:spPr>
            <a:xfrm>
              <a:off x="6495900" y="0"/>
              <a:ext cx="6508899" cy="7678476"/>
            </a:xfrm>
            <a:prstGeom prst="rect">
              <a:avLst/>
            </a:prstGeom>
            <a:solidFill>
              <a:schemeClr val="accent1">
                <a:alpha val="50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a:solidFill>
                  <a:srgbClr val="FFFFFF"/>
                </a:solidFill>
              </a:endParaRPr>
            </a:p>
          </p:txBody>
        </p:sp>
      </p:grpSp>
      <p:sp>
        <p:nvSpPr>
          <p:cNvPr id="29" name="Symbol zastępczy tekstu 2"/>
          <p:cNvSpPr>
            <a:spLocks noGrp="1"/>
          </p:cNvSpPr>
          <p:nvPr userDrawn="1">
            <p:ph type="body" sz="quarter" idx="13" hasCustomPrompt="1"/>
          </p:nvPr>
        </p:nvSpPr>
        <p:spPr>
          <a:xfrm>
            <a:off x="7042248" y="268289"/>
            <a:ext cx="5329238" cy="504055"/>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pl-PL" dirty="0"/>
              <a:t>Miejsce i data</a:t>
            </a:r>
          </a:p>
        </p:txBody>
      </p:sp>
      <p:pic>
        <p:nvPicPr>
          <p:cNvPr id="5"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990000" y="8683200"/>
            <a:ext cx="25606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ymbol zastępczy tekstu 2"/>
          <p:cNvSpPr>
            <a:spLocks noGrp="1"/>
          </p:cNvSpPr>
          <p:nvPr>
            <p:ph type="body" sz="quarter" idx="15" hasCustomPrompt="1"/>
          </p:nvPr>
        </p:nvSpPr>
        <p:spPr>
          <a:xfrm>
            <a:off x="7056064" y="6586760"/>
            <a:ext cx="5567016" cy="865187"/>
          </a:xfrm>
          <a:prstGeom prst="rect">
            <a:avLst/>
          </a:prstGeom>
        </p:spPr>
        <p:txBody>
          <a:bodyPr anchor="t">
            <a:normAutofit/>
          </a:bodyPr>
          <a:lstStyle>
            <a:lvl1pPr marL="0" indent="0" algn="l">
              <a:spcBef>
                <a:spcPts val="0"/>
              </a:spcBef>
              <a:buNone/>
              <a:defRPr sz="2500" baseline="0">
                <a:solidFill>
                  <a:schemeClr val="bg1"/>
                </a:solidFill>
                <a:latin typeface="Calibri Light" panose="020F0302020204030204" pitchFamily="34" charset="0"/>
              </a:defRPr>
            </a:lvl1pPr>
          </a:lstStyle>
          <a:p>
            <a:pPr lvl="0"/>
            <a:r>
              <a:rPr lang="pl-PL" dirty="0"/>
              <a:t>Imię i nazwisko prelegenta </a:t>
            </a:r>
            <a:br>
              <a:rPr lang="pl-PL" dirty="0"/>
            </a:br>
            <a:r>
              <a:rPr lang="pl-PL" dirty="0"/>
              <a:t>Stanowisko</a:t>
            </a:r>
          </a:p>
        </p:txBody>
      </p:sp>
      <p:sp>
        <p:nvSpPr>
          <p:cNvPr id="22" name="Symbol zastępczy tekstu 2"/>
          <p:cNvSpPr>
            <a:spLocks noGrp="1"/>
          </p:cNvSpPr>
          <p:nvPr>
            <p:ph type="body" sz="quarter" idx="11" hasCustomPrompt="1"/>
          </p:nvPr>
        </p:nvSpPr>
        <p:spPr>
          <a:xfrm>
            <a:off x="7060008" y="5003675"/>
            <a:ext cx="556307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400" b="1" baseline="0">
                <a:solidFill>
                  <a:schemeClr val="bg1"/>
                </a:solidFill>
                <a:latin typeface="Calibri Light" panose="020F0302020204030204" pitchFamily="34" charset="0"/>
              </a:defRPr>
            </a:lvl1pPr>
          </a:lstStyle>
          <a:p>
            <a:pPr lvl="0"/>
            <a:r>
              <a:rPr lang="pl-PL" dirty="0"/>
              <a:t>Podtytuł</a:t>
            </a:r>
          </a:p>
        </p:txBody>
      </p:sp>
      <p:sp>
        <p:nvSpPr>
          <p:cNvPr id="23" name="Shape 35"/>
          <p:cNvSpPr/>
          <p:nvPr userDrawn="1"/>
        </p:nvSpPr>
        <p:spPr>
          <a:xfrm>
            <a:off x="7192764" y="4423220"/>
            <a:ext cx="1270000" cy="212031"/>
          </a:xfrm>
          <a:prstGeom prst="rect">
            <a:avLst/>
          </a:prstGeom>
          <a:solidFill>
            <a:schemeClr val="tx1"/>
          </a:solidFill>
          <a:ln w="12700">
            <a:noFill/>
            <a:miter lim="400000"/>
          </a:ln>
        </p:spPr>
        <p:txBody>
          <a:bodyPr lIns="0" tIns="0" rIns="0" bIns="0" anchor="ctr"/>
          <a:lstStyle/>
          <a:p>
            <a:pPr>
              <a:defRPr sz="2400">
                <a:solidFill>
                  <a:srgbClr val="FFFFFF"/>
                </a:solidFill>
              </a:defRPr>
            </a:pPr>
            <a:endParaRPr lang="pl-PL" sz="2400" dirty="0">
              <a:solidFill>
                <a:srgbClr val="FFFFFF"/>
              </a:solidFill>
            </a:endParaRPr>
          </a:p>
        </p:txBody>
      </p:sp>
      <p:sp>
        <p:nvSpPr>
          <p:cNvPr id="25" name="Tytuł 1"/>
          <p:cNvSpPr>
            <a:spLocks noGrp="1"/>
          </p:cNvSpPr>
          <p:nvPr>
            <p:ph type="title" hasCustomPrompt="1"/>
          </p:nvPr>
        </p:nvSpPr>
        <p:spPr>
          <a:xfrm>
            <a:off x="7042248" y="1060376"/>
            <a:ext cx="5580832" cy="2952328"/>
          </a:xfrm>
          <a:prstGeom prst="rect">
            <a:avLst/>
          </a:prstGeom>
        </p:spPr>
        <p:txBody>
          <a:bodyPr/>
          <a:lstStyle>
            <a:lvl1pPr algn="l">
              <a:spcBef>
                <a:spcPts val="0"/>
              </a:spcBef>
              <a:defRPr sz="6400" b="1" baseline="0">
                <a:solidFill>
                  <a:schemeClr val="bg1"/>
                </a:solidFill>
                <a:latin typeface="Calibri" panose="020F0502020204030204" pitchFamily="34" charset="0"/>
              </a:defRPr>
            </a:lvl1pPr>
          </a:lstStyle>
          <a:p>
            <a:r>
              <a:rPr lang="pl-PL" dirty="0"/>
              <a:t>Tutaj proszę wpisać tytuł prezentacji</a:t>
            </a:r>
          </a:p>
        </p:txBody>
      </p:sp>
      <p:sp>
        <p:nvSpPr>
          <p:cNvPr id="26" name="Symbol zastępczy tekstu 2"/>
          <p:cNvSpPr>
            <a:spLocks noGrp="1"/>
          </p:cNvSpPr>
          <p:nvPr>
            <p:ph type="body" sz="quarter" idx="14" hasCustomPrompt="1"/>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bg1"/>
                </a:solidFill>
                <a:latin typeface="Calibri Light" panose="020F0302020204030204" pitchFamily="34" charset="0"/>
              </a:defRPr>
            </a:lvl1pPr>
          </a:lstStyle>
          <a:p>
            <a:pPr lvl="0"/>
            <a:r>
              <a:rPr lang="pl-PL" dirty="0"/>
              <a:t>Nazwa jednostki lub komórki</a:t>
            </a:r>
          </a:p>
        </p:txBody>
      </p:sp>
    </p:spTree>
    <p:extLst>
      <p:ext uri="{BB962C8B-B14F-4D97-AF65-F5344CB8AC3E}">
        <p14:creationId xmlns:p14="http://schemas.microsoft.com/office/powerpoint/2010/main" val="84107837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ytuł sekcji">
    <p:bg>
      <p:bgPr>
        <a:solidFill>
          <a:schemeClr val="accent1"/>
        </a:solidFill>
        <a:effectLst/>
      </p:bgPr>
    </p:bg>
    <p:spTree>
      <p:nvGrpSpPr>
        <p:cNvPr id="1" name=""/>
        <p:cNvGrpSpPr/>
        <p:nvPr/>
      </p:nvGrpSpPr>
      <p:grpSpPr>
        <a:xfrm>
          <a:off x="0" y="0"/>
          <a:ext cx="0" cy="0"/>
          <a:chOff x="0" y="0"/>
          <a:chExt cx="0" cy="0"/>
        </a:xfrm>
      </p:grpSpPr>
      <p:sp>
        <p:nvSpPr>
          <p:cNvPr id="3" name="Symbol zastępczy tekstu 2"/>
          <p:cNvSpPr>
            <a:spLocks noGrp="1"/>
          </p:cNvSpPr>
          <p:nvPr userDrawn="1">
            <p:ph type="body" sz="quarter" idx="10" hasCustomPrompt="1"/>
          </p:nvPr>
        </p:nvSpPr>
        <p:spPr>
          <a:xfrm>
            <a:off x="777600" y="6187802"/>
            <a:ext cx="11413432" cy="865187"/>
          </a:xfrm>
          <a:prstGeom prst="rect">
            <a:avLst/>
          </a:prstGeom>
        </p:spPr>
        <p:txBody>
          <a:bodyPr anchor="t">
            <a:normAutofit/>
          </a:bodyPr>
          <a:lstStyle>
            <a:lvl1pPr marL="0" indent="0" algn="l">
              <a:spcBef>
                <a:spcPts val="0"/>
              </a:spcBef>
              <a:spcAft>
                <a:spcPts val="0"/>
              </a:spcAft>
              <a:buNone/>
              <a:defRPr sz="2500" baseline="0">
                <a:solidFill>
                  <a:schemeClr val="bg1"/>
                </a:solidFill>
                <a:latin typeface="Calibri Light" panose="020F0302020204030204" pitchFamily="34" charset="0"/>
              </a:defRPr>
            </a:lvl1pPr>
          </a:lstStyle>
          <a:p>
            <a:pPr lvl="0"/>
            <a:r>
              <a:rPr lang="pl-PL" dirty="0"/>
              <a:t>Dodatkowy tekst</a:t>
            </a:r>
          </a:p>
        </p:txBody>
      </p:sp>
      <p:grpSp>
        <p:nvGrpSpPr>
          <p:cNvPr id="2" name="Grupa 1"/>
          <p:cNvGrpSpPr/>
          <p:nvPr userDrawn="1"/>
        </p:nvGrpSpPr>
        <p:grpSpPr>
          <a:xfrm>
            <a:off x="-12998" y="7678476"/>
            <a:ext cx="13017798" cy="2090536"/>
            <a:chOff x="-12998" y="7678476"/>
            <a:chExt cx="13017798" cy="2090536"/>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20" name="Prostokąt 19"/>
            <p:cNvSpPr/>
            <p:nvPr/>
          </p:nvSpPr>
          <p:spPr>
            <a:xfrm>
              <a:off x="0" y="8178527"/>
              <a:ext cx="13004800" cy="1590485"/>
            </a:xfrm>
            <a:prstGeom prst="rect">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pic>
          <p:nvPicPr>
            <p:cNvPr id="1026" name="Picture 2" descr="D:\Moje obrazy\logo zus\logoZUSnoweRozwinieci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Symbol zastępczy tekstu 2"/>
          <p:cNvSpPr>
            <a:spLocks noGrp="1"/>
          </p:cNvSpPr>
          <p:nvPr userDrawn="1">
            <p:ph type="body" sz="quarter" idx="11" hasCustomPrompt="1"/>
          </p:nvPr>
        </p:nvSpPr>
        <p:spPr>
          <a:xfrm>
            <a:off x="777600" y="4565526"/>
            <a:ext cx="1141343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400" b="1" baseline="0">
                <a:solidFill>
                  <a:schemeClr val="bg1"/>
                </a:solidFill>
                <a:latin typeface="Calibri Light" panose="020F0302020204030204" pitchFamily="34" charset="0"/>
              </a:defRPr>
            </a:lvl1pPr>
          </a:lstStyle>
          <a:p>
            <a:pPr lvl="0"/>
            <a:r>
              <a:rPr lang="pl-PL" dirty="0"/>
              <a:t>Podtytuł sekcji</a:t>
            </a:r>
          </a:p>
        </p:txBody>
      </p:sp>
      <p:sp>
        <p:nvSpPr>
          <p:cNvPr id="25" name="Symbol zastępczy tekstu 2"/>
          <p:cNvSpPr>
            <a:spLocks noGrp="1"/>
          </p:cNvSpPr>
          <p:nvPr userDrawn="1">
            <p:ph type="body" sz="quarter" idx="12" hasCustomPrompt="1"/>
          </p:nvPr>
        </p:nvSpPr>
        <p:spPr>
          <a:xfrm>
            <a:off x="777600" y="1189534"/>
            <a:ext cx="11413432" cy="2016224"/>
          </a:xfrm>
          <a:prstGeom prst="rect">
            <a:avLst/>
          </a:prstGeom>
        </p:spPr>
        <p:txBody>
          <a:bodyPr anchor="t">
            <a:noAutofit/>
          </a:bodyPr>
          <a:lstStyle>
            <a:lvl1pPr marL="0" indent="0" algn="l">
              <a:spcBef>
                <a:spcPts val="0"/>
              </a:spcBef>
              <a:spcAft>
                <a:spcPts val="0"/>
              </a:spcAft>
              <a:buNone/>
              <a:defRPr sz="6400" b="1" baseline="0">
                <a:solidFill>
                  <a:schemeClr val="bg1"/>
                </a:solidFill>
                <a:latin typeface="Calibri" panose="020F0502020204030204" pitchFamily="34" charset="0"/>
              </a:defRPr>
            </a:lvl1pPr>
          </a:lstStyle>
          <a:p>
            <a:pPr lvl="0"/>
            <a:r>
              <a:rPr lang="pl-PL" dirty="0"/>
              <a:t>Tu proszę wpisać tytuł sekcji tytuł sekcji</a:t>
            </a:r>
          </a:p>
        </p:txBody>
      </p:sp>
      <p:sp>
        <p:nvSpPr>
          <p:cNvPr id="28" name="Shape 35"/>
          <p:cNvSpPr/>
          <p:nvPr userDrawn="1"/>
        </p:nvSpPr>
        <p:spPr>
          <a:xfrm>
            <a:off x="885776" y="3796481"/>
            <a:ext cx="1270000" cy="212031"/>
          </a:xfrm>
          <a:prstGeom prst="rect">
            <a:avLst/>
          </a:prstGeom>
          <a:solidFill>
            <a:schemeClr val="tx1"/>
          </a:solidFill>
          <a:ln w="12700">
            <a:miter lim="400000"/>
          </a:ln>
        </p:spPr>
        <p:txBody>
          <a:bodyPr lIns="0" tIns="0" rIns="0" bIns="0" anchor="ctr"/>
          <a:lstStyle/>
          <a:p>
            <a:pPr>
              <a:defRPr sz="2400">
                <a:solidFill>
                  <a:srgbClr val="FFFFFF"/>
                </a:solidFill>
              </a:defRPr>
            </a:pPr>
            <a:endParaRPr lang="pl-PL" sz="2400" dirty="0">
              <a:solidFill>
                <a:srgbClr val="FFFFFF"/>
              </a:solidFill>
            </a:endParaRPr>
          </a:p>
        </p:txBody>
      </p:sp>
      <p:sp>
        <p:nvSpPr>
          <p:cNvPr id="14" name="Symbol zastępczy tekstu 2"/>
          <p:cNvSpPr>
            <a:spLocks noGrp="1"/>
          </p:cNvSpPr>
          <p:nvPr>
            <p:ph type="body" sz="quarter" idx="13" hasCustomPrompt="1"/>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tx1"/>
                </a:solidFill>
                <a:latin typeface="Calibri Light" panose="020F0302020204030204" pitchFamily="34" charset="0"/>
              </a:defRPr>
            </a:lvl1pPr>
          </a:lstStyle>
          <a:p>
            <a:pPr lvl="0"/>
            <a:r>
              <a:rPr lang="pl-PL" dirty="0"/>
              <a:t>Nazwa jednostki lub komórki</a:t>
            </a:r>
          </a:p>
        </p:txBody>
      </p:sp>
    </p:spTree>
    <p:extLst>
      <p:ext uri="{BB962C8B-B14F-4D97-AF65-F5344CB8AC3E}">
        <p14:creationId xmlns:p14="http://schemas.microsoft.com/office/powerpoint/2010/main" val="232089088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i grafika - krót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a:defRPr sz="2400">
                    <a:solidFill>
                      <a:srgbClr val="FFFFFF"/>
                    </a:solidFill>
                  </a:defRPr>
                </a:pPr>
                <a:endParaRPr lang="pl-PL" sz="2400" dirty="0">
                  <a:solidFill>
                    <a:srgbClr val="FFFFFF"/>
                  </a:solidFill>
                </a:endParaRPr>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777600" y="3364632"/>
            <a:ext cx="5508776" cy="4968552"/>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p:txBody>
      </p:sp>
      <p:sp>
        <p:nvSpPr>
          <p:cNvPr id="16" name="Symbol zastępczy tekstu 14"/>
          <p:cNvSpPr>
            <a:spLocks noGrp="1"/>
          </p:cNvSpPr>
          <p:nvPr>
            <p:ph type="body" sz="quarter" idx="12" hasCustomPrompt="1"/>
          </p:nvPr>
        </p:nvSpPr>
        <p:spPr>
          <a:xfrm>
            <a:off x="741760" y="2212504"/>
            <a:ext cx="11521280" cy="864096"/>
          </a:xfrm>
          <a:prstGeom prst="rect">
            <a:avLst/>
          </a:prstGeom>
        </p:spPr>
        <p:txBody>
          <a:bodyPr/>
          <a:lstStyle>
            <a:lvl1pPr marL="0" marR="0" indent="0" defTabSz="584200" eaLnBrk="1" fontAlgn="auto" latinLnBrk="0" hangingPunct="1">
              <a:lnSpc>
                <a:spcPct val="100000"/>
              </a:lnSpc>
              <a:spcBef>
                <a:spcPts val="0"/>
              </a:spcBef>
              <a:spcAft>
                <a:spcPts val="60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Roczne rozliczenie składki zdrowotnej dla Płatników</a:t>
            </a:r>
          </a:p>
          <a:p>
            <a:pPr lvl="0"/>
            <a:endParaRPr lang="pl-PL" dirty="0"/>
          </a:p>
        </p:txBody>
      </p:sp>
      <p:sp>
        <p:nvSpPr>
          <p:cNvPr id="18" name="Symbol zastępczy tekstu 14"/>
          <p:cNvSpPr>
            <a:spLocks noGrp="1"/>
          </p:cNvSpPr>
          <p:nvPr>
            <p:ph type="body" sz="quarter" idx="14" hasCustomPrompt="1"/>
          </p:nvPr>
        </p:nvSpPr>
        <p:spPr>
          <a:xfrm>
            <a:off x="741760" y="844352"/>
            <a:ext cx="11521280" cy="864096"/>
          </a:xfrm>
          <a:prstGeom prst="rect">
            <a:avLst/>
          </a:prstGeom>
        </p:spPr>
        <p:txBody>
          <a:bodyPr/>
          <a:lstStyle>
            <a:lvl1pPr marL="0" indent="0">
              <a:spcBef>
                <a:spcPts val="0"/>
              </a:spcBef>
              <a:spcAft>
                <a:spcPts val="0"/>
              </a:spcAft>
              <a:buFont typeface="Arial" panose="020B0604020202020204" pitchFamily="34" charset="0"/>
              <a:buNone/>
              <a:defRPr sz="52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a:t>Tytuł slajdu krótszy</a:t>
            </a:r>
          </a:p>
        </p:txBody>
      </p:sp>
      <p:sp>
        <p:nvSpPr>
          <p:cNvPr id="19" name="Shape 35"/>
          <p:cNvSpPr/>
          <p:nvPr userDrawn="1"/>
        </p:nvSpPr>
        <p:spPr>
          <a:xfrm>
            <a:off x="829279" y="1780456"/>
            <a:ext cx="1270000" cy="212031"/>
          </a:xfrm>
          <a:prstGeom prst="rect">
            <a:avLst/>
          </a:prstGeom>
          <a:solidFill>
            <a:srgbClr val="029A3F"/>
          </a:solidFill>
          <a:ln w="12700">
            <a:miter lim="400000"/>
          </a:ln>
        </p:spPr>
        <p:txBody>
          <a:bodyPr lIns="0" tIns="0" rIns="0" bIns="0" anchor="ctr"/>
          <a:lstStyle/>
          <a:p>
            <a:pPr>
              <a:defRPr sz="2400">
                <a:solidFill>
                  <a:srgbClr val="FFFFFF"/>
                </a:solidFill>
              </a:defRPr>
            </a:pPr>
            <a:endParaRPr lang="pl-PL" sz="2400" dirty="0">
              <a:solidFill>
                <a:srgbClr val="FFFFFF"/>
              </a:solidFill>
            </a:endParaRPr>
          </a:p>
        </p:txBody>
      </p:sp>
      <p:sp>
        <p:nvSpPr>
          <p:cNvPr id="21" name="Symbol zastępczy zawartości 20"/>
          <p:cNvSpPr>
            <a:spLocks noGrp="1"/>
          </p:cNvSpPr>
          <p:nvPr>
            <p:ph sz="quarter" idx="15"/>
          </p:nvPr>
        </p:nvSpPr>
        <p:spPr>
          <a:xfrm>
            <a:off x="6789738" y="3364632"/>
            <a:ext cx="5473302" cy="4968552"/>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p:txBody>
      </p:sp>
      <p:sp>
        <p:nvSpPr>
          <p:cNvPr id="2" name="pole tekstowe 1"/>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fld id="{C19836D0-3F8D-48FA-A6B3-A53F85479A39}" type="slidenum">
              <a:rPr lang="pl-PL" sz="2000" b="1" smtClean="0">
                <a:solidFill>
                  <a:srgbClr val="FFFFFF"/>
                </a:solidFill>
              </a:rPr>
              <a:pPr algn="l" rtl="0" latinLnBrk="1" hangingPunct="0"/>
              <a:t>‹#›</a:t>
            </a:fld>
            <a:endParaRPr lang="pl-PL" sz="2000" b="1" dirty="0">
              <a:solidFill>
                <a:srgbClr val="FFFFFF"/>
              </a:solidFill>
            </a:endParaRPr>
          </a:p>
        </p:txBody>
      </p:sp>
    </p:spTree>
    <p:extLst>
      <p:ext uri="{BB962C8B-B14F-4D97-AF65-F5344CB8AC3E}">
        <p14:creationId xmlns:p14="http://schemas.microsoft.com/office/powerpoint/2010/main" val="169492294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z dużą grafiką - krót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a:defRPr sz="2400">
                    <a:solidFill>
                      <a:srgbClr val="FFFFFF"/>
                    </a:solidFill>
                  </a:defRPr>
                </a:pPr>
                <a:endParaRPr lang="pl-PL" sz="2400" dirty="0">
                  <a:solidFill>
                    <a:srgbClr val="FFFFFF"/>
                  </a:solidFill>
                </a:endParaRPr>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6790432" y="4588768"/>
            <a:ext cx="5508776" cy="3744416"/>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p:txBody>
      </p:sp>
      <p:sp>
        <p:nvSpPr>
          <p:cNvPr id="16" name="Symbol zastępczy tekstu 14"/>
          <p:cNvSpPr>
            <a:spLocks noGrp="1"/>
          </p:cNvSpPr>
          <p:nvPr>
            <p:ph type="body" sz="quarter" idx="12" hasCustomPrompt="1"/>
          </p:nvPr>
        </p:nvSpPr>
        <p:spPr>
          <a:xfrm>
            <a:off x="6790432" y="2716560"/>
            <a:ext cx="5472608" cy="1656184"/>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6790432" y="916359"/>
            <a:ext cx="5472608" cy="1296145"/>
          </a:xfrm>
          <a:prstGeom prst="rect">
            <a:avLst/>
          </a:prstGeom>
        </p:spPr>
        <p:txBody>
          <a:bodyPr/>
          <a:lstStyle>
            <a:lvl1pPr marL="0" indent="0">
              <a:spcBef>
                <a:spcPts val="0"/>
              </a:spcBef>
              <a:spcAft>
                <a:spcPts val="0"/>
              </a:spcAft>
              <a:buFont typeface="Arial" panose="020B0604020202020204" pitchFamily="34" charset="0"/>
              <a:buNone/>
              <a:defRPr sz="42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a:t>Tytuł slajdu</a:t>
            </a:r>
            <a:br>
              <a:rPr lang="pl-PL" dirty="0"/>
            </a:br>
            <a:r>
              <a:rPr lang="pl-PL" dirty="0"/>
              <a:t>krótszy</a:t>
            </a:r>
          </a:p>
        </p:txBody>
      </p:sp>
      <p:sp>
        <p:nvSpPr>
          <p:cNvPr id="19" name="Shape 35"/>
          <p:cNvSpPr/>
          <p:nvPr userDrawn="1"/>
        </p:nvSpPr>
        <p:spPr>
          <a:xfrm>
            <a:off x="6816576" y="2356520"/>
            <a:ext cx="1270000" cy="212031"/>
          </a:xfrm>
          <a:prstGeom prst="rect">
            <a:avLst/>
          </a:prstGeom>
          <a:solidFill>
            <a:srgbClr val="029A3F"/>
          </a:solidFill>
          <a:ln w="12700">
            <a:miter lim="400000"/>
          </a:ln>
        </p:spPr>
        <p:txBody>
          <a:bodyPr lIns="0" tIns="0" rIns="0" bIns="0" anchor="ctr"/>
          <a:lstStyle/>
          <a:p>
            <a:pPr>
              <a:defRPr sz="2400">
                <a:solidFill>
                  <a:srgbClr val="FFFFFF"/>
                </a:solidFill>
              </a:defRPr>
            </a:pPr>
            <a:endParaRPr lang="pl-PL" sz="2400" dirty="0">
              <a:solidFill>
                <a:srgbClr val="FFFFFF"/>
              </a:solidFill>
            </a:endParaRPr>
          </a:p>
        </p:txBody>
      </p:sp>
      <p:sp>
        <p:nvSpPr>
          <p:cNvPr id="21" name="Symbol zastępczy zawartości 20"/>
          <p:cNvSpPr>
            <a:spLocks noGrp="1"/>
          </p:cNvSpPr>
          <p:nvPr>
            <p:ph sz="quarter" idx="15"/>
          </p:nvPr>
        </p:nvSpPr>
        <p:spPr>
          <a:xfrm>
            <a:off x="741760" y="916360"/>
            <a:ext cx="5473302" cy="7416824"/>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p:txBody>
      </p:sp>
      <p:sp>
        <p:nvSpPr>
          <p:cNvPr id="20" name="pole tekstowe 19"/>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fld id="{C19836D0-3F8D-48FA-A6B3-A53F85479A39}" type="slidenum">
              <a:rPr lang="pl-PL" sz="2000" b="1" smtClean="0">
                <a:solidFill>
                  <a:srgbClr val="FFFFFF"/>
                </a:solidFill>
              </a:rPr>
              <a:pPr algn="l" rtl="0" latinLnBrk="1" hangingPunct="0"/>
              <a:t>‹#›</a:t>
            </a:fld>
            <a:endParaRPr lang="pl-PL" sz="2000" b="1" dirty="0">
              <a:solidFill>
                <a:srgbClr val="FFFFFF"/>
              </a:solidFill>
            </a:endParaRPr>
          </a:p>
        </p:txBody>
      </p:sp>
    </p:spTree>
    <p:extLst>
      <p:ext uri="{BB962C8B-B14F-4D97-AF65-F5344CB8AC3E}">
        <p14:creationId xmlns:p14="http://schemas.microsoft.com/office/powerpoint/2010/main" val="245059088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z dużą grafiką - dłuż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a:defRPr sz="2400">
                    <a:solidFill>
                      <a:srgbClr val="FFFFFF"/>
                    </a:solidFill>
                  </a:defRPr>
                </a:pPr>
                <a:endParaRPr lang="pl-PL" sz="2400" dirty="0">
                  <a:solidFill>
                    <a:srgbClr val="FFFFFF"/>
                  </a:solidFill>
                </a:endParaRPr>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6790432" y="4804792"/>
            <a:ext cx="5508776" cy="3528392"/>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p:txBody>
      </p:sp>
      <p:sp>
        <p:nvSpPr>
          <p:cNvPr id="16" name="Symbol zastępczy tekstu 14"/>
          <p:cNvSpPr>
            <a:spLocks noGrp="1"/>
          </p:cNvSpPr>
          <p:nvPr>
            <p:ph type="body" sz="quarter" idx="12" hasCustomPrompt="1"/>
          </p:nvPr>
        </p:nvSpPr>
        <p:spPr>
          <a:xfrm>
            <a:off x="6790432" y="2932584"/>
            <a:ext cx="5472608" cy="1656184"/>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6790432" y="916359"/>
            <a:ext cx="5472608" cy="1512169"/>
          </a:xfrm>
          <a:prstGeom prst="rect">
            <a:avLst/>
          </a:prstGeom>
        </p:spPr>
        <p:txBody>
          <a:bodyPr/>
          <a:lstStyle>
            <a:lvl1pPr marL="0" indent="0">
              <a:spcBef>
                <a:spcPts val="0"/>
              </a:spcBef>
              <a:spcAft>
                <a:spcPts val="0"/>
              </a:spcAft>
              <a:buFont typeface="Arial" panose="020B0604020202020204" pitchFamily="34" charset="0"/>
              <a:buNone/>
              <a:defRPr sz="34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a:t>Tytuł </a:t>
            </a:r>
            <a:br>
              <a:rPr lang="pl-PL" dirty="0"/>
            </a:br>
            <a:r>
              <a:rPr lang="pl-PL" dirty="0"/>
              <a:t>slajdu dłuższy</a:t>
            </a:r>
          </a:p>
        </p:txBody>
      </p:sp>
      <p:sp>
        <p:nvSpPr>
          <p:cNvPr id="19" name="Shape 35"/>
          <p:cNvSpPr/>
          <p:nvPr userDrawn="1"/>
        </p:nvSpPr>
        <p:spPr>
          <a:xfrm>
            <a:off x="6816576" y="2572544"/>
            <a:ext cx="1270000" cy="212031"/>
          </a:xfrm>
          <a:prstGeom prst="rect">
            <a:avLst/>
          </a:prstGeom>
          <a:solidFill>
            <a:srgbClr val="029A3F"/>
          </a:solidFill>
          <a:ln w="12700">
            <a:miter lim="400000"/>
          </a:ln>
        </p:spPr>
        <p:txBody>
          <a:bodyPr lIns="0" tIns="0" rIns="0" bIns="0" anchor="ctr"/>
          <a:lstStyle/>
          <a:p>
            <a:pPr>
              <a:defRPr sz="2400">
                <a:solidFill>
                  <a:srgbClr val="FFFFFF"/>
                </a:solidFill>
              </a:defRPr>
            </a:pPr>
            <a:endParaRPr lang="pl-PL" sz="2400" dirty="0">
              <a:solidFill>
                <a:srgbClr val="FFFFFF"/>
              </a:solidFill>
            </a:endParaRPr>
          </a:p>
        </p:txBody>
      </p:sp>
      <p:sp>
        <p:nvSpPr>
          <p:cNvPr id="21" name="Symbol zastępczy zawartości 20"/>
          <p:cNvSpPr>
            <a:spLocks noGrp="1"/>
          </p:cNvSpPr>
          <p:nvPr>
            <p:ph sz="quarter" idx="15"/>
          </p:nvPr>
        </p:nvSpPr>
        <p:spPr>
          <a:xfrm>
            <a:off x="741760" y="916360"/>
            <a:ext cx="5473302" cy="7416824"/>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p:txBody>
      </p:sp>
      <p:sp>
        <p:nvSpPr>
          <p:cNvPr id="20" name="pole tekstowe 19"/>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fld id="{C19836D0-3F8D-48FA-A6B3-A53F85479A39}" type="slidenum">
              <a:rPr lang="pl-PL" sz="2000" b="1" smtClean="0">
                <a:solidFill>
                  <a:srgbClr val="FFFFFF"/>
                </a:solidFill>
              </a:rPr>
              <a:pPr algn="l" rtl="0" latinLnBrk="1" hangingPunct="0"/>
              <a:t>‹#›</a:t>
            </a:fld>
            <a:endParaRPr lang="pl-PL" sz="1900" b="1" dirty="0">
              <a:solidFill>
                <a:srgbClr val="FFFFFF"/>
              </a:solidFill>
            </a:endParaRPr>
          </a:p>
        </p:txBody>
      </p:sp>
    </p:spTree>
    <p:extLst>
      <p:ext uri="{BB962C8B-B14F-4D97-AF65-F5344CB8AC3E}">
        <p14:creationId xmlns:p14="http://schemas.microsoft.com/office/powerpoint/2010/main" val="52301204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a:defRPr sz="2400">
                    <a:solidFill>
                      <a:srgbClr val="FFFFFF"/>
                    </a:solidFill>
                  </a:defRPr>
                </a:pPr>
                <a:endParaRPr lang="pl-PL" sz="2400" dirty="0">
                  <a:solidFill>
                    <a:srgbClr val="FFFFFF"/>
                  </a:solidFill>
                </a:endParaRPr>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9" name="Symbol zastępczy tekstu 2"/>
          <p:cNvSpPr>
            <a:spLocks noGrp="1"/>
          </p:cNvSpPr>
          <p:nvPr>
            <p:ph type="body" sz="quarter" idx="13" hasCustomPrompt="1"/>
          </p:nvPr>
        </p:nvSpPr>
        <p:spPr>
          <a:xfrm>
            <a:off x="3046016" y="77664"/>
            <a:ext cx="9217024" cy="381719"/>
          </a:xfrm>
          <a:prstGeom prst="rect">
            <a:avLst/>
          </a:prstGeom>
        </p:spPr>
        <p:txBody>
          <a:bodyPr anchor="t">
            <a:no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3" name="pole tekstowe 12"/>
          <p:cNvSpPr txBox="1"/>
          <p:nvPr userDrawn="1"/>
        </p:nvSpPr>
        <p:spPr>
          <a:xfrm>
            <a:off x="829279" y="83995"/>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fld id="{C19836D0-3F8D-48FA-A6B3-A53F85479A39}" type="slidenum">
              <a:rPr lang="pl-PL" sz="2000" b="1" smtClean="0">
                <a:solidFill>
                  <a:srgbClr val="FFFFFF"/>
                </a:solidFill>
              </a:rPr>
              <a:pPr algn="l" rtl="0" latinLnBrk="1" hangingPunct="0"/>
              <a:t>‹#›</a:t>
            </a:fld>
            <a:endParaRPr lang="pl-PL" sz="1900" b="1" dirty="0">
              <a:solidFill>
                <a:srgbClr val="FFFFFF"/>
              </a:solidFill>
            </a:endParaRPr>
          </a:p>
        </p:txBody>
      </p:sp>
    </p:spTree>
    <p:extLst>
      <p:ext uri="{BB962C8B-B14F-4D97-AF65-F5344CB8AC3E}">
        <p14:creationId xmlns:p14="http://schemas.microsoft.com/office/powerpoint/2010/main" val="206048484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ajd końcowy">
    <p:bg>
      <p:bgPr>
        <a:solidFill>
          <a:schemeClr val="tx1"/>
        </a:solidFill>
        <a:effectLst/>
      </p:bgPr>
    </p:bg>
    <p:spTree>
      <p:nvGrpSpPr>
        <p:cNvPr id="1" name=""/>
        <p:cNvGrpSpPr/>
        <p:nvPr/>
      </p:nvGrpSpPr>
      <p:grpSpPr>
        <a:xfrm>
          <a:off x="0" y="0"/>
          <a:ext cx="0" cy="0"/>
          <a:chOff x="0" y="0"/>
          <a:chExt cx="0" cy="0"/>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20" name="Prostokąt 19"/>
          <p:cNvSpPr/>
          <p:nvPr/>
        </p:nvSpPr>
        <p:spPr>
          <a:xfrm>
            <a:off x="0" y="8178527"/>
            <a:ext cx="13004800" cy="1590485"/>
          </a:xfrm>
          <a:prstGeom prst="rect">
            <a:avLst/>
          </a:prstGeom>
          <a:solidFill>
            <a:schemeClr val="accent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pl-PL" sz="2400" dirty="0">
              <a:solidFill>
                <a:srgbClr val="FFFFFF"/>
              </a:solidFill>
            </a:endParaRPr>
          </a:p>
        </p:txBody>
      </p:sp>
      <p:sp>
        <p:nvSpPr>
          <p:cNvPr id="4" name="pole tekstowe 3"/>
          <p:cNvSpPr txBox="1"/>
          <p:nvPr userDrawn="1"/>
        </p:nvSpPr>
        <p:spPr>
          <a:xfrm>
            <a:off x="957784" y="3417573"/>
            <a:ext cx="10945216" cy="11182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pl-PL" sz="6600" b="1" dirty="0">
                <a:solidFill>
                  <a:srgbClr val="FFFFFF"/>
                </a:solidFill>
              </a:rPr>
              <a:t>Dziękuję za uwagę</a:t>
            </a:r>
          </a:p>
        </p:txBody>
      </p:sp>
      <p:pic>
        <p:nvPicPr>
          <p:cNvPr id="1026" name="Picture 2" descr="D:\Moje obrazy\logo zus\logoZUSnoweRozwiniecie.png"/>
          <p:cNvPicPr>
            <a:picLocks noChangeAspect="1" noChangeArrowheads="1"/>
          </p:cNvPicPr>
          <p:nvPr userDrawn="1"/>
        </p:nvPicPr>
        <p:blipFill>
          <a:blip r:embed="rId2" cstate="print">
            <a:biLevel thresh="25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8004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sekcji">
    <p:bg>
      <p:bgPr>
        <a:solidFill>
          <a:schemeClr val="accent1"/>
        </a:solidFill>
        <a:effectLst/>
      </p:bgPr>
    </p:bg>
    <p:spTree>
      <p:nvGrpSpPr>
        <p:cNvPr id="1" name=""/>
        <p:cNvGrpSpPr/>
        <p:nvPr/>
      </p:nvGrpSpPr>
      <p:grpSpPr>
        <a:xfrm>
          <a:off x="0" y="0"/>
          <a:ext cx="0" cy="0"/>
          <a:chOff x="0" y="0"/>
          <a:chExt cx="0" cy="0"/>
        </a:xfrm>
      </p:grpSpPr>
      <p:sp>
        <p:nvSpPr>
          <p:cNvPr id="3" name="Symbol zastępczy tekstu 2"/>
          <p:cNvSpPr>
            <a:spLocks noGrp="1"/>
          </p:cNvSpPr>
          <p:nvPr userDrawn="1">
            <p:ph type="body" sz="quarter" idx="10" hasCustomPrompt="1"/>
          </p:nvPr>
        </p:nvSpPr>
        <p:spPr>
          <a:xfrm>
            <a:off x="777600" y="6187802"/>
            <a:ext cx="11413432" cy="865187"/>
          </a:xfrm>
          <a:prstGeom prst="rect">
            <a:avLst/>
          </a:prstGeom>
        </p:spPr>
        <p:txBody>
          <a:bodyPr anchor="t">
            <a:normAutofit/>
          </a:bodyPr>
          <a:lstStyle>
            <a:lvl1pPr marL="0" indent="0" algn="l">
              <a:spcBef>
                <a:spcPts val="0"/>
              </a:spcBef>
              <a:spcAft>
                <a:spcPts val="0"/>
              </a:spcAft>
              <a:buNone/>
              <a:defRPr sz="2500" baseline="0">
                <a:solidFill>
                  <a:schemeClr val="bg1"/>
                </a:solidFill>
                <a:latin typeface="Calibri Light" panose="020F0302020204030204" pitchFamily="34" charset="0"/>
              </a:defRPr>
            </a:lvl1pPr>
          </a:lstStyle>
          <a:p>
            <a:pPr lvl="0"/>
            <a:r>
              <a:rPr lang="pl-PL" dirty="0"/>
              <a:t>Dodatkowy tekst</a:t>
            </a:r>
          </a:p>
        </p:txBody>
      </p:sp>
      <p:grpSp>
        <p:nvGrpSpPr>
          <p:cNvPr id="2" name="Grupa 1"/>
          <p:cNvGrpSpPr/>
          <p:nvPr userDrawn="1"/>
        </p:nvGrpSpPr>
        <p:grpSpPr>
          <a:xfrm>
            <a:off x="-12998" y="7678476"/>
            <a:ext cx="13017798" cy="2090536"/>
            <a:chOff x="-12998" y="7678476"/>
            <a:chExt cx="13017798" cy="2090536"/>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0" name="Prostokąt 19"/>
            <p:cNvSpPr/>
            <p:nvPr/>
          </p:nvSpPr>
          <p:spPr>
            <a:xfrm>
              <a:off x="0" y="8178527"/>
              <a:ext cx="13004800" cy="1590485"/>
            </a:xfrm>
            <a:prstGeom prst="rect">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026" name="Picture 2" descr="D:\Moje obrazy\logo zus\logoZUSnoweRozwinieci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Symbol zastępczy tekstu 2"/>
          <p:cNvSpPr>
            <a:spLocks noGrp="1"/>
          </p:cNvSpPr>
          <p:nvPr userDrawn="1">
            <p:ph type="body" sz="quarter" idx="11" hasCustomPrompt="1"/>
          </p:nvPr>
        </p:nvSpPr>
        <p:spPr>
          <a:xfrm>
            <a:off x="777600" y="4565526"/>
            <a:ext cx="11413432" cy="1080120"/>
          </a:xfrm>
          <a:prstGeom prst="rect">
            <a:avLst/>
          </a:prstGeom>
        </p:spPr>
        <p:txBody>
          <a:bodyPr anchor="t">
            <a:normAutofit/>
          </a:bodyPr>
          <a:lstStyle>
            <a:lvl1pPr marL="0" marR="0" indent="0" algn="l" defTabSz="584200" eaLnBrk="1" fontAlgn="auto" latinLnBrk="0" hangingPunct="1">
              <a:lnSpc>
                <a:spcPct val="100000"/>
              </a:lnSpc>
              <a:spcBef>
                <a:spcPts val="0"/>
              </a:spcBef>
              <a:spcAft>
                <a:spcPts val="0"/>
              </a:spcAft>
              <a:buClrTx/>
              <a:buSzPct val="75000"/>
              <a:buFontTx/>
              <a:buNone/>
              <a:tabLst/>
              <a:defRPr sz="3400" b="1" baseline="0">
                <a:solidFill>
                  <a:schemeClr val="bg1"/>
                </a:solidFill>
                <a:latin typeface="Calibri Light" panose="020F0302020204030204" pitchFamily="34" charset="0"/>
              </a:defRPr>
            </a:lvl1pPr>
          </a:lstStyle>
          <a:p>
            <a:pPr lvl="0"/>
            <a:r>
              <a:rPr lang="pl-PL" dirty="0"/>
              <a:t>Podtytuł sekcji</a:t>
            </a:r>
          </a:p>
        </p:txBody>
      </p:sp>
      <p:sp>
        <p:nvSpPr>
          <p:cNvPr id="25" name="Symbol zastępczy tekstu 2"/>
          <p:cNvSpPr>
            <a:spLocks noGrp="1"/>
          </p:cNvSpPr>
          <p:nvPr userDrawn="1">
            <p:ph type="body" sz="quarter" idx="12" hasCustomPrompt="1"/>
          </p:nvPr>
        </p:nvSpPr>
        <p:spPr>
          <a:xfrm>
            <a:off x="777600" y="1189534"/>
            <a:ext cx="11413432" cy="2016224"/>
          </a:xfrm>
          <a:prstGeom prst="rect">
            <a:avLst/>
          </a:prstGeom>
        </p:spPr>
        <p:txBody>
          <a:bodyPr anchor="t">
            <a:noAutofit/>
          </a:bodyPr>
          <a:lstStyle>
            <a:lvl1pPr marL="0" indent="0" algn="l">
              <a:spcBef>
                <a:spcPts val="0"/>
              </a:spcBef>
              <a:spcAft>
                <a:spcPts val="0"/>
              </a:spcAft>
              <a:buNone/>
              <a:defRPr sz="6400" b="1" baseline="0">
                <a:solidFill>
                  <a:schemeClr val="bg1"/>
                </a:solidFill>
                <a:latin typeface="Calibri" panose="020F0502020204030204" pitchFamily="34" charset="0"/>
              </a:defRPr>
            </a:lvl1pPr>
          </a:lstStyle>
          <a:p>
            <a:pPr lvl="0"/>
            <a:r>
              <a:rPr lang="pl-PL" dirty="0"/>
              <a:t>Tu proszę wpisać tytuł sekcji tytuł sekcji</a:t>
            </a:r>
          </a:p>
        </p:txBody>
      </p:sp>
      <p:sp>
        <p:nvSpPr>
          <p:cNvPr id="28" name="Shape 35"/>
          <p:cNvSpPr/>
          <p:nvPr userDrawn="1"/>
        </p:nvSpPr>
        <p:spPr>
          <a:xfrm>
            <a:off x="885776" y="3796481"/>
            <a:ext cx="1270000" cy="212031"/>
          </a:xfrm>
          <a:prstGeom prst="rect">
            <a:avLst/>
          </a:prstGeom>
          <a:solidFill>
            <a:schemeClr val="tx1"/>
          </a:solidFill>
          <a:ln w="12700">
            <a:miter lim="400000"/>
          </a:ln>
        </p:spPr>
        <p:txBody>
          <a:bodyPr lIns="0" tIns="0" rIns="0" bIns="0" anchor="ctr"/>
          <a:lstStyle/>
          <a:p>
            <a:pPr lvl="0">
              <a:defRPr sz="2400">
                <a:solidFill>
                  <a:srgbClr val="FFFFFF"/>
                </a:solidFill>
              </a:defRPr>
            </a:pPr>
            <a:endParaRPr lang="pl-PL" dirty="0"/>
          </a:p>
        </p:txBody>
      </p:sp>
      <p:sp>
        <p:nvSpPr>
          <p:cNvPr id="14" name="Symbol zastępczy tekstu 2"/>
          <p:cNvSpPr>
            <a:spLocks noGrp="1"/>
          </p:cNvSpPr>
          <p:nvPr>
            <p:ph type="body" sz="quarter" idx="13" hasCustomPrompt="1"/>
          </p:nvPr>
        </p:nvSpPr>
        <p:spPr>
          <a:xfrm>
            <a:off x="957784" y="8693224"/>
            <a:ext cx="8208912" cy="432594"/>
          </a:xfrm>
          <a:prstGeom prst="rect">
            <a:avLst/>
          </a:prstGeom>
        </p:spPr>
        <p:txBody>
          <a:bodyPr anchor="t">
            <a:noAutofit/>
          </a:bodyPr>
          <a:lstStyle>
            <a:lvl1pPr marL="0" indent="0" algn="l">
              <a:spcBef>
                <a:spcPts val="0"/>
              </a:spcBef>
              <a:spcAft>
                <a:spcPts val="0"/>
              </a:spcAft>
              <a:buNone/>
              <a:defRPr sz="2500" baseline="0">
                <a:solidFill>
                  <a:schemeClr val="tx1"/>
                </a:solidFill>
                <a:latin typeface="Calibri Light" panose="020F0302020204030204" pitchFamily="34" charset="0"/>
              </a:defRPr>
            </a:lvl1pPr>
          </a:lstStyle>
          <a:p>
            <a:pPr lvl="0"/>
            <a:r>
              <a:rPr lang="pl-PL" dirty="0"/>
              <a:t>Nazwa jednostki lub komórki</a:t>
            </a:r>
          </a:p>
        </p:txBody>
      </p:sp>
    </p:spTree>
    <p:extLst>
      <p:ext uri="{BB962C8B-B14F-4D97-AF65-F5344CB8AC3E}">
        <p14:creationId xmlns:p14="http://schemas.microsoft.com/office/powerpoint/2010/main" val="245387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i grafika - krót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lvl="0">
                  <a:defRPr sz="2400">
                    <a:solidFill>
                      <a:srgbClr val="FFFFFF"/>
                    </a:solidFill>
                  </a:defRPr>
                </a:pPr>
                <a:endParaRPr lang="pl-PL" dirty="0"/>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777600" y="3364632"/>
            <a:ext cx="5508776" cy="4968552"/>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16" name="Symbol zastępczy tekstu 14"/>
          <p:cNvSpPr>
            <a:spLocks noGrp="1"/>
          </p:cNvSpPr>
          <p:nvPr>
            <p:ph type="body" sz="quarter" idx="12" hasCustomPrompt="1"/>
          </p:nvPr>
        </p:nvSpPr>
        <p:spPr>
          <a:xfrm>
            <a:off x="741760" y="2212504"/>
            <a:ext cx="11521280" cy="864096"/>
          </a:xfrm>
          <a:prstGeom prst="rect">
            <a:avLst/>
          </a:prstGeom>
        </p:spPr>
        <p:txBody>
          <a:bodyPr/>
          <a:lstStyle>
            <a:lvl1pPr marL="0" marR="0" indent="0" defTabSz="584200" eaLnBrk="1" fontAlgn="auto" latinLnBrk="0" hangingPunct="1">
              <a:lnSpc>
                <a:spcPct val="100000"/>
              </a:lnSpc>
              <a:spcBef>
                <a:spcPts val="0"/>
              </a:spcBef>
              <a:spcAft>
                <a:spcPts val="60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endParaRPr lang="pl-PL" dirty="0"/>
          </a:p>
        </p:txBody>
      </p:sp>
      <p:sp>
        <p:nvSpPr>
          <p:cNvPr id="18" name="Symbol zastępczy tekstu 14"/>
          <p:cNvSpPr>
            <a:spLocks noGrp="1"/>
          </p:cNvSpPr>
          <p:nvPr>
            <p:ph type="body" sz="quarter" idx="14" hasCustomPrompt="1"/>
          </p:nvPr>
        </p:nvSpPr>
        <p:spPr>
          <a:xfrm>
            <a:off x="741760" y="844352"/>
            <a:ext cx="11521280" cy="864096"/>
          </a:xfrm>
          <a:prstGeom prst="rect">
            <a:avLst/>
          </a:prstGeom>
        </p:spPr>
        <p:txBody>
          <a:bodyPr/>
          <a:lstStyle>
            <a:lvl1pPr marL="0" indent="0">
              <a:spcBef>
                <a:spcPts val="0"/>
              </a:spcBef>
              <a:spcAft>
                <a:spcPts val="0"/>
              </a:spcAft>
              <a:buFont typeface="Arial" panose="020B0604020202020204" pitchFamily="34" charset="0"/>
              <a:buNone/>
              <a:defRPr sz="52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a:t>Tytuł slajdu krótszy</a:t>
            </a:r>
          </a:p>
        </p:txBody>
      </p:sp>
      <p:sp>
        <p:nvSpPr>
          <p:cNvPr id="19" name="Shape 35"/>
          <p:cNvSpPr/>
          <p:nvPr userDrawn="1"/>
        </p:nvSpPr>
        <p:spPr>
          <a:xfrm>
            <a:off x="829279" y="1780456"/>
            <a:ext cx="1270000" cy="212031"/>
          </a:xfrm>
          <a:prstGeom prst="rect">
            <a:avLst/>
          </a:prstGeom>
          <a:solidFill>
            <a:srgbClr val="029A3F"/>
          </a:solidFill>
          <a:ln w="12700">
            <a:miter lim="400000"/>
          </a:ln>
        </p:spPr>
        <p:txBody>
          <a:bodyPr lIns="0" tIns="0" rIns="0" bIns="0" anchor="ctr"/>
          <a:lstStyle/>
          <a:p>
            <a:pPr lvl="0">
              <a:defRPr sz="2400">
                <a:solidFill>
                  <a:srgbClr val="FFFFFF"/>
                </a:solidFill>
              </a:defRPr>
            </a:pPr>
            <a:endParaRPr lang="pl-PL" dirty="0"/>
          </a:p>
        </p:txBody>
      </p:sp>
      <p:sp>
        <p:nvSpPr>
          <p:cNvPr id="21" name="Symbol zastępczy zawartości 20"/>
          <p:cNvSpPr>
            <a:spLocks noGrp="1"/>
          </p:cNvSpPr>
          <p:nvPr>
            <p:ph sz="quarter" idx="15"/>
          </p:nvPr>
        </p:nvSpPr>
        <p:spPr>
          <a:xfrm>
            <a:off x="6789738" y="3364632"/>
            <a:ext cx="5473302" cy="4968552"/>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2" name="pole tekstowe 1"/>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fld id="{C19836D0-3F8D-48FA-A6B3-A53F85479A39}" type="slidenum">
              <a:rPr kumimoji="0" lang="pl-PL" sz="2000" b="1" i="0" u="none" strike="noStrike" cap="none" spc="0" normalizeH="0" baseline="0" smtClean="0">
                <a:ln>
                  <a:noFill/>
                </a:ln>
                <a:solidFill>
                  <a:schemeClr val="bg1"/>
                </a:solidFill>
                <a:effectLst/>
                <a:uFillTx/>
                <a:latin typeface="Calibri" panose="020F0502020204030204" pitchFamily="34" charset="0"/>
                <a:ea typeface="+mn-ea"/>
                <a:cs typeface="+mn-cs"/>
                <a:sym typeface="Helvetica Light"/>
              </a:rPr>
              <a:t>‹#›</a:t>
            </a:fld>
            <a:endParaRPr kumimoji="0" lang="pl-PL" sz="2000" b="1" i="0" u="none" strike="noStrike" cap="none" spc="0" normalizeH="0" baseline="0" dirty="0">
              <a:ln>
                <a:noFill/>
              </a:ln>
              <a:solidFill>
                <a:schemeClr val="bg1"/>
              </a:solidFill>
              <a:effectLst/>
              <a:uFillTx/>
              <a:latin typeface="Calibri" panose="020F0502020204030204" pitchFamily="34" charset="0"/>
              <a:ea typeface="+mn-ea"/>
              <a:cs typeface="+mn-cs"/>
              <a:sym typeface="Helvetica Light"/>
            </a:endParaRPr>
          </a:p>
        </p:txBody>
      </p:sp>
    </p:spTree>
    <p:extLst>
      <p:ext uri="{BB962C8B-B14F-4D97-AF65-F5344CB8AC3E}">
        <p14:creationId xmlns:p14="http://schemas.microsoft.com/office/powerpoint/2010/main" val="116358335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kst i grafika - dłuż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lvl="0">
                  <a:defRPr sz="2400">
                    <a:solidFill>
                      <a:srgbClr val="FFFFFF"/>
                    </a:solidFill>
                  </a:defRPr>
                </a:pPr>
                <a:endParaRPr lang="pl-PL" dirty="0"/>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777600" y="3580656"/>
            <a:ext cx="5508776" cy="4752528"/>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16" name="Symbol zastępczy tekstu 14"/>
          <p:cNvSpPr>
            <a:spLocks noGrp="1"/>
          </p:cNvSpPr>
          <p:nvPr>
            <p:ph type="body" sz="quarter" idx="12" hasCustomPrompt="1"/>
          </p:nvPr>
        </p:nvSpPr>
        <p:spPr>
          <a:xfrm>
            <a:off x="741760" y="2428528"/>
            <a:ext cx="11521280" cy="864096"/>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741760" y="844351"/>
            <a:ext cx="11521280" cy="1080121"/>
          </a:xfrm>
          <a:prstGeom prst="rect">
            <a:avLst/>
          </a:prstGeom>
        </p:spPr>
        <p:txBody>
          <a:bodyPr/>
          <a:lstStyle>
            <a:lvl1pPr marL="0" indent="0">
              <a:spcBef>
                <a:spcPts val="0"/>
              </a:spcBef>
              <a:spcAft>
                <a:spcPts val="0"/>
              </a:spcAft>
              <a:buFont typeface="Arial" panose="020B0604020202020204" pitchFamily="34" charset="0"/>
              <a:buNone/>
              <a:defRPr sz="34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a:t>Tytuł slajdu </a:t>
            </a:r>
            <a:br>
              <a:rPr lang="pl-PL" dirty="0"/>
            </a:br>
            <a:r>
              <a:rPr lang="pl-PL" dirty="0"/>
              <a:t>dłuższy</a:t>
            </a:r>
          </a:p>
        </p:txBody>
      </p:sp>
      <p:sp>
        <p:nvSpPr>
          <p:cNvPr id="19" name="Shape 35"/>
          <p:cNvSpPr/>
          <p:nvPr userDrawn="1"/>
        </p:nvSpPr>
        <p:spPr>
          <a:xfrm>
            <a:off x="829279" y="2000473"/>
            <a:ext cx="1270000" cy="212031"/>
          </a:xfrm>
          <a:prstGeom prst="rect">
            <a:avLst/>
          </a:prstGeom>
          <a:solidFill>
            <a:srgbClr val="029A3F"/>
          </a:solidFill>
          <a:ln w="12700">
            <a:miter lim="400000"/>
          </a:ln>
        </p:spPr>
        <p:txBody>
          <a:bodyPr lIns="0" tIns="0" rIns="0" bIns="0" anchor="ctr"/>
          <a:lstStyle/>
          <a:p>
            <a:pPr lvl="0">
              <a:defRPr sz="2400">
                <a:solidFill>
                  <a:srgbClr val="FFFFFF"/>
                </a:solidFill>
              </a:defRPr>
            </a:pPr>
            <a:endParaRPr lang="pl-PL" dirty="0"/>
          </a:p>
        </p:txBody>
      </p:sp>
      <p:sp>
        <p:nvSpPr>
          <p:cNvPr id="21" name="Symbol zastępczy zawartości 20"/>
          <p:cNvSpPr>
            <a:spLocks noGrp="1"/>
          </p:cNvSpPr>
          <p:nvPr>
            <p:ph sz="quarter" idx="15"/>
          </p:nvPr>
        </p:nvSpPr>
        <p:spPr>
          <a:xfrm>
            <a:off x="6789738" y="3580656"/>
            <a:ext cx="5473302" cy="4752528"/>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20" name="pole tekstowe 19"/>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fld id="{C19836D0-3F8D-48FA-A6B3-A53F85479A39}" type="slidenum">
              <a:rPr kumimoji="0" lang="pl-PL" sz="2000" b="1" i="0" u="none" strike="noStrike" cap="none" spc="0" normalizeH="0" baseline="0" smtClean="0">
                <a:ln>
                  <a:noFill/>
                </a:ln>
                <a:solidFill>
                  <a:schemeClr val="bg1"/>
                </a:solidFill>
                <a:effectLst/>
                <a:uFillTx/>
                <a:latin typeface="Calibri" panose="020F0502020204030204" pitchFamily="34" charset="0"/>
                <a:ea typeface="+mn-ea"/>
                <a:cs typeface="+mn-cs"/>
                <a:sym typeface="Helvetica Light"/>
              </a:rPr>
              <a:t>‹#›</a:t>
            </a:fld>
            <a:endParaRPr kumimoji="0" lang="pl-PL" sz="2000" b="1" i="0" u="none" strike="noStrike" cap="none" spc="0" normalizeH="0" baseline="0" dirty="0">
              <a:ln>
                <a:noFill/>
              </a:ln>
              <a:solidFill>
                <a:schemeClr val="bg1"/>
              </a:solidFill>
              <a:effectLst/>
              <a:uFillTx/>
              <a:latin typeface="Calibri" panose="020F0502020204030204" pitchFamily="34" charset="0"/>
              <a:ea typeface="+mn-ea"/>
              <a:cs typeface="+mn-cs"/>
              <a:sym typeface="Helvetica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z dużą grafiką - krót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lvl="0">
                  <a:defRPr sz="2400">
                    <a:solidFill>
                      <a:srgbClr val="FFFFFF"/>
                    </a:solidFill>
                  </a:defRPr>
                </a:pPr>
                <a:endParaRPr lang="pl-PL" dirty="0"/>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6790432" y="4588768"/>
            <a:ext cx="5508776" cy="3744416"/>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16" name="Symbol zastępczy tekstu 14"/>
          <p:cNvSpPr>
            <a:spLocks noGrp="1"/>
          </p:cNvSpPr>
          <p:nvPr>
            <p:ph type="body" sz="quarter" idx="12" hasCustomPrompt="1"/>
          </p:nvPr>
        </p:nvSpPr>
        <p:spPr>
          <a:xfrm>
            <a:off x="6790432" y="2716560"/>
            <a:ext cx="5472608" cy="1656184"/>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6790432" y="916359"/>
            <a:ext cx="5472608" cy="1296145"/>
          </a:xfrm>
          <a:prstGeom prst="rect">
            <a:avLst/>
          </a:prstGeom>
        </p:spPr>
        <p:txBody>
          <a:bodyPr/>
          <a:lstStyle>
            <a:lvl1pPr marL="0" indent="0">
              <a:spcBef>
                <a:spcPts val="0"/>
              </a:spcBef>
              <a:spcAft>
                <a:spcPts val="0"/>
              </a:spcAft>
              <a:buFont typeface="Arial" panose="020B0604020202020204" pitchFamily="34" charset="0"/>
              <a:buNone/>
              <a:defRPr sz="42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a:t>Tytuł slajdu</a:t>
            </a:r>
            <a:br>
              <a:rPr lang="pl-PL" dirty="0"/>
            </a:br>
            <a:r>
              <a:rPr lang="pl-PL" dirty="0"/>
              <a:t>krótszy</a:t>
            </a:r>
          </a:p>
        </p:txBody>
      </p:sp>
      <p:sp>
        <p:nvSpPr>
          <p:cNvPr id="19" name="Shape 35"/>
          <p:cNvSpPr/>
          <p:nvPr userDrawn="1"/>
        </p:nvSpPr>
        <p:spPr>
          <a:xfrm>
            <a:off x="6816576" y="2356520"/>
            <a:ext cx="1270000" cy="212031"/>
          </a:xfrm>
          <a:prstGeom prst="rect">
            <a:avLst/>
          </a:prstGeom>
          <a:solidFill>
            <a:srgbClr val="029A3F"/>
          </a:solidFill>
          <a:ln w="12700">
            <a:miter lim="400000"/>
          </a:ln>
        </p:spPr>
        <p:txBody>
          <a:bodyPr lIns="0" tIns="0" rIns="0" bIns="0" anchor="ctr"/>
          <a:lstStyle/>
          <a:p>
            <a:pPr lvl="0">
              <a:defRPr sz="2400">
                <a:solidFill>
                  <a:srgbClr val="FFFFFF"/>
                </a:solidFill>
              </a:defRPr>
            </a:pPr>
            <a:endParaRPr lang="pl-PL" dirty="0"/>
          </a:p>
        </p:txBody>
      </p:sp>
      <p:sp>
        <p:nvSpPr>
          <p:cNvPr id="21" name="Symbol zastępczy zawartości 20"/>
          <p:cNvSpPr>
            <a:spLocks noGrp="1"/>
          </p:cNvSpPr>
          <p:nvPr>
            <p:ph sz="quarter" idx="15"/>
          </p:nvPr>
        </p:nvSpPr>
        <p:spPr>
          <a:xfrm>
            <a:off x="741760" y="916360"/>
            <a:ext cx="5473302" cy="7416824"/>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20" name="pole tekstowe 19"/>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fld id="{C19836D0-3F8D-48FA-A6B3-A53F85479A39}" type="slidenum">
              <a:rPr kumimoji="0" lang="pl-PL" sz="2000" b="1" i="0" u="none" strike="noStrike" cap="none" spc="0" normalizeH="0" baseline="0" smtClean="0">
                <a:ln>
                  <a:noFill/>
                </a:ln>
                <a:solidFill>
                  <a:schemeClr val="bg1"/>
                </a:solidFill>
                <a:effectLst/>
                <a:uFillTx/>
                <a:latin typeface="Calibri" panose="020F0502020204030204" pitchFamily="34" charset="0"/>
                <a:ea typeface="+mn-ea"/>
                <a:cs typeface="+mn-cs"/>
                <a:sym typeface="Helvetica Light"/>
              </a:rPr>
              <a:t>‹#›</a:t>
            </a:fld>
            <a:endParaRPr kumimoji="0" lang="pl-PL" sz="2000" b="1" i="0" u="none" strike="noStrike" cap="none" spc="0" normalizeH="0" baseline="0" dirty="0">
              <a:ln>
                <a:noFill/>
              </a:ln>
              <a:solidFill>
                <a:schemeClr val="bg1"/>
              </a:solidFill>
              <a:effectLst/>
              <a:uFillTx/>
              <a:latin typeface="Calibri" panose="020F0502020204030204" pitchFamily="34" charset="0"/>
              <a:ea typeface="+mn-ea"/>
              <a:cs typeface="+mn-cs"/>
              <a:sym typeface="Helvetica Light"/>
            </a:endParaRPr>
          </a:p>
        </p:txBody>
      </p:sp>
    </p:spTree>
    <p:extLst>
      <p:ext uri="{BB962C8B-B14F-4D97-AF65-F5344CB8AC3E}">
        <p14:creationId xmlns:p14="http://schemas.microsoft.com/office/powerpoint/2010/main" val="328534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z dużą grafiką - dłuższy tytuł">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lvl="0">
                  <a:defRPr sz="2400">
                    <a:solidFill>
                      <a:srgbClr val="FFFFFF"/>
                    </a:solidFill>
                  </a:defRPr>
                </a:pPr>
                <a:endParaRPr lang="pl-PL" dirty="0"/>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14"/>
          <p:cNvSpPr>
            <a:spLocks noGrp="1"/>
          </p:cNvSpPr>
          <p:nvPr>
            <p:ph type="body" sz="quarter" idx="11"/>
          </p:nvPr>
        </p:nvSpPr>
        <p:spPr>
          <a:xfrm>
            <a:off x="6790432" y="4804792"/>
            <a:ext cx="5508776" cy="3528392"/>
          </a:xfrm>
          <a:prstGeom prst="rect">
            <a:avLst/>
          </a:prstGeom>
        </p:spPr>
        <p:txBody>
          <a:bodyPr/>
          <a:lstStyle>
            <a:lvl1pPr marL="0" indent="0">
              <a:spcBef>
                <a:spcPts val="0"/>
              </a:spcBef>
              <a:spcAft>
                <a:spcPts val="600"/>
              </a:spcAft>
              <a:buFont typeface="Arial" panose="020B0604020202020204" pitchFamily="34" charset="0"/>
              <a:buNone/>
              <a:defRPr sz="2000" b="0">
                <a:solidFill>
                  <a:schemeClr val="tx2"/>
                </a:solidFill>
                <a:latin typeface="Calibri" panose="020F0502020204030204" pitchFamily="34" charset="0"/>
              </a:defRPr>
            </a:lvl1pPr>
            <a:lvl2pPr marL="432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2pPr>
            <a:lvl3pPr marL="864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3pPr>
            <a:lvl4pPr marL="1296000" indent="-432000">
              <a:spcBef>
                <a:spcPts val="0"/>
              </a:spcBef>
              <a:spcAft>
                <a:spcPts val="600"/>
              </a:spcAft>
              <a:buFont typeface="Arial" panose="020B0604020202020204" pitchFamily="34" charset="0"/>
              <a:buChar char="•"/>
              <a:defRPr sz="2000" b="0">
                <a:solidFill>
                  <a:schemeClr val="tx2"/>
                </a:solidFill>
                <a:latin typeface="Calibri" panose="020F0502020204030204" pitchFamily="34" charset="0"/>
              </a:defRPr>
            </a:lvl4pPr>
            <a:lvl5pPr marL="2222500" indent="-444500">
              <a:buFont typeface="Arial" panose="020B0604020202020204" pitchFamily="34" charset="0"/>
              <a:buChar char="•"/>
              <a:defRPr sz="1600" b="0">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16" name="Symbol zastępczy tekstu 14"/>
          <p:cNvSpPr>
            <a:spLocks noGrp="1"/>
          </p:cNvSpPr>
          <p:nvPr>
            <p:ph type="body" sz="quarter" idx="12" hasCustomPrompt="1"/>
          </p:nvPr>
        </p:nvSpPr>
        <p:spPr>
          <a:xfrm>
            <a:off x="6790432" y="2932584"/>
            <a:ext cx="5472608" cy="1656184"/>
          </a:xfrm>
          <a:prstGeom prst="rect">
            <a:avLst/>
          </a:prstGeom>
        </p:spPr>
        <p:txBody>
          <a:bodyPr/>
          <a:lstStyle>
            <a:lvl1pPr marL="0" marR="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sz="2500" b="0"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marL="0" marR="0" lvl="0" indent="0" defTabSz="584200" eaLnBrk="1" fontAlgn="auto" latinLnBrk="0" hangingPunct="1">
              <a:lnSpc>
                <a:spcPct val="100000"/>
              </a:lnSpc>
              <a:spcBef>
                <a:spcPts val="4200"/>
              </a:spcBef>
              <a:spcAft>
                <a:spcPts val="0"/>
              </a:spcAft>
              <a:buClrTx/>
              <a:buSzPct val="75000"/>
              <a:buFont typeface="Arial" panose="020B0604020202020204" pitchFamily="34" charset="0"/>
              <a:buNone/>
              <a:tabLst/>
              <a:defRPr/>
            </a:pPr>
            <a:r>
              <a:rPr lang="pl-PL" dirty="0"/>
              <a:t>Tu można wpisać tekst wprowadzający. Zieloną kreskę można w razie potrzeby przesunąć (ale nie wydłużać) we wzorcu: menu „Widok” &gt; „Wzorzec slajdów”</a:t>
            </a:r>
          </a:p>
        </p:txBody>
      </p:sp>
      <p:sp>
        <p:nvSpPr>
          <p:cNvPr id="17" name="Symbol zastępczy tekstu 2"/>
          <p:cNvSpPr>
            <a:spLocks noGrp="1"/>
          </p:cNvSpPr>
          <p:nvPr>
            <p:ph type="body" sz="quarter" idx="13" hasCustomPrompt="1"/>
          </p:nvPr>
        </p:nvSpPr>
        <p:spPr>
          <a:xfrm>
            <a:off x="3046016" y="77664"/>
            <a:ext cx="9217024" cy="381719"/>
          </a:xfrm>
          <a:prstGeom prst="rect">
            <a:avLst/>
          </a:prstGeom>
        </p:spPr>
        <p:txBody>
          <a:bodyPr anchor="t">
            <a:norm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8" name="Symbol zastępczy tekstu 14"/>
          <p:cNvSpPr>
            <a:spLocks noGrp="1"/>
          </p:cNvSpPr>
          <p:nvPr>
            <p:ph type="body" sz="quarter" idx="14" hasCustomPrompt="1"/>
          </p:nvPr>
        </p:nvSpPr>
        <p:spPr>
          <a:xfrm>
            <a:off x="6790432" y="916359"/>
            <a:ext cx="5472608" cy="1512169"/>
          </a:xfrm>
          <a:prstGeom prst="rect">
            <a:avLst/>
          </a:prstGeom>
        </p:spPr>
        <p:txBody>
          <a:bodyPr/>
          <a:lstStyle>
            <a:lvl1pPr marL="0" indent="0">
              <a:spcBef>
                <a:spcPts val="0"/>
              </a:spcBef>
              <a:spcAft>
                <a:spcPts val="0"/>
              </a:spcAft>
              <a:buFont typeface="Arial" panose="020B0604020202020204" pitchFamily="34" charset="0"/>
              <a:buNone/>
              <a:defRPr sz="3400" b="1" baseline="0">
                <a:solidFill>
                  <a:schemeClr val="tx1"/>
                </a:solidFill>
                <a:latin typeface="Calibri" panose="020F0502020204030204" pitchFamily="34" charset="0"/>
              </a:defRPr>
            </a:lvl1pPr>
            <a:lvl2pPr marL="889000" indent="-444500">
              <a:buFont typeface="Arial" panose="020B0604020202020204" pitchFamily="34" charset="0"/>
              <a:buChar char="•"/>
              <a:defRPr sz="1600" b="0">
                <a:latin typeface="+mn-lt"/>
              </a:defRPr>
            </a:lvl2pPr>
            <a:lvl3pPr marL="1333500" indent="-444500">
              <a:buFont typeface="Arial" panose="020B0604020202020204" pitchFamily="34" charset="0"/>
              <a:buChar char="•"/>
              <a:defRPr sz="1600" b="0">
                <a:latin typeface="+mn-lt"/>
              </a:defRPr>
            </a:lvl3pPr>
            <a:lvl4pPr marL="1778000" indent="-444500">
              <a:buFont typeface="Arial" panose="020B0604020202020204" pitchFamily="34" charset="0"/>
              <a:buChar char="•"/>
              <a:defRPr sz="1600" b="0">
                <a:latin typeface="+mn-lt"/>
              </a:defRPr>
            </a:lvl4pPr>
            <a:lvl5pPr marL="2222500" indent="-444500">
              <a:buFont typeface="Arial" panose="020B0604020202020204" pitchFamily="34" charset="0"/>
              <a:buChar char="•"/>
              <a:defRPr sz="1600" b="0">
                <a:latin typeface="+mn-lt"/>
              </a:defRPr>
            </a:lvl5pPr>
          </a:lstStyle>
          <a:p>
            <a:pPr lvl="0"/>
            <a:r>
              <a:rPr lang="pl-PL" dirty="0"/>
              <a:t>Tytuł </a:t>
            </a:r>
            <a:br>
              <a:rPr lang="pl-PL" dirty="0"/>
            </a:br>
            <a:r>
              <a:rPr lang="pl-PL" dirty="0"/>
              <a:t>slajdu dłuższy</a:t>
            </a:r>
          </a:p>
        </p:txBody>
      </p:sp>
      <p:sp>
        <p:nvSpPr>
          <p:cNvPr id="19" name="Shape 35"/>
          <p:cNvSpPr/>
          <p:nvPr userDrawn="1"/>
        </p:nvSpPr>
        <p:spPr>
          <a:xfrm>
            <a:off x="6816576" y="2572544"/>
            <a:ext cx="1270000" cy="212031"/>
          </a:xfrm>
          <a:prstGeom prst="rect">
            <a:avLst/>
          </a:prstGeom>
          <a:solidFill>
            <a:srgbClr val="029A3F"/>
          </a:solidFill>
          <a:ln w="12700">
            <a:miter lim="400000"/>
          </a:ln>
        </p:spPr>
        <p:txBody>
          <a:bodyPr lIns="0" tIns="0" rIns="0" bIns="0" anchor="ctr"/>
          <a:lstStyle/>
          <a:p>
            <a:pPr lvl="0">
              <a:defRPr sz="2400">
                <a:solidFill>
                  <a:srgbClr val="FFFFFF"/>
                </a:solidFill>
              </a:defRPr>
            </a:pPr>
            <a:endParaRPr lang="pl-PL" dirty="0"/>
          </a:p>
        </p:txBody>
      </p:sp>
      <p:sp>
        <p:nvSpPr>
          <p:cNvPr id="21" name="Symbol zastępczy zawartości 20"/>
          <p:cNvSpPr>
            <a:spLocks noGrp="1"/>
          </p:cNvSpPr>
          <p:nvPr>
            <p:ph sz="quarter" idx="15"/>
          </p:nvPr>
        </p:nvSpPr>
        <p:spPr>
          <a:xfrm>
            <a:off x="741760" y="916360"/>
            <a:ext cx="5473302" cy="7416824"/>
          </a:xfrm>
          <a:prstGeom prst="rect">
            <a:avLst/>
          </a:prstGeom>
        </p:spPr>
        <p:txBody>
          <a:bodyPr/>
          <a:lstStyle>
            <a:lvl1pPr marL="0" indent="0">
              <a:spcBef>
                <a:spcPts val="0"/>
              </a:spcBef>
              <a:spcAft>
                <a:spcPts val="600"/>
              </a:spcAft>
              <a:buNone/>
              <a:defRPr sz="2000">
                <a:solidFill>
                  <a:schemeClr val="tx2"/>
                </a:solidFill>
                <a:latin typeface="Calibri" panose="020F0502020204030204" pitchFamily="34" charset="0"/>
              </a:defRPr>
            </a:lvl1pPr>
            <a:lvl2pPr marL="432000" indent="-432000">
              <a:spcBef>
                <a:spcPts val="0"/>
              </a:spcBef>
              <a:spcAft>
                <a:spcPts val="600"/>
              </a:spcAft>
              <a:defRPr sz="2000">
                <a:solidFill>
                  <a:schemeClr val="tx2"/>
                </a:solidFill>
                <a:latin typeface="Calibri" panose="020F0502020204030204" pitchFamily="34" charset="0"/>
              </a:defRPr>
            </a:lvl2pPr>
            <a:lvl3pPr marL="864000" indent="-432000">
              <a:spcBef>
                <a:spcPts val="0"/>
              </a:spcBef>
              <a:spcAft>
                <a:spcPts val="600"/>
              </a:spcAft>
              <a:defRPr sz="2000">
                <a:solidFill>
                  <a:schemeClr val="tx2"/>
                </a:solidFill>
                <a:latin typeface="Calibri" panose="020F0502020204030204" pitchFamily="34" charset="0"/>
              </a:defRPr>
            </a:lvl3pPr>
            <a:lvl4pPr marL="1296000" indent="-432000">
              <a:spcBef>
                <a:spcPts val="0"/>
              </a:spcBef>
              <a:spcAft>
                <a:spcPts val="600"/>
              </a:spcAft>
              <a:defRPr sz="2000">
                <a:solidFill>
                  <a:schemeClr val="tx2"/>
                </a:solidFill>
                <a:latin typeface="Calibri" panose="020F0502020204030204" pitchFamily="34" charset="0"/>
              </a:defRPr>
            </a:lvl4pPr>
            <a:lvl5pPr>
              <a:defRPr sz="1600">
                <a:solidFill>
                  <a:schemeClr val="tx2"/>
                </a:solidFill>
                <a:latin typeface="+mn-lt"/>
              </a:defRPr>
            </a:lvl5pPr>
          </a:lstStyle>
          <a:p>
            <a:pPr lvl="0"/>
            <a:r>
              <a:rPr lang="pl-PL"/>
              <a:t>Kliknij, aby edytować style wzorca tekstu</a:t>
            </a:r>
          </a:p>
          <a:p>
            <a:pPr lvl="1"/>
            <a:r>
              <a:rPr lang="pl-PL"/>
              <a:t>Drugi poziom</a:t>
            </a:r>
          </a:p>
          <a:p>
            <a:pPr lvl="2"/>
            <a:r>
              <a:rPr lang="pl-PL"/>
              <a:t>Trzeci poziom</a:t>
            </a:r>
          </a:p>
          <a:p>
            <a:pPr lvl="3"/>
            <a:r>
              <a:rPr lang="pl-PL"/>
              <a:t>Czwarty poziom</a:t>
            </a:r>
          </a:p>
        </p:txBody>
      </p:sp>
      <p:sp>
        <p:nvSpPr>
          <p:cNvPr id="20" name="pole tekstowe 19"/>
          <p:cNvSpPr txBox="1"/>
          <p:nvPr userDrawn="1"/>
        </p:nvSpPr>
        <p:spPr>
          <a:xfrm>
            <a:off x="829279" y="83994"/>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fld id="{C19836D0-3F8D-48FA-A6B3-A53F85479A39}" type="slidenum">
              <a:rPr kumimoji="0" lang="pl-PL" sz="2000" b="1" i="0" u="none" strike="noStrike" cap="none" spc="0" normalizeH="0" baseline="0" smtClean="0">
                <a:ln>
                  <a:noFill/>
                </a:ln>
                <a:solidFill>
                  <a:schemeClr val="bg1"/>
                </a:solidFill>
                <a:effectLst/>
                <a:uFillTx/>
                <a:latin typeface="Calibri" panose="020F0502020204030204" pitchFamily="34" charset="0"/>
                <a:ea typeface="+mn-ea"/>
                <a:cs typeface="+mn-cs"/>
                <a:sym typeface="Helvetica Light"/>
              </a:rPr>
              <a:t>‹#›</a:t>
            </a:fld>
            <a:endParaRPr kumimoji="0" lang="pl-PL" sz="1900" b="1" i="0" u="none" strike="noStrike" cap="none" spc="0" normalizeH="0" baseline="0" dirty="0">
              <a:ln>
                <a:noFill/>
              </a:ln>
              <a:solidFill>
                <a:schemeClr val="bg1"/>
              </a:solidFill>
              <a:effectLst/>
              <a:uFillTx/>
              <a:latin typeface="Calibri" panose="020F0502020204030204" pitchFamily="34" charset="0"/>
              <a:ea typeface="+mn-ea"/>
              <a:cs typeface="+mn-cs"/>
              <a:sym typeface="Helvetica Light"/>
            </a:endParaRPr>
          </a:p>
        </p:txBody>
      </p:sp>
    </p:spTree>
    <p:extLst>
      <p:ext uri="{BB962C8B-B14F-4D97-AF65-F5344CB8AC3E}">
        <p14:creationId xmlns:p14="http://schemas.microsoft.com/office/powerpoint/2010/main" val="26001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grpSp>
        <p:nvGrpSpPr>
          <p:cNvPr id="4" name="Grupa 3"/>
          <p:cNvGrpSpPr/>
          <p:nvPr userDrawn="1"/>
        </p:nvGrpSpPr>
        <p:grpSpPr>
          <a:xfrm>
            <a:off x="-1" y="0"/>
            <a:ext cx="13004802" cy="9773344"/>
            <a:chOff x="-1" y="0"/>
            <a:chExt cx="13004802" cy="9773344"/>
          </a:xfrm>
        </p:grpSpPr>
        <p:sp>
          <p:nvSpPr>
            <p:cNvPr id="5" name="Trapez 3"/>
            <p:cNvSpPr/>
            <p:nvPr/>
          </p:nvSpPr>
          <p:spPr>
            <a:xfrm flipH="1" flipV="1">
              <a:off x="2439" y="0"/>
              <a:ext cx="2923680" cy="57413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745982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10407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208726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61912 h 1161912"/>
                <a:gd name="connsiteX1" fmla="*/ 1043460 w 12681995"/>
                <a:gd name="connsiteY1" fmla="*/ 0 h 1161912"/>
                <a:gd name="connsiteX2" fmla="*/ 12678992 w 12681995"/>
                <a:gd name="connsiteY2" fmla="*/ 13652 h 1161912"/>
                <a:gd name="connsiteX3" fmla="*/ 12681903 w 12681995"/>
                <a:gd name="connsiteY3" fmla="*/ 1159530 h 1161912"/>
                <a:gd name="connsiteX4" fmla="*/ 0 w 12681995"/>
                <a:gd name="connsiteY4" fmla="*/ 1161912 h 1161912"/>
                <a:gd name="connsiteX0" fmla="*/ 0 w 12681995"/>
                <a:gd name="connsiteY0" fmla="*/ 1148260 h 1148260"/>
                <a:gd name="connsiteX1" fmla="*/ 1043460 w 12681995"/>
                <a:gd name="connsiteY1" fmla="*/ 53024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64120 w 12681995"/>
                <a:gd name="connsiteY1" fmla="*/ 25304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2681995"/>
                <a:gd name="connsiteY0" fmla="*/ 1148260 h 1148260"/>
                <a:gd name="connsiteX1" fmla="*/ 1033132 w 12681995"/>
                <a:gd name="connsiteY1" fmla="*/ 636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1033132" y="636"/>
                  </a:lnTo>
                  <a:lnTo>
                    <a:pt x="12678992" y="0"/>
                  </a:lnTo>
                  <a:cubicBezTo>
                    <a:pt x="12678210" y="389103"/>
                    <a:pt x="12682685" y="756775"/>
                    <a:pt x="12681903" y="1145878"/>
                  </a:cubicBezTo>
                  <a:lnTo>
                    <a:pt x="0" y="1148260"/>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nvGrpSpPr>
            <p:cNvPr id="6" name="Grupa 5"/>
            <p:cNvGrpSpPr/>
            <p:nvPr/>
          </p:nvGrpSpPr>
          <p:grpSpPr>
            <a:xfrm>
              <a:off x="-1" y="8625084"/>
              <a:ext cx="13004802" cy="1148260"/>
              <a:chOff x="-1" y="8625084"/>
              <a:chExt cx="13004802" cy="1148260"/>
            </a:xfrm>
          </p:grpSpPr>
          <p:sp>
            <p:nvSpPr>
              <p:cNvPr id="7" name="Trapez 3"/>
              <p:cNvSpPr/>
              <p:nvPr/>
            </p:nvSpPr>
            <p:spPr>
              <a:xfrm>
                <a:off x="-1" y="8625084"/>
                <a:ext cx="13004801" cy="1148260"/>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1995" h="1148260">
                    <a:moveTo>
                      <a:pt x="0" y="1148260"/>
                    </a:moveTo>
                    <a:lnTo>
                      <a:pt x="448503" y="1588"/>
                    </a:lnTo>
                    <a:lnTo>
                      <a:pt x="12678992" y="0"/>
                    </a:lnTo>
                    <a:cubicBezTo>
                      <a:pt x="12678210" y="389103"/>
                      <a:pt x="12682685" y="756775"/>
                      <a:pt x="12681903" y="1145878"/>
                    </a:cubicBezTo>
                    <a:lnTo>
                      <a:pt x="0" y="1148260"/>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hape 42"/>
              <p:cNvSpPr/>
              <p:nvPr/>
            </p:nvSpPr>
            <p:spPr>
              <a:xfrm>
                <a:off x="0" y="8981256"/>
                <a:ext cx="13004801" cy="792088"/>
              </a:xfrm>
              <a:prstGeom prst="rect">
                <a:avLst/>
              </a:prstGeom>
              <a:solidFill>
                <a:schemeClr val="tx1"/>
              </a:solidFill>
              <a:ln w="12700">
                <a:miter lim="400000"/>
              </a:ln>
              <a:effectLst/>
            </p:spPr>
            <p:txBody>
              <a:bodyPr lIns="0" tIns="0" rIns="0" bIns="0" anchor="ctr"/>
              <a:lstStyle/>
              <a:p>
                <a:pPr lvl="0">
                  <a:defRPr sz="2400">
                    <a:solidFill>
                      <a:srgbClr val="FFFFFF"/>
                    </a:solidFill>
                  </a:defRPr>
                </a:pPr>
                <a:endParaRPr lang="pl-PL" dirty="0"/>
              </a:p>
            </p:txBody>
          </p:sp>
          <p:sp>
            <p:nvSpPr>
              <p:cNvPr id="11" name="Trójkąt prostokątny 14"/>
              <p:cNvSpPr/>
              <p:nvPr/>
            </p:nvSpPr>
            <p:spPr>
              <a:xfrm flipV="1">
                <a:off x="0" y="8978626"/>
                <a:ext cx="318566" cy="789707"/>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Lst>
                <a:ahLst/>
                <a:cxnLst>
                  <a:cxn ang="0">
                    <a:pos x="connsiteX0" y="connsiteY0"/>
                  </a:cxn>
                  <a:cxn ang="0">
                    <a:pos x="connsiteX1" y="connsiteY1"/>
                  </a:cxn>
                  <a:cxn ang="0">
                    <a:pos x="connsiteX2" y="connsiteY2"/>
                  </a:cxn>
                  <a:cxn ang="0">
                    <a:pos x="connsiteX3" y="connsiteY3"/>
                  </a:cxn>
                </a:cxnLst>
                <a:rect l="l" t="t" r="r" b="b"/>
                <a:pathLst>
                  <a:path w="318566" h="789707">
                    <a:moveTo>
                      <a:pt x="0" y="787325"/>
                    </a:moveTo>
                    <a:lnTo>
                      <a:pt x="0" y="0"/>
                    </a:lnTo>
                    <a:lnTo>
                      <a:pt x="318566" y="789707"/>
                    </a:lnTo>
                    <a:lnTo>
                      <a:pt x="0" y="787325"/>
                    </a:lnTo>
                    <a:close/>
                  </a:path>
                </a:pathLst>
              </a:cu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grpSp>
      </p:grpSp>
      <p:pic>
        <p:nvPicPr>
          <p:cNvPr id="12" name="Picture 2" descr="D:\Moje obrazy\logo zus\logoZUSnoweRozwiniecie.png"/>
          <p:cNvPicPr>
            <a:picLocks noChangeAspect="1" noChangeArrowheads="1"/>
          </p:cNvPicPr>
          <p:nvPr userDrawn="1"/>
        </p:nvPicPr>
        <p:blipFill>
          <a:blip r:embed="rId2" cstate="print">
            <a:biLevel thresh="50000"/>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486936" y="9233434"/>
            <a:ext cx="1280160" cy="287731"/>
          </a:xfrm>
          <a:prstGeom prst="rect">
            <a:avLst/>
          </a:prstGeom>
          <a:noFill/>
          <a:extLst>
            <a:ext uri="{909E8E84-426E-40DD-AFC4-6F175D3DCCD1}">
              <a14:hiddenFill xmlns:a14="http://schemas.microsoft.com/office/drawing/2010/main">
                <a:solidFill>
                  <a:srgbClr val="FFFFFF"/>
                </a:solidFill>
              </a14:hiddenFill>
            </a:ext>
          </a:extLst>
        </p:spPr>
      </p:pic>
      <p:sp>
        <p:nvSpPr>
          <p:cNvPr id="9" name="Symbol zastępczy tekstu 2"/>
          <p:cNvSpPr>
            <a:spLocks noGrp="1"/>
          </p:cNvSpPr>
          <p:nvPr>
            <p:ph type="body" sz="quarter" idx="13" hasCustomPrompt="1"/>
          </p:nvPr>
        </p:nvSpPr>
        <p:spPr>
          <a:xfrm>
            <a:off x="3046016" y="77664"/>
            <a:ext cx="9217024" cy="381719"/>
          </a:xfrm>
          <a:prstGeom prst="rect">
            <a:avLst/>
          </a:prstGeom>
        </p:spPr>
        <p:txBody>
          <a:bodyPr anchor="t">
            <a:noAutofit/>
          </a:bodyPr>
          <a:lstStyle>
            <a:lvl1pPr marL="0" indent="0" algn="l">
              <a:spcBef>
                <a:spcPts val="0"/>
              </a:spcBef>
              <a:spcAft>
                <a:spcPts val="600"/>
              </a:spcAft>
              <a:buNone/>
              <a:defRPr sz="1900" b="1" baseline="0">
                <a:solidFill>
                  <a:schemeClr val="tx1"/>
                </a:solidFill>
                <a:latin typeface="Calibri" panose="020F0502020204030204" pitchFamily="34" charset="0"/>
              </a:defRPr>
            </a:lvl1pPr>
          </a:lstStyle>
          <a:p>
            <a:pPr lvl="0"/>
            <a:r>
              <a:rPr lang="pl-PL" dirty="0"/>
              <a:t>Tytuł sekcji (najlepiej wpisać w „Widoku wzorca” do układu slajdu dla każdej sekcji) </a:t>
            </a:r>
          </a:p>
        </p:txBody>
      </p:sp>
      <p:sp>
        <p:nvSpPr>
          <p:cNvPr id="13" name="pole tekstowe 12"/>
          <p:cNvSpPr txBox="1"/>
          <p:nvPr userDrawn="1"/>
        </p:nvSpPr>
        <p:spPr>
          <a:xfrm>
            <a:off x="829279" y="83995"/>
            <a:ext cx="776577"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fld id="{C19836D0-3F8D-48FA-A6B3-A53F85479A39}" type="slidenum">
              <a:rPr kumimoji="0" lang="pl-PL" sz="2000" b="1" i="0" u="none" strike="noStrike" cap="none" spc="0" normalizeH="0" baseline="0" smtClean="0">
                <a:ln>
                  <a:noFill/>
                </a:ln>
                <a:solidFill>
                  <a:schemeClr val="bg1"/>
                </a:solidFill>
                <a:effectLst/>
                <a:uFillTx/>
                <a:latin typeface="Calibri" panose="020F0502020204030204" pitchFamily="34" charset="0"/>
                <a:ea typeface="+mn-ea"/>
                <a:cs typeface="+mn-cs"/>
                <a:sym typeface="Helvetica Light"/>
              </a:rPr>
              <a:t>‹#›</a:t>
            </a:fld>
            <a:endParaRPr kumimoji="0" lang="pl-PL" sz="1900" b="1" i="0" u="none" strike="noStrike" cap="none" spc="0" normalizeH="0" baseline="0" dirty="0">
              <a:ln>
                <a:noFill/>
              </a:ln>
              <a:solidFill>
                <a:schemeClr val="bg1"/>
              </a:solidFill>
              <a:effectLst/>
              <a:uFillTx/>
              <a:latin typeface="Calibri" panose="020F0502020204030204" pitchFamily="34" charset="0"/>
              <a:ea typeface="+mn-ea"/>
              <a:cs typeface="+mn-cs"/>
              <a:sym typeface="Helvetica Light"/>
            </a:endParaRPr>
          </a:p>
        </p:txBody>
      </p:sp>
    </p:spTree>
    <p:extLst>
      <p:ext uri="{BB962C8B-B14F-4D97-AF65-F5344CB8AC3E}">
        <p14:creationId xmlns:p14="http://schemas.microsoft.com/office/powerpoint/2010/main" val="77033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ajd końcowy">
    <p:bg>
      <p:bgPr>
        <a:solidFill>
          <a:schemeClr val="tx1"/>
        </a:solidFill>
        <a:effectLst/>
      </p:bgPr>
    </p:bg>
    <p:spTree>
      <p:nvGrpSpPr>
        <p:cNvPr id="1" name=""/>
        <p:cNvGrpSpPr/>
        <p:nvPr/>
      </p:nvGrpSpPr>
      <p:grpSpPr>
        <a:xfrm>
          <a:off x="0" y="0"/>
          <a:ext cx="0" cy="0"/>
          <a:chOff x="0" y="0"/>
          <a:chExt cx="0" cy="0"/>
        </a:xfrm>
      </p:grpSpPr>
      <p:sp>
        <p:nvSpPr>
          <p:cNvPr id="19" name="Trapez 3"/>
          <p:cNvSpPr/>
          <p:nvPr/>
        </p:nvSpPr>
        <p:spPr>
          <a:xfrm>
            <a:off x="-12998" y="7678476"/>
            <a:ext cx="13017797" cy="2090536"/>
          </a:xfrm>
          <a:custGeom>
            <a:avLst/>
            <a:gdLst>
              <a:gd name="connsiteX0" fmla="*/ 0 w 12651729"/>
              <a:gd name="connsiteY0" fmla="*/ 1132384 h 1132384"/>
              <a:gd name="connsiteX1" fmla="*/ 448503 w 12651729"/>
              <a:gd name="connsiteY1" fmla="*/ 0 h 1132384"/>
              <a:gd name="connsiteX2" fmla="*/ 12203226 w 12651729"/>
              <a:gd name="connsiteY2" fmla="*/ 0 h 1132384"/>
              <a:gd name="connsiteX3" fmla="*/ 12651729 w 12651729"/>
              <a:gd name="connsiteY3" fmla="*/ 1132384 h 1132384"/>
              <a:gd name="connsiteX4" fmla="*/ 0 w 12651729"/>
              <a:gd name="connsiteY4" fmla="*/ 1132384 h 1132384"/>
              <a:gd name="connsiteX0" fmla="*/ 0 w 12651729"/>
              <a:gd name="connsiteY0" fmla="*/ 1160959 h 1160959"/>
              <a:gd name="connsiteX1" fmla="*/ 448503 w 12651729"/>
              <a:gd name="connsiteY1" fmla="*/ 28575 h 1160959"/>
              <a:gd name="connsiteX2" fmla="*/ 12622326 w 12651729"/>
              <a:gd name="connsiteY2" fmla="*/ 0 h 1160959"/>
              <a:gd name="connsiteX3" fmla="*/ 12651729 w 12651729"/>
              <a:gd name="connsiteY3" fmla="*/ 1160959 h 1160959"/>
              <a:gd name="connsiteX4" fmla="*/ 0 w 12651729"/>
              <a:gd name="connsiteY4" fmla="*/ 1160959 h 1160959"/>
              <a:gd name="connsiteX0" fmla="*/ 0 w 12654076"/>
              <a:gd name="connsiteY0" fmla="*/ 1167309 h 1167309"/>
              <a:gd name="connsiteX1" fmla="*/ 448503 w 12654076"/>
              <a:gd name="connsiteY1" fmla="*/ 34925 h 1167309"/>
              <a:gd name="connsiteX2" fmla="*/ 12654076 w 12654076"/>
              <a:gd name="connsiteY2" fmla="*/ 0 h 1167309"/>
              <a:gd name="connsiteX3" fmla="*/ 12651729 w 12654076"/>
              <a:gd name="connsiteY3" fmla="*/ 1167309 h 1167309"/>
              <a:gd name="connsiteX4" fmla="*/ 0 w 12654076"/>
              <a:gd name="connsiteY4" fmla="*/ 1167309 h 1167309"/>
              <a:gd name="connsiteX0" fmla="*/ 0 w 12660426"/>
              <a:gd name="connsiteY0" fmla="*/ 1148259 h 1148259"/>
              <a:gd name="connsiteX1" fmla="*/ 448503 w 12660426"/>
              <a:gd name="connsiteY1" fmla="*/ 15875 h 1148259"/>
              <a:gd name="connsiteX2" fmla="*/ 12660426 w 12660426"/>
              <a:gd name="connsiteY2" fmla="*/ 0 h 1148259"/>
              <a:gd name="connsiteX3" fmla="*/ 12651729 w 12660426"/>
              <a:gd name="connsiteY3" fmla="*/ 1148259 h 1148259"/>
              <a:gd name="connsiteX4" fmla="*/ 0 w 12660426"/>
              <a:gd name="connsiteY4" fmla="*/ 1148259 h 1148259"/>
              <a:gd name="connsiteX0" fmla="*/ 0 w 12670336"/>
              <a:gd name="connsiteY0" fmla="*/ 1148259 h 1148259"/>
              <a:gd name="connsiteX1" fmla="*/ 448503 w 12670336"/>
              <a:gd name="connsiteY1" fmla="*/ 15875 h 1148259"/>
              <a:gd name="connsiteX2" fmla="*/ 12660426 w 12670336"/>
              <a:gd name="connsiteY2" fmla="*/ 0 h 1148259"/>
              <a:gd name="connsiteX3" fmla="*/ 12670298 w 12670336"/>
              <a:gd name="connsiteY3" fmla="*/ 1148259 h 1148259"/>
              <a:gd name="connsiteX4" fmla="*/ 0 w 12670336"/>
              <a:gd name="connsiteY4" fmla="*/ 1148259 h 1148259"/>
              <a:gd name="connsiteX0" fmla="*/ 0 w 12672031"/>
              <a:gd name="connsiteY0" fmla="*/ 1143497 h 1143497"/>
              <a:gd name="connsiteX1" fmla="*/ 448503 w 12672031"/>
              <a:gd name="connsiteY1" fmla="*/ 11113 h 1143497"/>
              <a:gd name="connsiteX2" fmla="*/ 12672031 w 12672031"/>
              <a:gd name="connsiteY2" fmla="*/ 0 h 1143497"/>
              <a:gd name="connsiteX3" fmla="*/ 12670298 w 12672031"/>
              <a:gd name="connsiteY3" fmla="*/ 1143497 h 1143497"/>
              <a:gd name="connsiteX4" fmla="*/ 0 w 12672031"/>
              <a:gd name="connsiteY4" fmla="*/ 1143497 h 1143497"/>
              <a:gd name="connsiteX0" fmla="*/ 0 w 12670360"/>
              <a:gd name="connsiteY0" fmla="*/ 1143497 h 1143497"/>
              <a:gd name="connsiteX1" fmla="*/ 448503 w 12670360"/>
              <a:gd name="connsiteY1" fmla="*/ 11113 h 1143497"/>
              <a:gd name="connsiteX2" fmla="*/ 12665068 w 12670360"/>
              <a:gd name="connsiteY2" fmla="*/ 0 h 1143497"/>
              <a:gd name="connsiteX3" fmla="*/ 12670298 w 12670360"/>
              <a:gd name="connsiteY3" fmla="*/ 1143497 h 1143497"/>
              <a:gd name="connsiteX4" fmla="*/ 0 w 12670360"/>
              <a:gd name="connsiteY4" fmla="*/ 1143497 h 1143497"/>
              <a:gd name="connsiteX0" fmla="*/ 0 w 12672030"/>
              <a:gd name="connsiteY0" fmla="*/ 1145878 h 1145878"/>
              <a:gd name="connsiteX1" fmla="*/ 448503 w 12672030"/>
              <a:gd name="connsiteY1" fmla="*/ 13494 h 1145878"/>
              <a:gd name="connsiteX2" fmla="*/ 12672030 w 12672030"/>
              <a:gd name="connsiteY2" fmla="*/ 0 h 1145878"/>
              <a:gd name="connsiteX3" fmla="*/ 12670298 w 12672030"/>
              <a:gd name="connsiteY3" fmla="*/ 1145878 h 1145878"/>
              <a:gd name="connsiteX4" fmla="*/ 0 w 12672030"/>
              <a:gd name="connsiteY4" fmla="*/ 1145878 h 1145878"/>
              <a:gd name="connsiteX0" fmla="*/ 0 w 12670360"/>
              <a:gd name="connsiteY0" fmla="*/ 1145878 h 1145878"/>
              <a:gd name="connsiteX1" fmla="*/ 448503 w 12670360"/>
              <a:gd name="connsiteY1" fmla="*/ 13494 h 1145878"/>
              <a:gd name="connsiteX2" fmla="*/ 12665067 w 12670360"/>
              <a:gd name="connsiteY2" fmla="*/ 0 h 1145878"/>
              <a:gd name="connsiteX3" fmla="*/ 12670298 w 12670360"/>
              <a:gd name="connsiteY3" fmla="*/ 1145878 h 1145878"/>
              <a:gd name="connsiteX4" fmla="*/ 0 w 12670360"/>
              <a:gd name="connsiteY4" fmla="*/ 1145878 h 1145878"/>
              <a:gd name="connsiteX0" fmla="*/ 0 w 12674351"/>
              <a:gd name="connsiteY0" fmla="*/ 1145878 h 1145878"/>
              <a:gd name="connsiteX1" fmla="*/ 448503 w 12674351"/>
              <a:gd name="connsiteY1" fmla="*/ 13494 h 1145878"/>
              <a:gd name="connsiteX2" fmla="*/ 12674351 w 12674351"/>
              <a:gd name="connsiteY2" fmla="*/ 0 h 1145878"/>
              <a:gd name="connsiteX3" fmla="*/ 12670298 w 12674351"/>
              <a:gd name="connsiteY3" fmla="*/ 1145878 h 1145878"/>
              <a:gd name="connsiteX4" fmla="*/ 0 w 12674351"/>
              <a:gd name="connsiteY4" fmla="*/ 1145878 h 1145878"/>
              <a:gd name="connsiteX0" fmla="*/ 0 w 12670390"/>
              <a:gd name="connsiteY0" fmla="*/ 1145878 h 1145878"/>
              <a:gd name="connsiteX1" fmla="*/ 448503 w 12670390"/>
              <a:gd name="connsiteY1" fmla="*/ 13494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70390"/>
              <a:gd name="connsiteY0" fmla="*/ 1145878 h 1145878"/>
              <a:gd name="connsiteX1" fmla="*/ 436898 w 12670390"/>
              <a:gd name="connsiteY1" fmla="*/ 1588 h 1145878"/>
              <a:gd name="connsiteX2" fmla="*/ 12667387 w 12670390"/>
              <a:gd name="connsiteY2" fmla="*/ 0 h 1145878"/>
              <a:gd name="connsiteX3" fmla="*/ 12670298 w 12670390"/>
              <a:gd name="connsiteY3" fmla="*/ 1145878 h 1145878"/>
              <a:gd name="connsiteX4" fmla="*/ 0 w 12670390"/>
              <a:gd name="connsiteY4" fmla="*/ 1145878 h 1145878"/>
              <a:gd name="connsiteX0" fmla="*/ 0 w 12681995"/>
              <a:gd name="connsiteY0" fmla="*/ 1148260 h 1148260"/>
              <a:gd name="connsiteX1" fmla="*/ 448503 w 12681995"/>
              <a:gd name="connsiteY1" fmla="*/ 1588 h 1148260"/>
              <a:gd name="connsiteX2" fmla="*/ 12678992 w 12681995"/>
              <a:gd name="connsiteY2" fmla="*/ 0 h 1148260"/>
              <a:gd name="connsiteX3" fmla="*/ 12681903 w 12681995"/>
              <a:gd name="connsiteY3" fmla="*/ 1145878 h 1148260"/>
              <a:gd name="connsiteX4" fmla="*/ 0 w 12681995"/>
              <a:gd name="connsiteY4" fmla="*/ 1148260 h 1148260"/>
              <a:gd name="connsiteX0" fmla="*/ 0 w 13153589"/>
              <a:gd name="connsiteY0" fmla="*/ 1143022 h 1145878"/>
              <a:gd name="connsiteX1" fmla="*/ 920097 w 13153589"/>
              <a:gd name="connsiteY1" fmla="*/ 1588 h 1145878"/>
              <a:gd name="connsiteX2" fmla="*/ 13150586 w 13153589"/>
              <a:gd name="connsiteY2" fmla="*/ 0 h 1145878"/>
              <a:gd name="connsiteX3" fmla="*/ 13153497 w 13153589"/>
              <a:gd name="connsiteY3" fmla="*/ 1145878 h 1145878"/>
              <a:gd name="connsiteX4" fmla="*/ 0 w 13153589"/>
              <a:gd name="connsiteY4" fmla="*/ 1143022 h 1145878"/>
              <a:gd name="connsiteX0" fmla="*/ 0 w 13153589"/>
              <a:gd name="connsiteY0" fmla="*/ 1146671 h 1149527"/>
              <a:gd name="connsiteX1" fmla="*/ 833477 w 13153589"/>
              <a:gd name="connsiteY1" fmla="*/ 0 h 1149527"/>
              <a:gd name="connsiteX2" fmla="*/ 13150586 w 13153589"/>
              <a:gd name="connsiteY2" fmla="*/ 3649 h 1149527"/>
              <a:gd name="connsiteX3" fmla="*/ 13153497 w 13153589"/>
              <a:gd name="connsiteY3" fmla="*/ 1149527 h 1149527"/>
              <a:gd name="connsiteX4" fmla="*/ 0 w 13153589"/>
              <a:gd name="connsiteY4" fmla="*/ 1146671 h 1149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3589" h="1149527">
                <a:moveTo>
                  <a:pt x="0" y="1146671"/>
                </a:moveTo>
                <a:lnTo>
                  <a:pt x="833477" y="0"/>
                </a:lnTo>
                <a:lnTo>
                  <a:pt x="13150586" y="3649"/>
                </a:lnTo>
                <a:cubicBezTo>
                  <a:pt x="13149804" y="392752"/>
                  <a:pt x="13154279" y="760424"/>
                  <a:pt x="13153497" y="1149527"/>
                </a:cubicBezTo>
                <a:lnTo>
                  <a:pt x="0" y="1146671"/>
                </a:lnTo>
                <a:close/>
              </a:path>
            </a:pathLst>
          </a:cu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0" name="Prostokąt 19"/>
          <p:cNvSpPr/>
          <p:nvPr/>
        </p:nvSpPr>
        <p:spPr>
          <a:xfrm>
            <a:off x="0" y="8178527"/>
            <a:ext cx="13004800" cy="1590485"/>
          </a:xfrm>
          <a:prstGeom prst="rect">
            <a:avLst/>
          </a:prstGeom>
          <a:solidFill>
            <a:schemeClr val="accent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Trójkąt prostokątny 14"/>
          <p:cNvSpPr/>
          <p:nvPr/>
        </p:nvSpPr>
        <p:spPr>
          <a:xfrm flipV="1">
            <a:off x="-2756" y="8171381"/>
            <a:ext cx="621929" cy="1596952"/>
          </a:xfrm>
          <a:custGeom>
            <a:avLst/>
            <a:gdLst>
              <a:gd name="connsiteX0" fmla="*/ 0 w 525736"/>
              <a:gd name="connsiteY0" fmla="*/ 792088 h 792088"/>
              <a:gd name="connsiteX1" fmla="*/ 0 w 525736"/>
              <a:gd name="connsiteY1" fmla="*/ 0 h 792088"/>
              <a:gd name="connsiteX2" fmla="*/ 525736 w 525736"/>
              <a:gd name="connsiteY2" fmla="*/ 792088 h 792088"/>
              <a:gd name="connsiteX3" fmla="*/ 0 w 525736"/>
              <a:gd name="connsiteY3" fmla="*/ 792088 h 792088"/>
              <a:gd name="connsiteX0" fmla="*/ 0 w 313804"/>
              <a:gd name="connsiteY0" fmla="*/ 792088 h 792088"/>
              <a:gd name="connsiteX1" fmla="*/ 0 w 313804"/>
              <a:gd name="connsiteY1" fmla="*/ 0 h 792088"/>
              <a:gd name="connsiteX2" fmla="*/ 313804 w 313804"/>
              <a:gd name="connsiteY2" fmla="*/ 792088 h 792088"/>
              <a:gd name="connsiteX3" fmla="*/ 0 w 313804"/>
              <a:gd name="connsiteY3" fmla="*/ 792088 h 792088"/>
              <a:gd name="connsiteX0" fmla="*/ 0 w 318566"/>
              <a:gd name="connsiteY0" fmla="*/ 792088 h 792088"/>
              <a:gd name="connsiteX1" fmla="*/ 0 w 318566"/>
              <a:gd name="connsiteY1" fmla="*/ 0 h 792088"/>
              <a:gd name="connsiteX2" fmla="*/ 318566 w 318566"/>
              <a:gd name="connsiteY2" fmla="*/ 789707 h 792088"/>
              <a:gd name="connsiteX3" fmla="*/ 0 w 318566"/>
              <a:gd name="connsiteY3" fmla="*/ 792088 h 792088"/>
              <a:gd name="connsiteX0" fmla="*/ 0 w 318566"/>
              <a:gd name="connsiteY0" fmla="*/ 787325 h 789707"/>
              <a:gd name="connsiteX1" fmla="*/ 0 w 318566"/>
              <a:gd name="connsiteY1" fmla="*/ 0 h 789707"/>
              <a:gd name="connsiteX2" fmla="*/ 318566 w 318566"/>
              <a:gd name="connsiteY2" fmla="*/ 789707 h 789707"/>
              <a:gd name="connsiteX3" fmla="*/ 0 w 318566"/>
              <a:gd name="connsiteY3" fmla="*/ 787325 h 789707"/>
              <a:gd name="connsiteX0" fmla="*/ 0 w 604316"/>
              <a:gd name="connsiteY0" fmla="*/ 787325 h 1599332"/>
              <a:gd name="connsiteX1" fmla="*/ 0 w 604316"/>
              <a:gd name="connsiteY1" fmla="*/ 0 h 1599332"/>
              <a:gd name="connsiteX2" fmla="*/ 604316 w 604316"/>
              <a:gd name="connsiteY2" fmla="*/ 1599332 h 1599332"/>
              <a:gd name="connsiteX3" fmla="*/ 0 w 604316"/>
              <a:gd name="connsiteY3" fmla="*/ 787325 h 1599332"/>
              <a:gd name="connsiteX0" fmla="*/ 0 w 604316"/>
              <a:gd name="connsiteY0" fmla="*/ 1596950 h 1599332"/>
              <a:gd name="connsiteX1" fmla="*/ 0 w 604316"/>
              <a:gd name="connsiteY1" fmla="*/ 0 h 1599332"/>
              <a:gd name="connsiteX2" fmla="*/ 604316 w 604316"/>
              <a:gd name="connsiteY2" fmla="*/ 1599332 h 1599332"/>
              <a:gd name="connsiteX3" fmla="*/ 0 w 604316"/>
              <a:gd name="connsiteY3" fmla="*/ 1596950 h 1599332"/>
              <a:gd name="connsiteX0" fmla="*/ 0 w 613841"/>
              <a:gd name="connsiteY0" fmla="*/ 1596950 h 1596950"/>
              <a:gd name="connsiteX1" fmla="*/ 0 w 613841"/>
              <a:gd name="connsiteY1" fmla="*/ 0 h 1596950"/>
              <a:gd name="connsiteX2" fmla="*/ 613841 w 613841"/>
              <a:gd name="connsiteY2" fmla="*/ 1594570 h 1596950"/>
              <a:gd name="connsiteX3" fmla="*/ 0 w 613841"/>
              <a:gd name="connsiteY3" fmla="*/ 1596950 h 1596950"/>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0 w 611460"/>
              <a:gd name="connsiteY0" fmla="*/ 1589806 h 1589806"/>
              <a:gd name="connsiteX1" fmla="*/ 0 w 611460"/>
              <a:gd name="connsiteY1" fmla="*/ 0 h 1589806"/>
              <a:gd name="connsiteX2" fmla="*/ 611460 w 611460"/>
              <a:gd name="connsiteY2" fmla="*/ 1585045 h 1589806"/>
              <a:gd name="connsiteX3" fmla="*/ 0 w 611460"/>
              <a:gd name="connsiteY3" fmla="*/ 1589806 h 1589806"/>
              <a:gd name="connsiteX0" fmla="*/ 0 w 613841"/>
              <a:gd name="connsiteY0" fmla="*/ 1589806 h 1589806"/>
              <a:gd name="connsiteX1" fmla="*/ 0 w 613841"/>
              <a:gd name="connsiteY1" fmla="*/ 0 h 1589806"/>
              <a:gd name="connsiteX2" fmla="*/ 613841 w 613841"/>
              <a:gd name="connsiteY2" fmla="*/ 1587426 h 1589806"/>
              <a:gd name="connsiteX3" fmla="*/ 0 w 613841"/>
              <a:gd name="connsiteY3" fmla="*/ 1589806 h 1589806"/>
              <a:gd name="connsiteX0" fmla="*/ 0 w 613841"/>
              <a:gd name="connsiteY0" fmla="*/ 1589806 h 1594570"/>
              <a:gd name="connsiteX1" fmla="*/ 0 w 613841"/>
              <a:gd name="connsiteY1" fmla="*/ 0 h 1594570"/>
              <a:gd name="connsiteX2" fmla="*/ 613841 w 613841"/>
              <a:gd name="connsiteY2" fmla="*/ 1594570 h 1594570"/>
              <a:gd name="connsiteX3" fmla="*/ 0 w 613841"/>
              <a:gd name="connsiteY3" fmla="*/ 1589806 h 1594570"/>
              <a:gd name="connsiteX0" fmla="*/ 2381 w 613841"/>
              <a:gd name="connsiteY0" fmla="*/ 1596950 h 1596950"/>
              <a:gd name="connsiteX1" fmla="*/ 0 w 613841"/>
              <a:gd name="connsiteY1" fmla="*/ 0 h 1596950"/>
              <a:gd name="connsiteX2" fmla="*/ 613841 w 613841"/>
              <a:gd name="connsiteY2" fmla="*/ 1594570 h 1596950"/>
              <a:gd name="connsiteX3" fmla="*/ 2381 w 613841"/>
              <a:gd name="connsiteY3" fmla="*/ 1596950 h 1596950"/>
              <a:gd name="connsiteX0" fmla="*/ 105 w 616327"/>
              <a:gd name="connsiteY0" fmla="*/ 1596950 h 1596950"/>
              <a:gd name="connsiteX1" fmla="*/ 2486 w 616327"/>
              <a:gd name="connsiteY1" fmla="*/ 0 h 1596950"/>
              <a:gd name="connsiteX2" fmla="*/ 616327 w 616327"/>
              <a:gd name="connsiteY2" fmla="*/ 1594570 h 1596950"/>
              <a:gd name="connsiteX3" fmla="*/ 105 w 616327"/>
              <a:gd name="connsiteY3" fmla="*/ 1596950 h 1596950"/>
              <a:gd name="connsiteX0" fmla="*/ 105 w 609303"/>
              <a:gd name="connsiteY0" fmla="*/ 1596950 h 1596952"/>
              <a:gd name="connsiteX1" fmla="*/ 2486 w 609303"/>
              <a:gd name="connsiteY1" fmla="*/ 0 h 1596952"/>
              <a:gd name="connsiteX2" fmla="*/ 609303 w 609303"/>
              <a:gd name="connsiteY2" fmla="*/ 1596952 h 1596952"/>
              <a:gd name="connsiteX3" fmla="*/ 105 w 609303"/>
              <a:gd name="connsiteY3" fmla="*/ 1596950 h 1596952"/>
              <a:gd name="connsiteX0" fmla="*/ 2302 w 611500"/>
              <a:gd name="connsiteY0" fmla="*/ 1596950 h 1596952"/>
              <a:gd name="connsiteX1" fmla="*/ 0 w 611500"/>
              <a:gd name="connsiteY1" fmla="*/ 0 h 1596952"/>
              <a:gd name="connsiteX2" fmla="*/ 611500 w 611500"/>
              <a:gd name="connsiteY2" fmla="*/ 1596952 h 1596952"/>
              <a:gd name="connsiteX3" fmla="*/ 2302 w 611500"/>
              <a:gd name="connsiteY3" fmla="*/ 1596950 h 1596952"/>
            </a:gdLst>
            <a:ahLst/>
            <a:cxnLst>
              <a:cxn ang="0">
                <a:pos x="connsiteX0" y="connsiteY0"/>
              </a:cxn>
              <a:cxn ang="0">
                <a:pos x="connsiteX1" y="connsiteY1"/>
              </a:cxn>
              <a:cxn ang="0">
                <a:pos x="connsiteX2" y="connsiteY2"/>
              </a:cxn>
              <a:cxn ang="0">
                <a:pos x="connsiteX3" y="connsiteY3"/>
              </a:cxn>
            </a:cxnLst>
            <a:rect l="l" t="t" r="r" b="b"/>
            <a:pathLst>
              <a:path w="611500" h="1596952">
                <a:moveTo>
                  <a:pt x="2302" y="1596950"/>
                </a:moveTo>
                <a:cubicBezTo>
                  <a:pt x="1508" y="1064633"/>
                  <a:pt x="794" y="532317"/>
                  <a:pt x="0" y="0"/>
                </a:cubicBezTo>
                <a:lnTo>
                  <a:pt x="611500" y="1596952"/>
                </a:lnTo>
                <a:lnTo>
                  <a:pt x="2302" y="1596950"/>
                </a:lnTo>
                <a:close/>
              </a:path>
            </a:pathLst>
          </a:cu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pole tekstowe 3"/>
          <p:cNvSpPr txBox="1"/>
          <p:nvPr userDrawn="1"/>
        </p:nvSpPr>
        <p:spPr>
          <a:xfrm>
            <a:off x="957784" y="3417573"/>
            <a:ext cx="10945216" cy="11182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pl-PL" sz="6600" b="1" i="0" u="none" strike="noStrike" cap="none" spc="0" normalizeH="0" baseline="0" dirty="0">
                <a:ln>
                  <a:noFill/>
                </a:ln>
                <a:solidFill>
                  <a:schemeClr val="bg1"/>
                </a:solidFill>
                <a:effectLst/>
                <a:uFillTx/>
                <a:latin typeface="Calibri" panose="020F0502020204030204" pitchFamily="34" charset="0"/>
                <a:ea typeface="+mn-ea"/>
                <a:cs typeface="+mn-cs"/>
                <a:sym typeface="Helvetica Light"/>
              </a:rPr>
              <a:t>Dziękuję za uwagę</a:t>
            </a:r>
          </a:p>
        </p:txBody>
      </p:sp>
      <p:pic>
        <p:nvPicPr>
          <p:cNvPr id="1026" name="Picture 2" descr="D:\Moje obrazy\logo zus\logoZUSnoweRozwiniecie.png"/>
          <p:cNvPicPr>
            <a:picLocks noChangeAspect="1" noChangeArrowheads="1"/>
          </p:cNvPicPr>
          <p:nvPr userDrawn="1"/>
        </p:nvPicPr>
        <p:blipFill>
          <a:blip r:embed="rId2" cstate="print">
            <a:biLevel thresh="25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90747" y="8682125"/>
            <a:ext cx="2560325" cy="57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unktory">
    <p:spTree>
      <p:nvGrpSpPr>
        <p:cNvPr id="1" name=""/>
        <p:cNvGrpSpPr/>
        <p:nvPr/>
      </p:nvGrpSpPr>
      <p:grpSpPr>
        <a:xfrm>
          <a:off x="0" y="0"/>
          <a:ext cx="0" cy="0"/>
          <a:chOff x="0" y="0"/>
          <a:chExt cx="0" cy="0"/>
        </a:xfrm>
      </p:grpSpPr>
      <p:sp>
        <p:nvSpPr>
          <p:cNvPr id="24" name="Shape 24"/>
          <p:cNvSpPr>
            <a:spLocks noGrp="1"/>
          </p:cNvSpPr>
          <p:nvPr>
            <p:ph type="body" idx="1"/>
          </p:nvPr>
        </p:nvSpPr>
        <p:spPr>
          <a:xfrm>
            <a:off x="952501" y="1270002"/>
            <a:ext cx="11099800" cy="7213601"/>
          </a:xfrm>
          <a:prstGeom prst="rect">
            <a:avLst/>
          </a:prstGeom>
        </p:spPr>
        <p:txBody>
          <a:bodyPr/>
          <a:lstStyle/>
          <a:p>
            <a:pPr lvl="0">
              <a:defRPr sz="1800"/>
            </a:pPr>
            <a:r>
              <a:rPr sz="3600"/>
              <a:t>Treść - poziom 1</a:t>
            </a:r>
          </a:p>
          <a:p>
            <a:pPr lvl="1">
              <a:defRPr sz="1800"/>
            </a:pPr>
            <a:r>
              <a:rPr sz="3600"/>
              <a:t>Treść - poziom 2</a:t>
            </a:r>
          </a:p>
          <a:p>
            <a:pPr lvl="2">
              <a:defRPr sz="1800"/>
            </a:pPr>
            <a:r>
              <a:rPr sz="3600"/>
              <a:t>Treść - poziom 3</a:t>
            </a:r>
          </a:p>
          <a:p>
            <a:pPr lvl="3">
              <a:defRPr sz="1800"/>
            </a:pPr>
            <a:r>
              <a:rPr sz="3600"/>
              <a:t>Treść - poziom 4</a:t>
            </a:r>
          </a:p>
          <a:p>
            <a:pPr lvl="4">
              <a:defRPr sz="1800"/>
            </a:pPr>
            <a:r>
              <a:rPr sz="3600"/>
              <a:t>Treść - poziom 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2" r:id="rId2"/>
    <p:sldLayoutId id="2147483657" r:id="rId3"/>
    <p:sldLayoutId id="2147483650" r:id="rId4"/>
    <p:sldLayoutId id="2147483656" r:id="rId5"/>
    <p:sldLayoutId id="2147483654" r:id="rId6"/>
    <p:sldLayoutId id="2147483651" r:id="rId7"/>
    <p:sldLayoutId id="2147483655" r:id="rId8"/>
    <p:sldLayoutId id="2147483659" r:id="rId9"/>
    <p:sldLayoutId id="2147483714" r:id="rId10"/>
  </p:sldLayoutIdLst>
  <p:txStyles>
    <p:titleStyle>
      <a:lvl1pPr algn="ctr" defTabSz="584200" eaLnBrk="1" hangingPunct="1">
        <a:defRPr sz="6000">
          <a:latin typeface="Lato Bold" panose="020F0802020204030203" charset="-18"/>
          <a:ea typeface="+mn-ea"/>
          <a:cs typeface="+mn-cs"/>
          <a:sym typeface="Helvetica Light"/>
        </a:defRPr>
      </a:lvl1pPr>
      <a:lvl2pPr indent="228600" algn="ctr" defTabSz="584200" eaLnBrk="1" hangingPunct="1">
        <a:defRPr sz="8000">
          <a:latin typeface="+mn-lt"/>
          <a:ea typeface="+mn-ea"/>
          <a:cs typeface="+mn-cs"/>
          <a:sym typeface="Helvetica Light"/>
        </a:defRPr>
      </a:lvl2pPr>
      <a:lvl3pPr indent="457200" algn="ctr" defTabSz="584200" eaLnBrk="1" hangingPunct="1">
        <a:defRPr sz="8000">
          <a:latin typeface="+mn-lt"/>
          <a:ea typeface="+mn-ea"/>
          <a:cs typeface="+mn-cs"/>
          <a:sym typeface="Helvetica Light"/>
        </a:defRPr>
      </a:lvl3pPr>
      <a:lvl4pPr indent="685800" algn="ctr" defTabSz="584200" eaLnBrk="1" hangingPunct="1">
        <a:defRPr sz="8000">
          <a:latin typeface="+mn-lt"/>
          <a:ea typeface="+mn-ea"/>
          <a:cs typeface="+mn-cs"/>
          <a:sym typeface="Helvetica Light"/>
        </a:defRPr>
      </a:lvl4pPr>
      <a:lvl5pPr indent="914400" algn="ctr" defTabSz="584200" eaLnBrk="1" hangingPunct="1">
        <a:defRPr sz="8000">
          <a:latin typeface="+mn-lt"/>
          <a:ea typeface="+mn-ea"/>
          <a:cs typeface="+mn-cs"/>
          <a:sym typeface="Helvetica Light"/>
        </a:defRPr>
      </a:lvl5pPr>
      <a:lvl6pPr indent="1143000" algn="ctr" defTabSz="584200" eaLnBrk="1" hangingPunct="1">
        <a:defRPr sz="8000">
          <a:latin typeface="+mn-lt"/>
          <a:ea typeface="+mn-ea"/>
          <a:cs typeface="+mn-cs"/>
          <a:sym typeface="Helvetica Light"/>
        </a:defRPr>
      </a:lvl6pPr>
      <a:lvl7pPr indent="1371600" algn="ctr" defTabSz="584200" eaLnBrk="1" hangingPunct="1">
        <a:defRPr sz="8000">
          <a:latin typeface="+mn-lt"/>
          <a:ea typeface="+mn-ea"/>
          <a:cs typeface="+mn-cs"/>
          <a:sym typeface="Helvetica Light"/>
        </a:defRPr>
      </a:lvl7pPr>
      <a:lvl8pPr indent="1600200" algn="ctr" defTabSz="584200" eaLnBrk="1" hangingPunct="1">
        <a:defRPr sz="8000">
          <a:latin typeface="+mn-lt"/>
          <a:ea typeface="+mn-ea"/>
          <a:cs typeface="+mn-cs"/>
          <a:sym typeface="Helvetica Light"/>
        </a:defRPr>
      </a:lvl8pPr>
      <a:lvl9pPr indent="1828800" algn="ctr" defTabSz="584200" eaLnBrk="1" hangingPunct="1">
        <a:defRPr sz="8000">
          <a:latin typeface="+mn-lt"/>
          <a:ea typeface="+mn-ea"/>
          <a:cs typeface="+mn-cs"/>
          <a:sym typeface="Helvetica Light"/>
        </a:defRPr>
      </a:lvl9pPr>
    </p:titleStyle>
    <p:bodyStyle>
      <a:lvl1pPr marL="444500" indent="-444500" defTabSz="584200" eaLnBrk="1" hangingPunct="1">
        <a:spcBef>
          <a:spcPts val="4200"/>
        </a:spcBef>
        <a:buSzPct val="75000"/>
        <a:buChar char="•"/>
        <a:defRPr sz="3600">
          <a:latin typeface="Lato Light" panose="020F0302020204030203" charset="-18"/>
          <a:ea typeface="+mn-ea"/>
          <a:cs typeface="+mn-cs"/>
          <a:sym typeface="Helvetica Light"/>
        </a:defRPr>
      </a:lvl1pPr>
      <a:lvl2pPr marL="889000" indent="-444500" defTabSz="584200" eaLnBrk="1" hangingPunct="1">
        <a:spcBef>
          <a:spcPts val="4200"/>
        </a:spcBef>
        <a:buSzPct val="75000"/>
        <a:buChar char="•"/>
        <a:defRPr sz="3600">
          <a:latin typeface="Lato Light" panose="020F0302020204030203" charset="-18"/>
          <a:ea typeface="+mn-ea"/>
          <a:cs typeface="+mn-cs"/>
          <a:sym typeface="Helvetica Light"/>
        </a:defRPr>
      </a:lvl2pPr>
      <a:lvl3pPr marL="1333500" indent="-444500" defTabSz="584200" eaLnBrk="1" hangingPunct="1">
        <a:spcBef>
          <a:spcPts val="4200"/>
        </a:spcBef>
        <a:buSzPct val="75000"/>
        <a:buChar char="•"/>
        <a:defRPr sz="3600">
          <a:latin typeface="Lato Light" panose="020F0302020204030203" charset="-18"/>
          <a:ea typeface="+mn-ea"/>
          <a:cs typeface="+mn-cs"/>
          <a:sym typeface="Helvetica Light"/>
        </a:defRPr>
      </a:lvl3pPr>
      <a:lvl4pPr marL="1778000" indent="-444500" defTabSz="584200" eaLnBrk="1" hangingPunct="1">
        <a:spcBef>
          <a:spcPts val="4200"/>
        </a:spcBef>
        <a:buSzPct val="75000"/>
        <a:buChar char="•"/>
        <a:defRPr sz="3600">
          <a:latin typeface="Lato Light" panose="020F0302020204030203" charset="-18"/>
          <a:ea typeface="+mn-ea"/>
          <a:cs typeface="+mn-cs"/>
          <a:sym typeface="Helvetica Light"/>
        </a:defRPr>
      </a:lvl4pPr>
      <a:lvl5pPr marL="2222500" indent="-444500" defTabSz="584200" eaLnBrk="1" hangingPunct="1">
        <a:spcBef>
          <a:spcPts val="4200"/>
        </a:spcBef>
        <a:buSzPct val="75000"/>
        <a:buChar char="•"/>
        <a:defRPr sz="3600">
          <a:latin typeface="Lato Light" panose="020F0302020204030203" charset="-18"/>
          <a:ea typeface="+mn-ea"/>
          <a:cs typeface="+mn-cs"/>
          <a:sym typeface="Helvetica Light"/>
        </a:defRPr>
      </a:lvl5pPr>
      <a:lvl6pPr marL="2667000" indent="-444500" defTabSz="584200" eaLnBrk="1" hangingPunct="1">
        <a:spcBef>
          <a:spcPts val="4200"/>
        </a:spcBef>
        <a:buSzPct val="75000"/>
        <a:buChar char="•"/>
        <a:defRPr sz="3600">
          <a:latin typeface="+mn-lt"/>
          <a:ea typeface="+mn-ea"/>
          <a:cs typeface="+mn-cs"/>
          <a:sym typeface="Helvetica Light"/>
        </a:defRPr>
      </a:lvl6pPr>
      <a:lvl7pPr marL="3111500" indent="-444500" defTabSz="584200" eaLnBrk="1" hangingPunct="1">
        <a:spcBef>
          <a:spcPts val="4200"/>
        </a:spcBef>
        <a:buSzPct val="75000"/>
        <a:buChar char="•"/>
        <a:defRPr sz="3600">
          <a:latin typeface="+mn-lt"/>
          <a:ea typeface="+mn-ea"/>
          <a:cs typeface="+mn-cs"/>
          <a:sym typeface="Helvetica Light"/>
        </a:defRPr>
      </a:lvl7pPr>
      <a:lvl8pPr marL="3556000" indent="-444500" defTabSz="584200" eaLnBrk="1" hangingPunct="1">
        <a:spcBef>
          <a:spcPts val="4200"/>
        </a:spcBef>
        <a:buSzPct val="75000"/>
        <a:buChar char="•"/>
        <a:defRPr sz="3600">
          <a:latin typeface="+mn-lt"/>
          <a:ea typeface="+mn-ea"/>
          <a:cs typeface="+mn-cs"/>
          <a:sym typeface="Helvetica Light"/>
        </a:defRPr>
      </a:lvl8pPr>
      <a:lvl9pPr marL="4000500" indent="-444500" defTabSz="584200" eaLnBrk="1" hangingPunct="1">
        <a:spcBef>
          <a:spcPts val="4200"/>
        </a:spcBef>
        <a:buSzPct val="75000"/>
        <a:buChar char="•"/>
        <a:defRPr sz="3600">
          <a:latin typeface="+mn-lt"/>
          <a:ea typeface="+mn-ea"/>
          <a:cs typeface="+mn-cs"/>
          <a:sym typeface="Helvetica Light"/>
        </a:defRPr>
      </a:lvl9pPr>
    </p:bodyStyle>
    <p:otherStyle>
      <a:lvl1pPr algn="ctr" defTabSz="584200" eaLnBrk="1" hangingPunct="1">
        <a:defRPr>
          <a:solidFill>
            <a:schemeClr val="tx1"/>
          </a:solidFill>
          <a:latin typeface="+mn-lt"/>
          <a:ea typeface="+mn-ea"/>
          <a:cs typeface="+mn-cs"/>
          <a:sym typeface="Helvetica Light"/>
        </a:defRPr>
      </a:lvl1pPr>
      <a:lvl2pPr indent="228600" algn="ctr" defTabSz="584200" eaLnBrk="1" hangingPunct="1">
        <a:defRPr>
          <a:solidFill>
            <a:schemeClr val="tx1"/>
          </a:solidFill>
          <a:latin typeface="+mn-lt"/>
          <a:ea typeface="+mn-ea"/>
          <a:cs typeface="+mn-cs"/>
          <a:sym typeface="Helvetica Light"/>
        </a:defRPr>
      </a:lvl2pPr>
      <a:lvl3pPr indent="457200" algn="ctr" defTabSz="584200" eaLnBrk="1" hangingPunct="1">
        <a:defRPr>
          <a:solidFill>
            <a:schemeClr val="tx1"/>
          </a:solidFill>
          <a:latin typeface="+mn-lt"/>
          <a:ea typeface="+mn-ea"/>
          <a:cs typeface="+mn-cs"/>
          <a:sym typeface="Helvetica Light"/>
        </a:defRPr>
      </a:lvl3pPr>
      <a:lvl4pPr indent="685800" algn="ctr" defTabSz="584200" eaLnBrk="1" hangingPunct="1">
        <a:defRPr>
          <a:solidFill>
            <a:schemeClr val="tx1"/>
          </a:solidFill>
          <a:latin typeface="+mn-lt"/>
          <a:ea typeface="+mn-ea"/>
          <a:cs typeface="+mn-cs"/>
          <a:sym typeface="Helvetica Light"/>
        </a:defRPr>
      </a:lvl4pPr>
      <a:lvl5pPr indent="914400" algn="ctr" defTabSz="584200" eaLnBrk="1" hangingPunct="1">
        <a:defRPr>
          <a:solidFill>
            <a:schemeClr val="tx1"/>
          </a:solidFill>
          <a:latin typeface="+mn-lt"/>
          <a:ea typeface="+mn-ea"/>
          <a:cs typeface="+mn-cs"/>
          <a:sym typeface="Helvetica Light"/>
        </a:defRPr>
      </a:lvl5pPr>
      <a:lvl6pPr indent="1143000" algn="ctr" defTabSz="584200" eaLnBrk="1" hangingPunct="1">
        <a:defRPr>
          <a:solidFill>
            <a:schemeClr val="tx1"/>
          </a:solidFill>
          <a:latin typeface="+mn-lt"/>
          <a:ea typeface="+mn-ea"/>
          <a:cs typeface="+mn-cs"/>
          <a:sym typeface="Helvetica Light"/>
        </a:defRPr>
      </a:lvl6pPr>
      <a:lvl7pPr indent="1371600" algn="ctr" defTabSz="584200" eaLnBrk="1" hangingPunct="1">
        <a:defRPr>
          <a:solidFill>
            <a:schemeClr val="tx1"/>
          </a:solidFill>
          <a:latin typeface="+mn-lt"/>
          <a:ea typeface="+mn-ea"/>
          <a:cs typeface="+mn-cs"/>
          <a:sym typeface="Helvetica Light"/>
        </a:defRPr>
      </a:lvl7pPr>
      <a:lvl8pPr indent="1600200" algn="ctr" defTabSz="584200" eaLnBrk="1" hangingPunct="1">
        <a:defRPr>
          <a:solidFill>
            <a:schemeClr val="tx1"/>
          </a:solidFill>
          <a:latin typeface="+mn-lt"/>
          <a:ea typeface="+mn-ea"/>
          <a:cs typeface="+mn-cs"/>
          <a:sym typeface="Helvetica Light"/>
        </a:defRPr>
      </a:lvl8pPr>
      <a:lvl9pPr indent="1828800" algn="ctr" defTabSz="584200" eaLnBrk="1" hangingPunct="1">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94109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transition spd="med"/>
  <p:hf hdr="0" ftr="0" dt="0"/>
  <p:txStyles>
    <p:titleStyle>
      <a:lvl1pPr algn="ctr" defTabSz="584200" eaLnBrk="1" hangingPunct="1">
        <a:defRPr sz="6000">
          <a:latin typeface="Lato Bold" panose="020F0802020204030203" charset="-18"/>
          <a:ea typeface="+mn-ea"/>
          <a:cs typeface="+mn-cs"/>
          <a:sym typeface="Helvetica Light"/>
        </a:defRPr>
      </a:lvl1pPr>
      <a:lvl2pPr indent="228600" algn="ctr" defTabSz="584200" eaLnBrk="1" hangingPunct="1">
        <a:defRPr sz="8000">
          <a:latin typeface="+mn-lt"/>
          <a:ea typeface="+mn-ea"/>
          <a:cs typeface="+mn-cs"/>
          <a:sym typeface="Helvetica Light"/>
        </a:defRPr>
      </a:lvl2pPr>
      <a:lvl3pPr indent="457200" algn="ctr" defTabSz="584200" eaLnBrk="1" hangingPunct="1">
        <a:defRPr sz="8000">
          <a:latin typeface="+mn-lt"/>
          <a:ea typeface="+mn-ea"/>
          <a:cs typeface="+mn-cs"/>
          <a:sym typeface="Helvetica Light"/>
        </a:defRPr>
      </a:lvl3pPr>
      <a:lvl4pPr indent="685800" algn="ctr" defTabSz="584200" eaLnBrk="1" hangingPunct="1">
        <a:defRPr sz="8000">
          <a:latin typeface="+mn-lt"/>
          <a:ea typeface="+mn-ea"/>
          <a:cs typeface="+mn-cs"/>
          <a:sym typeface="Helvetica Light"/>
        </a:defRPr>
      </a:lvl4pPr>
      <a:lvl5pPr indent="914400" algn="ctr" defTabSz="584200" eaLnBrk="1" hangingPunct="1">
        <a:defRPr sz="8000">
          <a:latin typeface="+mn-lt"/>
          <a:ea typeface="+mn-ea"/>
          <a:cs typeface="+mn-cs"/>
          <a:sym typeface="Helvetica Light"/>
        </a:defRPr>
      </a:lvl5pPr>
      <a:lvl6pPr indent="1143000" algn="ctr" defTabSz="584200" eaLnBrk="1" hangingPunct="1">
        <a:defRPr sz="8000">
          <a:latin typeface="+mn-lt"/>
          <a:ea typeface="+mn-ea"/>
          <a:cs typeface="+mn-cs"/>
          <a:sym typeface="Helvetica Light"/>
        </a:defRPr>
      </a:lvl6pPr>
      <a:lvl7pPr indent="1371600" algn="ctr" defTabSz="584200" eaLnBrk="1" hangingPunct="1">
        <a:defRPr sz="8000">
          <a:latin typeface="+mn-lt"/>
          <a:ea typeface="+mn-ea"/>
          <a:cs typeface="+mn-cs"/>
          <a:sym typeface="Helvetica Light"/>
        </a:defRPr>
      </a:lvl7pPr>
      <a:lvl8pPr indent="1600200" algn="ctr" defTabSz="584200" eaLnBrk="1" hangingPunct="1">
        <a:defRPr sz="8000">
          <a:latin typeface="+mn-lt"/>
          <a:ea typeface="+mn-ea"/>
          <a:cs typeface="+mn-cs"/>
          <a:sym typeface="Helvetica Light"/>
        </a:defRPr>
      </a:lvl8pPr>
      <a:lvl9pPr indent="1828800" algn="ctr" defTabSz="584200" eaLnBrk="1" hangingPunct="1">
        <a:defRPr sz="8000">
          <a:latin typeface="+mn-lt"/>
          <a:ea typeface="+mn-ea"/>
          <a:cs typeface="+mn-cs"/>
          <a:sym typeface="Helvetica Light"/>
        </a:defRPr>
      </a:lvl9pPr>
    </p:titleStyle>
    <p:bodyStyle>
      <a:lvl1pPr marL="444500" indent="-444500" defTabSz="584200" eaLnBrk="1" hangingPunct="1">
        <a:spcBef>
          <a:spcPts val="4200"/>
        </a:spcBef>
        <a:buSzPct val="75000"/>
        <a:buChar char="•"/>
        <a:defRPr sz="3600">
          <a:latin typeface="Lato Light" panose="020F0302020204030203" charset="-18"/>
          <a:ea typeface="+mn-ea"/>
          <a:cs typeface="+mn-cs"/>
          <a:sym typeface="Helvetica Light"/>
        </a:defRPr>
      </a:lvl1pPr>
      <a:lvl2pPr marL="889000" indent="-444500" defTabSz="584200" eaLnBrk="1" hangingPunct="1">
        <a:spcBef>
          <a:spcPts val="4200"/>
        </a:spcBef>
        <a:buSzPct val="75000"/>
        <a:buChar char="•"/>
        <a:defRPr sz="3600">
          <a:latin typeface="Lato Light" panose="020F0302020204030203" charset="-18"/>
          <a:ea typeface="+mn-ea"/>
          <a:cs typeface="+mn-cs"/>
          <a:sym typeface="Helvetica Light"/>
        </a:defRPr>
      </a:lvl2pPr>
      <a:lvl3pPr marL="1333500" indent="-444500" defTabSz="584200" eaLnBrk="1" hangingPunct="1">
        <a:spcBef>
          <a:spcPts val="4200"/>
        </a:spcBef>
        <a:buSzPct val="75000"/>
        <a:buChar char="•"/>
        <a:defRPr sz="3600">
          <a:latin typeface="Lato Light" panose="020F0302020204030203" charset="-18"/>
          <a:ea typeface="+mn-ea"/>
          <a:cs typeface="+mn-cs"/>
          <a:sym typeface="Helvetica Light"/>
        </a:defRPr>
      </a:lvl3pPr>
      <a:lvl4pPr marL="1778000" indent="-444500" defTabSz="584200" eaLnBrk="1" hangingPunct="1">
        <a:spcBef>
          <a:spcPts val="4200"/>
        </a:spcBef>
        <a:buSzPct val="75000"/>
        <a:buChar char="•"/>
        <a:defRPr sz="3600">
          <a:latin typeface="Lato Light" panose="020F0302020204030203" charset="-18"/>
          <a:ea typeface="+mn-ea"/>
          <a:cs typeface="+mn-cs"/>
          <a:sym typeface="Helvetica Light"/>
        </a:defRPr>
      </a:lvl4pPr>
      <a:lvl5pPr marL="2222500" indent="-444500" defTabSz="584200" eaLnBrk="1" hangingPunct="1">
        <a:spcBef>
          <a:spcPts val="4200"/>
        </a:spcBef>
        <a:buSzPct val="75000"/>
        <a:buChar char="•"/>
        <a:defRPr sz="3600">
          <a:latin typeface="Lato Light" panose="020F0302020204030203" charset="-18"/>
          <a:ea typeface="+mn-ea"/>
          <a:cs typeface="+mn-cs"/>
          <a:sym typeface="Helvetica Light"/>
        </a:defRPr>
      </a:lvl5pPr>
      <a:lvl6pPr marL="2667000" indent="-444500" defTabSz="584200" eaLnBrk="1" hangingPunct="1">
        <a:spcBef>
          <a:spcPts val="4200"/>
        </a:spcBef>
        <a:buSzPct val="75000"/>
        <a:buChar char="•"/>
        <a:defRPr sz="3600">
          <a:latin typeface="+mn-lt"/>
          <a:ea typeface="+mn-ea"/>
          <a:cs typeface="+mn-cs"/>
          <a:sym typeface="Helvetica Light"/>
        </a:defRPr>
      </a:lvl6pPr>
      <a:lvl7pPr marL="3111500" indent="-444500" defTabSz="584200" eaLnBrk="1" hangingPunct="1">
        <a:spcBef>
          <a:spcPts val="4200"/>
        </a:spcBef>
        <a:buSzPct val="75000"/>
        <a:buChar char="•"/>
        <a:defRPr sz="3600">
          <a:latin typeface="+mn-lt"/>
          <a:ea typeface="+mn-ea"/>
          <a:cs typeface="+mn-cs"/>
          <a:sym typeface="Helvetica Light"/>
        </a:defRPr>
      </a:lvl7pPr>
      <a:lvl8pPr marL="3556000" indent="-444500" defTabSz="584200" eaLnBrk="1" hangingPunct="1">
        <a:spcBef>
          <a:spcPts val="4200"/>
        </a:spcBef>
        <a:buSzPct val="75000"/>
        <a:buChar char="•"/>
        <a:defRPr sz="3600">
          <a:latin typeface="+mn-lt"/>
          <a:ea typeface="+mn-ea"/>
          <a:cs typeface="+mn-cs"/>
          <a:sym typeface="Helvetica Light"/>
        </a:defRPr>
      </a:lvl8pPr>
      <a:lvl9pPr marL="4000500" indent="-444500" defTabSz="584200" eaLnBrk="1" hangingPunct="1">
        <a:spcBef>
          <a:spcPts val="4200"/>
        </a:spcBef>
        <a:buSzPct val="75000"/>
        <a:buChar char="•"/>
        <a:defRPr sz="3600">
          <a:latin typeface="+mn-lt"/>
          <a:ea typeface="+mn-ea"/>
          <a:cs typeface="+mn-cs"/>
          <a:sym typeface="Helvetica Light"/>
        </a:defRPr>
      </a:lvl9pPr>
    </p:bodyStyle>
    <p:otherStyle>
      <a:lvl1pPr algn="ctr" defTabSz="584200" eaLnBrk="1" hangingPunct="1">
        <a:defRPr>
          <a:solidFill>
            <a:schemeClr val="tx1"/>
          </a:solidFill>
          <a:latin typeface="+mn-lt"/>
          <a:ea typeface="+mn-ea"/>
          <a:cs typeface="+mn-cs"/>
          <a:sym typeface="Helvetica Light"/>
        </a:defRPr>
      </a:lvl1pPr>
      <a:lvl2pPr indent="228600" algn="ctr" defTabSz="584200" eaLnBrk="1" hangingPunct="1">
        <a:defRPr>
          <a:solidFill>
            <a:schemeClr val="tx1"/>
          </a:solidFill>
          <a:latin typeface="+mn-lt"/>
          <a:ea typeface="+mn-ea"/>
          <a:cs typeface="+mn-cs"/>
          <a:sym typeface="Helvetica Light"/>
        </a:defRPr>
      </a:lvl2pPr>
      <a:lvl3pPr indent="457200" algn="ctr" defTabSz="584200" eaLnBrk="1" hangingPunct="1">
        <a:defRPr>
          <a:solidFill>
            <a:schemeClr val="tx1"/>
          </a:solidFill>
          <a:latin typeface="+mn-lt"/>
          <a:ea typeface="+mn-ea"/>
          <a:cs typeface="+mn-cs"/>
          <a:sym typeface="Helvetica Light"/>
        </a:defRPr>
      </a:lvl3pPr>
      <a:lvl4pPr indent="685800" algn="ctr" defTabSz="584200" eaLnBrk="1" hangingPunct="1">
        <a:defRPr>
          <a:solidFill>
            <a:schemeClr val="tx1"/>
          </a:solidFill>
          <a:latin typeface="+mn-lt"/>
          <a:ea typeface="+mn-ea"/>
          <a:cs typeface="+mn-cs"/>
          <a:sym typeface="Helvetica Light"/>
        </a:defRPr>
      </a:lvl4pPr>
      <a:lvl5pPr indent="914400" algn="ctr" defTabSz="584200" eaLnBrk="1" hangingPunct="1">
        <a:defRPr>
          <a:solidFill>
            <a:schemeClr val="tx1"/>
          </a:solidFill>
          <a:latin typeface="+mn-lt"/>
          <a:ea typeface="+mn-ea"/>
          <a:cs typeface="+mn-cs"/>
          <a:sym typeface="Helvetica Light"/>
        </a:defRPr>
      </a:lvl5pPr>
      <a:lvl6pPr indent="1143000" algn="ctr" defTabSz="584200" eaLnBrk="1" hangingPunct="1">
        <a:defRPr>
          <a:solidFill>
            <a:schemeClr val="tx1"/>
          </a:solidFill>
          <a:latin typeface="+mn-lt"/>
          <a:ea typeface="+mn-ea"/>
          <a:cs typeface="+mn-cs"/>
          <a:sym typeface="Helvetica Light"/>
        </a:defRPr>
      </a:lvl6pPr>
      <a:lvl7pPr indent="1371600" algn="ctr" defTabSz="584200" eaLnBrk="1" hangingPunct="1">
        <a:defRPr>
          <a:solidFill>
            <a:schemeClr val="tx1"/>
          </a:solidFill>
          <a:latin typeface="+mn-lt"/>
          <a:ea typeface="+mn-ea"/>
          <a:cs typeface="+mn-cs"/>
          <a:sym typeface="Helvetica Light"/>
        </a:defRPr>
      </a:lvl7pPr>
      <a:lvl8pPr indent="1600200" algn="ctr" defTabSz="584200" eaLnBrk="1" hangingPunct="1">
        <a:defRPr>
          <a:solidFill>
            <a:schemeClr val="tx1"/>
          </a:solidFill>
          <a:latin typeface="+mn-lt"/>
          <a:ea typeface="+mn-ea"/>
          <a:cs typeface="+mn-cs"/>
          <a:sym typeface="Helvetica Light"/>
        </a:defRPr>
      </a:lvl8pPr>
      <a:lvl9pPr indent="1828800" algn="ctr" defTabSz="584200" eaLnBrk="1" hangingPunct="1">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hyperlink" Target="http://www.zus.pl/" TargetMode="Externa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30392" y="1348408"/>
            <a:ext cx="5882976" cy="3024336"/>
          </a:xfrm>
        </p:spPr>
        <p:txBody>
          <a:bodyPr anchor="ctr"/>
          <a:lstStyle/>
          <a:p>
            <a:pPr lvl="0"/>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Roczne rozliczenie składki zdrowotnej</a:t>
            </a:r>
            <a:br>
              <a:rPr lang="pl-PL" sz="4400" dirty="0">
                <a:latin typeface="+mn-lt"/>
              </a:rPr>
            </a:br>
            <a:r>
              <a:rPr lang="pl-PL" sz="4400" dirty="0">
                <a:latin typeface="+mn-lt"/>
              </a:rPr>
              <a:t/>
            </a:r>
            <a:br>
              <a:rPr lang="pl-PL" sz="4400" dirty="0">
                <a:latin typeface="+mn-lt"/>
              </a:rPr>
            </a:br>
            <a:r>
              <a:rPr lang="pl-PL" sz="4000" dirty="0">
                <a:latin typeface="+mn-lt"/>
              </a:rPr>
              <a:t/>
            </a:r>
            <a:br>
              <a:rPr lang="pl-PL" sz="4000" dirty="0">
                <a:latin typeface="+mn-lt"/>
              </a:rPr>
            </a:br>
            <a:r>
              <a:rPr lang="pl-PL" sz="4400" dirty="0">
                <a:latin typeface="+mn-lt"/>
              </a:rPr>
              <a:t/>
            </a:r>
            <a:br>
              <a:rPr lang="pl-PL" sz="4400" dirty="0">
                <a:latin typeface="+mn-lt"/>
              </a:rPr>
            </a:br>
            <a:endParaRPr lang="pl-PL" sz="4400" dirty="0">
              <a:latin typeface="+mn-lt"/>
            </a:endParaRPr>
          </a:p>
        </p:txBody>
      </p:sp>
      <p:pic>
        <p:nvPicPr>
          <p:cNvPr id="7" name="Obraz 6" descr="\\zasoby\Wspolny\GPR_WWZ\fotolia_kupione\Fotolia_118992168_XXL kompu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784" y="2572544"/>
            <a:ext cx="5112568" cy="3672408"/>
          </a:xfrm>
          <a:prstGeom prst="rect">
            <a:avLst/>
          </a:prstGeom>
          <a:noFill/>
          <a:ln>
            <a:noFill/>
          </a:ln>
        </p:spPr>
      </p:pic>
    </p:spTree>
    <p:extLst>
      <p:ext uri="{BB962C8B-B14F-4D97-AF65-F5344CB8AC3E}">
        <p14:creationId xmlns:p14="http://schemas.microsoft.com/office/powerpoint/2010/main" val="1372014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6862360" y="2309440"/>
            <a:ext cx="5760720" cy="6239768"/>
          </a:xfrm>
        </p:spPr>
        <p:txBody>
          <a:bodyPr/>
          <a:lstStyle/>
          <a:p>
            <a:pPr>
              <a:spcBef>
                <a:spcPts val="600"/>
              </a:spcBef>
            </a:pPr>
            <a:r>
              <a:rPr lang="pl-PL" sz="2400" dirty="0">
                <a:solidFill>
                  <a:srgbClr val="002060"/>
                </a:solidFill>
              </a:rPr>
              <a:t>W takim przypadku należy zaznaczyć formę skala podatkowa. </a:t>
            </a:r>
          </a:p>
          <a:p>
            <a:pPr>
              <a:spcBef>
                <a:spcPts val="600"/>
              </a:spcBef>
            </a:pPr>
            <a:r>
              <a:rPr lang="pl-PL" sz="2400" dirty="0">
                <a:solidFill>
                  <a:srgbClr val="002060"/>
                </a:solidFill>
              </a:rPr>
              <a:t>Podać ustalony roczny dochód a następnie użyć funkcji „Wylicz.”</a:t>
            </a:r>
          </a:p>
          <a:p>
            <a:pPr>
              <a:spcBef>
                <a:spcPts val="600"/>
              </a:spcBef>
            </a:pPr>
            <a:r>
              <a:rPr lang="pl-PL" sz="2400" dirty="0">
                <a:solidFill>
                  <a:srgbClr val="002060"/>
                </a:solidFill>
              </a:rPr>
              <a:t>System pobiera z danych miesięcznych kwotę należnych składek (za okresy od lutego 2022 do stycznia 2023 – rok składkowy) i wylicza roczną podstawę i składkę oraz łączną kwotę dopłaty lub zwrotu.</a:t>
            </a:r>
          </a:p>
          <a:p>
            <a:pPr>
              <a:spcBef>
                <a:spcPts val="600"/>
              </a:spcBef>
            </a:pPr>
            <a:r>
              <a:rPr lang="pl-PL" sz="2400" dirty="0">
                <a:solidFill>
                  <a:srgbClr val="002060"/>
                </a:solidFill>
              </a:rPr>
              <a:t>W tym przypadku jest to kwota do dopłaty.</a:t>
            </a:r>
          </a:p>
          <a:p>
            <a:pPr>
              <a:spcBef>
                <a:spcPts val="600"/>
              </a:spcBef>
            </a:pPr>
            <a:r>
              <a:rPr lang="pl-PL" sz="2400" dirty="0">
                <a:solidFill>
                  <a:srgbClr val="002060"/>
                </a:solidFill>
              </a:rPr>
              <a:t>Kwota dopłaty będzie przez program automatycznie przeniesiona do bloku VI (pole 02, 05 i 07) oraz do bloku IX (pole 02).</a:t>
            </a:r>
          </a:p>
          <a:p>
            <a:pPr>
              <a:spcBef>
                <a:spcPts val="600"/>
              </a:spcBef>
            </a:pPr>
            <a:r>
              <a:rPr lang="pl-PL" sz="2400" dirty="0">
                <a:solidFill>
                  <a:srgbClr val="002060"/>
                </a:solidFill>
              </a:rPr>
              <a:t>Będzie zatem ona doliczona do łącznej kwoty do zapłaty za kwiecień 2023 r.</a:t>
            </a:r>
          </a:p>
        </p:txBody>
      </p:sp>
      <p:sp>
        <p:nvSpPr>
          <p:cNvPr id="4" name="Symbol zastępczy tekstu 3"/>
          <p:cNvSpPr>
            <a:spLocks noGrp="1"/>
          </p:cNvSpPr>
          <p:nvPr>
            <p:ph type="body" sz="quarter" idx="13"/>
          </p:nvPr>
        </p:nvSpPr>
        <p:spPr/>
        <p:txBody>
          <a:bodyPr>
            <a:normAutofit fontScale="92500" lnSpcReduction="20000"/>
          </a:bodyPr>
          <a:lstStyle/>
          <a:p>
            <a:r>
              <a:rPr lang="pl-PL" sz="1800" dirty="0"/>
              <a:t>Roczne rozliczenie składki zdrowotnej </a:t>
            </a:r>
          </a:p>
          <a:p>
            <a:endParaRPr lang="pl-PL" dirty="0"/>
          </a:p>
        </p:txBody>
      </p:sp>
      <p:sp>
        <p:nvSpPr>
          <p:cNvPr id="5" name="Symbol zastępczy tekstu 4"/>
          <p:cNvSpPr>
            <a:spLocks noGrp="1"/>
          </p:cNvSpPr>
          <p:nvPr>
            <p:ph type="body" sz="quarter" idx="14"/>
          </p:nvPr>
        </p:nvSpPr>
        <p:spPr/>
        <p:txBody>
          <a:bodyPr/>
          <a:lstStyle/>
          <a:p>
            <a:r>
              <a:rPr lang="pl-PL" sz="3600" dirty="0"/>
              <a:t>Podatek wg skali cały rok 2022, od stycznia 2023 r. nadal skala podatkowa  </a:t>
            </a:r>
            <a:endParaRPr lang="pl-PL" dirty="0"/>
          </a:p>
        </p:txBody>
      </p:sp>
      <p:pic>
        <p:nvPicPr>
          <p:cNvPr id="8" name="Obraz 7"/>
          <p:cNvPicPr/>
          <p:nvPr/>
        </p:nvPicPr>
        <p:blipFill>
          <a:blip r:embed="rId2"/>
          <a:stretch>
            <a:fillRect/>
          </a:stretch>
        </p:blipFill>
        <p:spPr>
          <a:xfrm>
            <a:off x="741680" y="2284512"/>
            <a:ext cx="5760720" cy="6359525"/>
          </a:xfrm>
          <a:prstGeom prst="rect">
            <a:avLst/>
          </a:prstGeom>
        </p:spPr>
      </p:pic>
      <p:sp>
        <p:nvSpPr>
          <p:cNvPr id="6" name="Prostokąt 5"/>
          <p:cNvSpPr/>
          <p:nvPr/>
        </p:nvSpPr>
        <p:spPr>
          <a:xfrm>
            <a:off x="2037904" y="2356520"/>
            <a:ext cx="864096"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6531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02400" y="2788568"/>
            <a:ext cx="5544616" cy="1872208"/>
          </a:xfrm>
        </p:spPr>
        <p:txBody>
          <a:bodyPr anchor="ctr"/>
          <a:lstStyle/>
          <a:p>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
            </a:r>
            <a:br>
              <a:rPr lang="pl-PL" sz="4400" dirty="0">
                <a:latin typeface="+mn-lt"/>
              </a:rPr>
            </a:br>
            <a:r>
              <a:rPr lang="pl-PL" sz="4400" dirty="0"/>
              <a:t> Ryczałt cały rok 2022</a:t>
            </a:r>
            <a:br>
              <a:rPr lang="pl-PL" sz="4400" dirty="0"/>
            </a:br>
            <a:r>
              <a:rPr lang="pl-PL" sz="4400" dirty="0"/>
              <a:t/>
            </a:r>
            <a:br>
              <a:rPr lang="pl-PL" sz="4400" dirty="0"/>
            </a:br>
            <a:r>
              <a:rPr lang="pl-PL" sz="4400" dirty="0"/>
              <a:t/>
            </a:r>
            <a:br>
              <a:rPr lang="pl-PL" sz="4400" dirty="0"/>
            </a:br>
            <a:r>
              <a:rPr lang="pl-PL" sz="4400" dirty="0">
                <a:latin typeface="+mn-lt"/>
              </a:rPr>
              <a:t/>
            </a:r>
            <a:br>
              <a:rPr lang="pl-PL" sz="4400" dirty="0">
                <a:latin typeface="+mn-lt"/>
              </a:rPr>
            </a:br>
            <a:r>
              <a:rPr lang="pl-PL" sz="4000" dirty="0">
                <a:latin typeface="+mn-lt"/>
              </a:rPr>
              <a:t/>
            </a:r>
            <a:br>
              <a:rPr lang="pl-PL" sz="4000" dirty="0">
                <a:latin typeface="+mn-lt"/>
              </a:rPr>
            </a:br>
            <a:r>
              <a:rPr lang="pl-PL" sz="4400" dirty="0">
                <a:latin typeface="+mn-lt"/>
              </a:rPr>
              <a:t/>
            </a:r>
            <a:br>
              <a:rPr lang="pl-PL" sz="4400" dirty="0">
                <a:latin typeface="+mn-lt"/>
              </a:rPr>
            </a:br>
            <a:endParaRPr lang="pl-PL" sz="4400" dirty="0">
              <a:latin typeface="+mn-lt"/>
            </a:endParaRPr>
          </a:p>
        </p:txBody>
      </p:sp>
    </p:spTree>
    <p:extLst>
      <p:ext uri="{BB962C8B-B14F-4D97-AF65-F5344CB8AC3E}">
        <p14:creationId xmlns:p14="http://schemas.microsoft.com/office/powerpoint/2010/main" val="4118832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6862440" y="2284511"/>
            <a:ext cx="5976664" cy="6359525"/>
          </a:xfrm>
        </p:spPr>
        <p:txBody>
          <a:bodyPr/>
          <a:lstStyle/>
          <a:p>
            <a:pPr>
              <a:spcBef>
                <a:spcPts val="600"/>
              </a:spcBef>
            </a:pPr>
            <a:r>
              <a:rPr lang="pl-PL" sz="2400" dirty="0">
                <a:solidFill>
                  <a:srgbClr val="002060"/>
                </a:solidFill>
              </a:rPr>
              <a:t>W takim przypadku należy zaznaczyć formę ryczałt ewidencjonowany. </a:t>
            </a:r>
          </a:p>
          <a:p>
            <a:pPr>
              <a:spcBef>
                <a:spcPts val="600"/>
              </a:spcBef>
            </a:pPr>
            <a:r>
              <a:rPr lang="pl-PL" sz="2400" dirty="0">
                <a:solidFill>
                  <a:srgbClr val="002060"/>
                </a:solidFill>
              </a:rPr>
              <a:t>Podać ustalony roczny przychód a następnie użyć funkcji „Wylicz.”</a:t>
            </a:r>
          </a:p>
          <a:p>
            <a:pPr>
              <a:spcBef>
                <a:spcPts val="600"/>
              </a:spcBef>
            </a:pPr>
            <a:r>
              <a:rPr lang="pl-PL" sz="2400" dirty="0">
                <a:solidFill>
                  <a:srgbClr val="002060"/>
                </a:solidFill>
              </a:rPr>
              <a:t>System pobiera z danych miesięcznych kwotę należnych składek (za okresy od stycznia do grudnia 2022 – rok kalendarzowy) i wylicza roczną podstawę i składkę oraz łączną kwotę dopłaty lub zwrotu.</a:t>
            </a:r>
          </a:p>
          <a:p>
            <a:pPr>
              <a:spcBef>
                <a:spcPts val="600"/>
              </a:spcBef>
            </a:pPr>
            <a:r>
              <a:rPr lang="pl-PL" sz="2400" dirty="0">
                <a:solidFill>
                  <a:srgbClr val="002060"/>
                </a:solidFill>
              </a:rPr>
              <a:t>W tym przypadku jest to kwota do dopłaty.</a:t>
            </a:r>
          </a:p>
          <a:p>
            <a:pPr>
              <a:spcBef>
                <a:spcPts val="600"/>
              </a:spcBef>
            </a:pPr>
            <a:r>
              <a:rPr lang="pl-PL" sz="2400" dirty="0">
                <a:solidFill>
                  <a:srgbClr val="002060"/>
                </a:solidFill>
              </a:rPr>
              <a:t>Kwota dopłaty będzie przez program automatycznie przeniesiona do bloku VI (pole 02, 05 i 07) oraz do bloku IX (pole 02).</a:t>
            </a:r>
          </a:p>
          <a:p>
            <a:pPr>
              <a:spcBef>
                <a:spcPts val="600"/>
              </a:spcBef>
            </a:pPr>
            <a:r>
              <a:rPr lang="pl-PL" sz="2400" dirty="0">
                <a:solidFill>
                  <a:srgbClr val="002060"/>
                </a:solidFill>
              </a:rPr>
              <a:t>Będzie zatem ona doliczona do łącznej kwoty do zapłaty za kwiecień 2023 r.</a:t>
            </a:r>
            <a:endParaRPr lang="pl-PL" sz="2400" dirty="0"/>
          </a:p>
          <a:p>
            <a:pPr marL="285750" indent="-285750">
              <a:buFont typeface="Arial" panose="020B0604020202020204" pitchFamily="34" charset="0"/>
              <a:buChar char="•"/>
            </a:pPr>
            <a:endParaRPr lang="pl-PL" sz="1600" dirty="0"/>
          </a:p>
          <a:p>
            <a:pPr marL="285750" indent="-285750">
              <a:buFont typeface="Arial" panose="020B0604020202020204" pitchFamily="34" charset="0"/>
              <a:buChar char="•"/>
            </a:pPr>
            <a:endParaRPr lang="pl-PL" sz="1600" dirty="0"/>
          </a:p>
        </p:txBody>
      </p:sp>
      <p:sp>
        <p:nvSpPr>
          <p:cNvPr id="4" name="Symbol zastępczy tekstu 3"/>
          <p:cNvSpPr>
            <a:spLocks noGrp="1"/>
          </p:cNvSpPr>
          <p:nvPr>
            <p:ph type="body" sz="quarter" idx="13"/>
          </p:nvPr>
        </p:nvSpPr>
        <p:spPr/>
        <p:txBody>
          <a:bodyPr>
            <a:normAutofit fontScale="92500" lnSpcReduction="20000"/>
          </a:bodyPr>
          <a:lstStyle/>
          <a:p>
            <a:r>
              <a:rPr lang="pl-PL" sz="1800" dirty="0"/>
              <a:t>Roczne rozliczenie składki zdrowotnej </a:t>
            </a:r>
          </a:p>
          <a:p>
            <a:endParaRPr lang="pl-PL" dirty="0"/>
          </a:p>
        </p:txBody>
      </p:sp>
      <p:sp>
        <p:nvSpPr>
          <p:cNvPr id="5" name="Symbol zastępczy tekstu 4"/>
          <p:cNvSpPr>
            <a:spLocks noGrp="1"/>
          </p:cNvSpPr>
          <p:nvPr>
            <p:ph type="body" sz="quarter" idx="14"/>
          </p:nvPr>
        </p:nvSpPr>
        <p:spPr/>
        <p:txBody>
          <a:bodyPr/>
          <a:lstStyle/>
          <a:p>
            <a:r>
              <a:rPr lang="pl-PL" dirty="0"/>
              <a:t>Ryczałt cały rok 2022</a:t>
            </a:r>
          </a:p>
        </p:txBody>
      </p:sp>
      <p:pic>
        <p:nvPicPr>
          <p:cNvPr id="7" name="Obraz 6"/>
          <p:cNvPicPr/>
          <p:nvPr/>
        </p:nvPicPr>
        <p:blipFill>
          <a:blip r:embed="rId2"/>
          <a:stretch>
            <a:fillRect/>
          </a:stretch>
        </p:blipFill>
        <p:spPr>
          <a:xfrm>
            <a:off x="813768" y="2284512"/>
            <a:ext cx="5760720" cy="6359525"/>
          </a:xfrm>
          <a:prstGeom prst="rect">
            <a:avLst/>
          </a:prstGeom>
        </p:spPr>
      </p:pic>
      <p:sp>
        <p:nvSpPr>
          <p:cNvPr id="2" name="Prostokąt 1"/>
          <p:cNvSpPr/>
          <p:nvPr/>
        </p:nvSpPr>
        <p:spPr>
          <a:xfrm>
            <a:off x="2109912" y="2356520"/>
            <a:ext cx="1152128"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809946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02400" y="2068488"/>
            <a:ext cx="5544616" cy="2520280"/>
          </a:xfrm>
        </p:spPr>
        <p:txBody>
          <a:bodyPr anchor="ctr"/>
          <a:lstStyle/>
          <a:p>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
            </a:r>
            <a:br>
              <a:rPr lang="pl-PL" sz="4400" dirty="0">
                <a:latin typeface="+mn-lt"/>
              </a:rPr>
            </a:br>
            <a:r>
              <a:rPr lang="pl-PL" sz="4400" dirty="0"/>
              <a:t>Podatek liniowy i </a:t>
            </a:r>
            <a:r>
              <a:rPr lang="pl-PL" sz="4400"/>
              <a:t>ryczałt cały </a:t>
            </a:r>
            <a:r>
              <a:rPr lang="pl-PL" sz="4400" dirty="0"/>
              <a:t>rok 2022</a:t>
            </a:r>
            <a:br>
              <a:rPr lang="pl-PL" sz="4400" dirty="0"/>
            </a:br>
            <a:r>
              <a:rPr lang="pl-PL" sz="4400" dirty="0"/>
              <a:t/>
            </a:r>
            <a:br>
              <a:rPr lang="pl-PL" sz="4400" dirty="0"/>
            </a:br>
            <a:r>
              <a:rPr lang="pl-PL" sz="4400" dirty="0"/>
              <a:t/>
            </a:r>
            <a:br>
              <a:rPr lang="pl-PL" sz="4400" dirty="0"/>
            </a:br>
            <a:r>
              <a:rPr lang="pl-PL" sz="4400" dirty="0">
                <a:latin typeface="+mn-lt"/>
              </a:rPr>
              <a:t/>
            </a:r>
            <a:br>
              <a:rPr lang="pl-PL" sz="4400" dirty="0">
                <a:latin typeface="+mn-lt"/>
              </a:rPr>
            </a:br>
            <a:r>
              <a:rPr lang="pl-PL" sz="4000" dirty="0">
                <a:latin typeface="+mn-lt"/>
              </a:rPr>
              <a:t/>
            </a:r>
            <a:br>
              <a:rPr lang="pl-PL" sz="4000" dirty="0">
                <a:latin typeface="+mn-lt"/>
              </a:rPr>
            </a:br>
            <a:r>
              <a:rPr lang="pl-PL" sz="4400" dirty="0">
                <a:latin typeface="+mn-lt"/>
              </a:rPr>
              <a:t/>
            </a:r>
            <a:br>
              <a:rPr lang="pl-PL" sz="4400" dirty="0">
                <a:latin typeface="+mn-lt"/>
              </a:rPr>
            </a:br>
            <a:endParaRPr lang="pl-PL" sz="4400" dirty="0">
              <a:latin typeface="+mn-lt"/>
            </a:endParaRPr>
          </a:p>
        </p:txBody>
      </p:sp>
    </p:spTree>
    <p:extLst>
      <p:ext uri="{BB962C8B-B14F-4D97-AF65-F5344CB8AC3E}">
        <p14:creationId xmlns:p14="http://schemas.microsoft.com/office/powerpoint/2010/main" val="2536758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6790432" y="2309441"/>
            <a:ext cx="5472608" cy="6359524"/>
          </a:xfrm>
        </p:spPr>
        <p:txBody>
          <a:bodyPr/>
          <a:lstStyle/>
          <a:p>
            <a:r>
              <a:rPr lang="pl-PL" sz="2400" dirty="0">
                <a:solidFill>
                  <a:srgbClr val="002060"/>
                </a:solidFill>
              </a:rPr>
              <a:t>Jeśli płatnik w roku 2022 był opodatkowany dwoma formami np. podatkiem liniowym i ryczałtem (prowadził dwie działalności), to ma obowiązek obie rozliczyć.</a:t>
            </a:r>
          </a:p>
          <a:p>
            <a:r>
              <a:rPr lang="pl-PL" sz="2400" dirty="0">
                <a:solidFill>
                  <a:srgbClr val="002060"/>
                </a:solidFill>
              </a:rPr>
              <a:t>W bloku XII powinien zaznaczyć obie te formy oraz podać dla nich ustalony roczny dochód i przychód. Następnie użyć funkcji „Wylicz”</a:t>
            </a:r>
          </a:p>
          <a:p>
            <a:endParaRPr lang="pl-PL" sz="1600" dirty="0"/>
          </a:p>
        </p:txBody>
      </p:sp>
      <p:sp>
        <p:nvSpPr>
          <p:cNvPr id="4" name="Symbol zastępczy tekstu 3"/>
          <p:cNvSpPr>
            <a:spLocks noGrp="1"/>
          </p:cNvSpPr>
          <p:nvPr>
            <p:ph type="body" sz="quarter" idx="13"/>
          </p:nvPr>
        </p:nvSpPr>
        <p:spPr/>
        <p:txBody>
          <a:bodyPr>
            <a:normAutofit fontScale="92500" lnSpcReduction="20000"/>
          </a:bodyPr>
          <a:lstStyle/>
          <a:p>
            <a:r>
              <a:rPr lang="pl-PL" sz="1800" dirty="0"/>
              <a:t>Roczne rozliczenie składki zdrowotnej </a:t>
            </a:r>
          </a:p>
          <a:p>
            <a:endParaRPr lang="pl-PL" dirty="0"/>
          </a:p>
        </p:txBody>
      </p:sp>
      <p:sp>
        <p:nvSpPr>
          <p:cNvPr id="5" name="Symbol zastępczy tekstu 4"/>
          <p:cNvSpPr>
            <a:spLocks noGrp="1"/>
          </p:cNvSpPr>
          <p:nvPr>
            <p:ph type="body" sz="quarter" idx="14"/>
          </p:nvPr>
        </p:nvSpPr>
        <p:spPr/>
        <p:txBody>
          <a:bodyPr/>
          <a:lstStyle/>
          <a:p>
            <a:r>
              <a:rPr lang="pl-PL" dirty="0"/>
              <a:t>Podatek liniowy i ryczałt cały rok 2022</a:t>
            </a:r>
          </a:p>
        </p:txBody>
      </p:sp>
      <p:pic>
        <p:nvPicPr>
          <p:cNvPr id="8" name="Obraz 7">
            <a:extLst>
              <a:ext uri="{FF2B5EF4-FFF2-40B4-BE49-F238E27FC236}">
                <a16:creationId xmlns:a16="http://schemas.microsoft.com/office/drawing/2014/main" xmlns="" id="{4276F353-D71C-FC1F-03DE-6B1C935048FF}"/>
              </a:ext>
            </a:extLst>
          </p:cNvPr>
          <p:cNvPicPr>
            <a:picLocks noChangeAspect="1"/>
          </p:cNvPicPr>
          <p:nvPr/>
        </p:nvPicPr>
        <p:blipFill>
          <a:blip r:embed="rId2"/>
          <a:stretch>
            <a:fillRect/>
          </a:stretch>
        </p:blipFill>
        <p:spPr>
          <a:xfrm>
            <a:off x="707648" y="2309440"/>
            <a:ext cx="5760720" cy="6359525"/>
          </a:xfrm>
          <a:prstGeom prst="rect">
            <a:avLst/>
          </a:prstGeom>
        </p:spPr>
      </p:pic>
      <p:sp>
        <p:nvSpPr>
          <p:cNvPr id="9" name="Prostokąt 8">
            <a:extLst>
              <a:ext uri="{FF2B5EF4-FFF2-40B4-BE49-F238E27FC236}">
                <a16:creationId xmlns:a16="http://schemas.microsoft.com/office/drawing/2014/main" xmlns="" id="{4ED1460B-0377-504A-307D-4A44694AA66B}"/>
              </a:ext>
            </a:extLst>
          </p:cNvPr>
          <p:cNvSpPr/>
          <p:nvPr/>
        </p:nvSpPr>
        <p:spPr>
          <a:xfrm>
            <a:off x="1893888" y="2356520"/>
            <a:ext cx="1152128"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561092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6646338" y="2309440"/>
            <a:ext cx="5616702" cy="6359524"/>
          </a:xfrm>
        </p:spPr>
        <p:txBody>
          <a:bodyPr/>
          <a:lstStyle/>
          <a:p>
            <a:pPr>
              <a:spcBef>
                <a:spcPts val="600"/>
              </a:spcBef>
            </a:pPr>
            <a:r>
              <a:rPr lang="pl-PL" sz="2400" dirty="0">
                <a:solidFill>
                  <a:srgbClr val="002060"/>
                </a:solidFill>
              </a:rPr>
              <a:t>System pobiera z danych miesięcznych kwotę należnych składek:</a:t>
            </a:r>
          </a:p>
          <a:p>
            <a:pPr marL="342900" indent="-342900">
              <a:spcBef>
                <a:spcPts val="600"/>
              </a:spcBef>
              <a:buFont typeface="Arial" panose="020B0604020202020204" pitchFamily="34" charset="0"/>
              <a:buChar char="•"/>
            </a:pPr>
            <a:r>
              <a:rPr lang="pl-PL" sz="2400" dirty="0">
                <a:solidFill>
                  <a:srgbClr val="002060"/>
                </a:solidFill>
              </a:rPr>
              <a:t>za okresy od lutego 2022 do stycznia 2023 (rok składkowy) – dla podatku liniowego,</a:t>
            </a:r>
          </a:p>
          <a:p>
            <a:pPr marL="342900" indent="-342900">
              <a:spcBef>
                <a:spcPts val="600"/>
              </a:spcBef>
              <a:buFont typeface="Arial" panose="020B0604020202020204" pitchFamily="34" charset="0"/>
              <a:buChar char="•"/>
            </a:pPr>
            <a:r>
              <a:rPr lang="pl-PL" sz="2400" dirty="0">
                <a:solidFill>
                  <a:srgbClr val="002060"/>
                </a:solidFill>
              </a:rPr>
              <a:t> za okresy od stycznia do grudnia 2022 (rok kalendarzowy) – dla ryczałtu  </a:t>
            </a:r>
          </a:p>
          <a:p>
            <a:pPr>
              <a:spcBef>
                <a:spcPts val="600"/>
              </a:spcBef>
            </a:pPr>
            <a:r>
              <a:rPr lang="pl-PL" sz="2400" dirty="0">
                <a:solidFill>
                  <a:srgbClr val="002060"/>
                </a:solidFill>
              </a:rPr>
              <a:t>i wylicza dla obu form roczną podstawę oraz składkę oraz łączną kwotę do dopłaty lub zwrotu. </a:t>
            </a:r>
          </a:p>
          <a:p>
            <a:pPr>
              <a:spcBef>
                <a:spcPts val="600"/>
              </a:spcBef>
            </a:pPr>
            <a:r>
              <a:rPr lang="pl-PL" sz="2400" dirty="0">
                <a:solidFill>
                  <a:srgbClr val="002060"/>
                </a:solidFill>
              </a:rPr>
              <a:t>W tym przypadku jest to kwota do zwrotu.</a:t>
            </a:r>
          </a:p>
          <a:p>
            <a:pPr marL="285750" indent="-285750">
              <a:buFont typeface="Arial" panose="020B0604020202020204" pitchFamily="34" charset="0"/>
              <a:buChar char="•"/>
            </a:pPr>
            <a:endParaRPr lang="pl-PL" sz="1600" dirty="0"/>
          </a:p>
        </p:txBody>
      </p:sp>
      <p:sp>
        <p:nvSpPr>
          <p:cNvPr id="4" name="Symbol zastępczy tekstu 3"/>
          <p:cNvSpPr>
            <a:spLocks noGrp="1"/>
          </p:cNvSpPr>
          <p:nvPr>
            <p:ph type="body" sz="quarter" idx="13"/>
          </p:nvPr>
        </p:nvSpPr>
        <p:spPr/>
        <p:txBody>
          <a:bodyPr>
            <a:normAutofit fontScale="92500" lnSpcReduction="20000"/>
          </a:bodyPr>
          <a:lstStyle/>
          <a:p>
            <a:r>
              <a:rPr lang="pl-PL" sz="1800" dirty="0"/>
              <a:t>Roczne rozliczenie składki zdrowotnej </a:t>
            </a:r>
          </a:p>
          <a:p>
            <a:endParaRPr lang="pl-PL" dirty="0"/>
          </a:p>
        </p:txBody>
      </p:sp>
      <p:sp>
        <p:nvSpPr>
          <p:cNvPr id="5" name="Symbol zastępczy tekstu 4"/>
          <p:cNvSpPr>
            <a:spLocks noGrp="1"/>
          </p:cNvSpPr>
          <p:nvPr>
            <p:ph type="body" sz="quarter" idx="14"/>
          </p:nvPr>
        </p:nvSpPr>
        <p:spPr/>
        <p:txBody>
          <a:bodyPr/>
          <a:lstStyle/>
          <a:p>
            <a:r>
              <a:rPr lang="pl-PL" dirty="0"/>
              <a:t>Podatek liniowy i ryczałt cały rok 2022</a:t>
            </a:r>
          </a:p>
        </p:txBody>
      </p:sp>
      <p:pic>
        <p:nvPicPr>
          <p:cNvPr id="6" name="Obraz 5">
            <a:extLst>
              <a:ext uri="{FF2B5EF4-FFF2-40B4-BE49-F238E27FC236}">
                <a16:creationId xmlns:a16="http://schemas.microsoft.com/office/drawing/2014/main" xmlns="" id="{7D8D6E73-0B31-84D5-78A8-5F39D6F3DA11}"/>
              </a:ext>
            </a:extLst>
          </p:cNvPr>
          <p:cNvPicPr>
            <a:picLocks noChangeAspect="1"/>
          </p:cNvPicPr>
          <p:nvPr/>
        </p:nvPicPr>
        <p:blipFill>
          <a:blip r:embed="rId2"/>
          <a:stretch>
            <a:fillRect/>
          </a:stretch>
        </p:blipFill>
        <p:spPr>
          <a:xfrm>
            <a:off x="597744" y="2309440"/>
            <a:ext cx="5760720" cy="6359525"/>
          </a:xfrm>
          <a:prstGeom prst="rect">
            <a:avLst/>
          </a:prstGeom>
        </p:spPr>
      </p:pic>
      <p:sp>
        <p:nvSpPr>
          <p:cNvPr id="7" name="Prostokąt 6">
            <a:extLst>
              <a:ext uri="{FF2B5EF4-FFF2-40B4-BE49-F238E27FC236}">
                <a16:creationId xmlns:a16="http://schemas.microsoft.com/office/drawing/2014/main" xmlns="" id="{FB2B1171-3681-C8B3-567E-2A25755086EB}"/>
              </a:ext>
            </a:extLst>
          </p:cNvPr>
          <p:cNvSpPr/>
          <p:nvPr/>
        </p:nvSpPr>
        <p:spPr>
          <a:xfrm>
            <a:off x="1893888" y="2356520"/>
            <a:ext cx="1152128"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01564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5776" y="844352"/>
            <a:ext cx="11161240" cy="4968552"/>
          </a:xfrm>
        </p:spPr>
        <p:txBody>
          <a:bodyPr anchor="ctr"/>
          <a:lstStyle/>
          <a:p>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
            </a:r>
            <a:br>
              <a:rPr lang="pl-PL" sz="4400" dirty="0">
                <a:latin typeface="+mn-lt"/>
              </a:rPr>
            </a:br>
            <a:r>
              <a:rPr lang="pl-PL" sz="4400" dirty="0"/>
              <a:t>W 2022 r. opodatkowanie skalą podatkową</a:t>
            </a:r>
            <a:r>
              <a:rPr lang="pl-PL" sz="4400"/>
              <a:t>, </a:t>
            </a:r>
            <a:br>
              <a:rPr lang="pl-PL" sz="4400"/>
            </a:br>
            <a:r>
              <a:rPr lang="pl-PL" sz="4400"/>
              <a:t>od </a:t>
            </a:r>
            <a:r>
              <a:rPr lang="pl-PL" sz="4400" dirty="0"/>
              <a:t>stycznia 2023 r. zmiana formy opodatkowania  na podatek liniowy</a:t>
            </a:r>
            <a:br>
              <a:rPr lang="pl-PL" sz="4400" dirty="0"/>
            </a:br>
            <a:r>
              <a:rPr lang="pl-PL" sz="4400" dirty="0"/>
              <a:t/>
            </a:r>
            <a:br>
              <a:rPr lang="pl-PL" sz="4400" dirty="0"/>
            </a:br>
            <a:r>
              <a:rPr lang="pl-PL" sz="4400" dirty="0">
                <a:latin typeface="+mn-lt"/>
              </a:rPr>
              <a:t/>
            </a:r>
            <a:br>
              <a:rPr lang="pl-PL" sz="4400" dirty="0">
                <a:latin typeface="+mn-lt"/>
              </a:rPr>
            </a:br>
            <a:r>
              <a:rPr lang="pl-PL" sz="4000" dirty="0">
                <a:latin typeface="+mn-lt"/>
              </a:rPr>
              <a:t/>
            </a:r>
            <a:br>
              <a:rPr lang="pl-PL" sz="4000" dirty="0">
                <a:latin typeface="+mn-lt"/>
              </a:rPr>
            </a:br>
            <a:r>
              <a:rPr lang="pl-PL" sz="4400" dirty="0">
                <a:latin typeface="+mn-lt"/>
              </a:rPr>
              <a:t/>
            </a:r>
            <a:br>
              <a:rPr lang="pl-PL" sz="4400" dirty="0">
                <a:latin typeface="+mn-lt"/>
              </a:rPr>
            </a:br>
            <a:endParaRPr lang="pl-PL" sz="4400" dirty="0">
              <a:latin typeface="+mn-lt"/>
            </a:endParaRPr>
          </a:p>
        </p:txBody>
      </p:sp>
    </p:spTree>
    <p:extLst>
      <p:ext uri="{BB962C8B-B14F-4D97-AF65-F5344CB8AC3E}">
        <p14:creationId xmlns:p14="http://schemas.microsoft.com/office/powerpoint/2010/main" val="1780896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6934448" y="2356520"/>
            <a:ext cx="5688632" cy="6192688"/>
          </a:xfrm>
        </p:spPr>
        <p:txBody>
          <a:bodyPr/>
          <a:lstStyle/>
          <a:p>
            <a:pPr>
              <a:spcBef>
                <a:spcPts val="600"/>
              </a:spcBef>
            </a:pPr>
            <a:r>
              <a:rPr lang="pl-PL" sz="2400" dirty="0">
                <a:solidFill>
                  <a:srgbClr val="002060"/>
                </a:solidFill>
              </a:rPr>
              <a:t>W bloku XII należy dla podanego przypadku zaznaczyć formę opodatkowania „skala” oraz „podatek liniowy”. </a:t>
            </a:r>
          </a:p>
          <a:p>
            <a:pPr>
              <a:spcBef>
                <a:spcPts val="600"/>
              </a:spcBef>
            </a:pPr>
            <a:r>
              <a:rPr lang="pl-PL" sz="2400" dirty="0">
                <a:solidFill>
                  <a:srgbClr val="002060"/>
                </a:solidFill>
              </a:rPr>
              <a:t>Należy podać ustaloną kwotę rocznego dochodu dla skali podatkowej a następnie użyć funkcji „Wylicz”</a:t>
            </a:r>
          </a:p>
          <a:p>
            <a:endParaRPr lang="pl-PL" dirty="0"/>
          </a:p>
        </p:txBody>
      </p:sp>
      <p:sp>
        <p:nvSpPr>
          <p:cNvPr id="4" name="Symbol zastępczy tekstu 3"/>
          <p:cNvSpPr>
            <a:spLocks noGrp="1"/>
          </p:cNvSpPr>
          <p:nvPr>
            <p:ph type="body" sz="quarter" idx="13"/>
          </p:nvPr>
        </p:nvSpPr>
        <p:spPr/>
        <p:txBody>
          <a:bodyPr>
            <a:normAutofit fontScale="92500" lnSpcReduction="20000"/>
          </a:bodyPr>
          <a:lstStyle/>
          <a:p>
            <a:r>
              <a:rPr lang="pl-PL" sz="1800" dirty="0"/>
              <a:t>Roczne rozliczenie składki zdrowotnej </a:t>
            </a:r>
          </a:p>
          <a:p>
            <a:endParaRPr lang="pl-PL" dirty="0"/>
          </a:p>
        </p:txBody>
      </p:sp>
      <p:sp>
        <p:nvSpPr>
          <p:cNvPr id="5" name="Symbol zastępczy tekstu 4"/>
          <p:cNvSpPr>
            <a:spLocks noGrp="1"/>
          </p:cNvSpPr>
          <p:nvPr>
            <p:ph type="body" sz="quarter" idx="14"/>
          </p:nvPr>
        </p:nvSpPr>
        <p:spPr/>
        <p:txBody>
          <a:bodyPr/>
          <a:lstStyle/>
          <a:p>
            <a:r>
              <a:rPr lang="pl-PL" dirty="0"/>
              <a:t>W 2022 r. opodatkowanie skalą podatkową, od stycznia 2023 r. zmiana formy opodatkowania  na podatek liniowy</a:t>
            </a:r>
          </a:p>
          <a:p>
            <a:endParaRPr lang="pl-PL" dirty="0"/>
          </a:p>
        </p:txBody>
      </p:sp>
      <p:pic>
        <p:nvPicPr>
          <p:cNvPr id="7" name="Obraz 6">
            <a:extLst>
              <a:ext uri="{FF2B5EF4-FFF2-40B4-BE49-F238E27FC236}">
                <a16:creationId xmlns:a16="http://schemas.microsoft.com/office/drawing/2014/main" xmlns="" id="{B1093D9A-A077-5D39-2783-5BF162EBF918}"/>
              </a:ext>
            </a:extLst>
          </p:cNvPr>
          <p:cNvPicPr>
            <a:picLocks noChangeAspect="1"/>
          </p:cNvPicPr>
          <p:nvPr/>
        </p:nvPicPr>
        <p:blipFill>
          <a:blip r:embed="rId2"/>
          <a:stretch>
            <a:fillRect/>
          </a:stretch>
        </p:blipFill>
        <p:spPr>
          <a:xfrm>
            <a:off x="885776" y="2309440"/>
            <a:ext cx="5760720" cy="6359525"/>
          </a:xfrm>
          <a:prstGeom prst="rect">
            <a:avLst/>
          </a:prstGeom>
        </p:spPr>
      </p:pic>
      <p:sp>
        <p:nvSpPr>
          <p:cNvPr id="8" name="Prostokąt 7">
            <a:extLst>
              <a:ext uri="{FF2B5EF4-FFF2-40B4-BE49-F238E27FC236}">
                <a16:creationId xmlns:a16="http://schemas.microsoft.com/office/drawing/2014/main" xmlns="" id="{9DE3DADC-D616-45F2-55FF-1143C0851BF5}"/>
              </a:ext>
            </a:extLst>
          </p:cNvPr>
          <p:cNvSpPr/>
          <p:nvPr/>
        </p:nvSpPr>
        <p:spPr>
          <a:xfrm>
            <a:off x="2181920" y="2356520"/>
            <a:ext cx="1224136"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516588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6862440" y="2166755"/>
            <a:ext cx="5760720" cy="6599809"/>
          </a:xfrm>
        </p:spPr>
        <p:txBody>
          <a:bodyPr/>
          <a:lstStyle/>
          <a:p>
            <a:pPr>
              <a:spcBef>
                <a:spcPts val="600"/>
              </a:spcBef>
            </a:pPr>
            <a:r>
              <a:rPr lang="pl-PL" sz="2400" dirty="0">
                <a:solidFill>
                  <a:srgbClr val="002060"/>
                </a:solidFill>
              </a:rPr>
              <a:t>System wyliczył dla obu form roczną podstawę i składkę oraz łączną kwotę do zwrotu.</a:t>
            </a:r>
          </a:p>
          <a:p>
            <a:pPr>
              <a:spcBef>
                <a:spcPts val="600"/>
              </a:spcBef>
            </a:pPr>
            <a:r>
              <a:rPr lang="pl-PL" sz="2400" dirty="0">
                <a:solidFill>
                  <a:srgbClr val="002060"/>
                </a:solidFill>
              </a:rPr>
              <a:t>Roczna podstawa dla skali wynika z podlegania ubezpieczeniu zdrowotnemu przez 11 miesięcy (od 1 lutego 2022r.).</a:t>
            </a:r>
          </a:p>
          <a:p>
            <a:pPr>
              <a:spcBef>
                <a:spcPts val="600"/>
              </a:spcBef>
            </a:pPr>
            <a:r>
              <a:rPr lang="pl-PL" sz="2400" dirty="0">
                <a:solidFill>
                  <a:srgbClr val="002060"/>
                </a:solidFill>
              </a:rPr>
              <a:t>Z uwagi na to, że w styczniu 2023 r. płatnik wybrał opodatkowanie podatkiem liniowym, styczeń będzie tzw. jednomiesięcznym okresem składkowym. Z uwagi na to, że płatnik nie osiągnął z tej formy dochodu </a:t>
            </a:r>
            <a:br>
              <a:rPr lang="pl-PL" sz="2400" dirty="0">
                <a:solidFill>
                  <a:srgbClr val="002060"/>
                </a:solidFill>
              </a:rPr>
            </a:br>
            <a:r>
              <a:rPr lang="pl-PL" sz="2400" dirty="0">
                <a:solidFill>
                  <a:srgbClr val="002060"/>
                </a:solidFill>
              </a:rPr>
              <a:t>w 2022 r. roczna podstawa i składka w takim przypadku wynosi 0zł. Składka za styczeń  wykazana w dokumencie rozliczeniowym stanowi w takim przypadku kwotę do zwrotu. </a:t>
            </a:r>
          </a:p>
          <a:p>
            <a:endParaRPr lang="pl-PL" dirty="0"/>
          </a:p>
        </p:txBody>
      </p:sp>
      <p:sp>
        <p:nvSpPr>
          <p:cNvPr id="4" name="Symbol zastępczy tekstu 3"/>
          <p:cNvSpPr>
            <a:spLocks noGrp="1"/>
          </p:cNvSpPr>
          <p:nvPr>
            <p:ph type="body" sz="quarter" idx="13"/>
          </p:nvPr>
        </p:nvSpPr>
        <p:spPr/>
        <p:txBody>
          <a:bodyPr>
            <a:normAutofit fontScale="92500" lnSpcReduction="20000"/>
          </a:bodyPr>
          <a:lstStyle/>
          <a:p>
            <a:r>
              <a:rPr lang="pl-PL" sz="1800" dirty="0"/>
              <a:t>Roczne rozliczenie składki zdrowotnej </a:t>
            </a:r>
          </a:p>
          <a:p>
            <a:endParaRPr lang="pl-PL" dirty="0"/>
          </a:p>
          <a:p>
            <a:endParaRPr lang="pl-PL" dirty="0"/>
          </a:p>
        </p:txBody>
      </p:sp>
      <p:sp>
        <p:nvSpPr>
          <p:cNvPr id="5" name="Symbol zastępczy tekstu 4"/>
          <p:cNvSpPr>
            <a:spLocks noGrp="1"/>
          </p:cNvSpPr>
          <p:nvPr>
            <p:ph type="body" sz="quarter" idx="14"/>
          </p:nvPr>
        </p:nvSpPr>
        <p:spPr/>
        <p:txBody>
          <a:bodyPr/>
          <a:lstStyle/>
          <a:p>
            <a:r>
              <a:rPr lang="pl-PL" dirty="0"/>
              <a:t>W 2022 r. opodatkowanie skalą podatkową, od stycznia 2023 r. zmiana formy opodatkowania  na podatek liniowy</a:t>
            </a:r>
          </a:p>
          <a:p>
            <a:endParaRPr lang="pl-PL" dirty="0"/>
          </a:p>
          <a:p>
            <a:endParaRPr lang="pl-PL" dirty="0"/>
          </a:p>
        </p:txBody>
      </p:sp>
      <p:sp>
        <p:nvSpPr>
          <p:cNvPr id="10" name="Prostokąt 9">
            <a:extLst>
              <a:ext uri="{FF2B5EF4-FFF2-40B4-BE49-F238E27FC236}">
                <a16:creationId xmlns:a16="http://schemas.microsoft.com/office/drawing/2014/main" xmlns="" id="{6AA9335C-F631-AA59-D434-923ADAB99288}"/>
              </a:ext>
            </a:extLst>
          </p:cNvPr>
          <p:cNvSpPr/>
          <p:nvPr/>
        </p:nvSpPr>
        <p:spPr>
          <a:xfrm>
            <a:off x="1821880" y="2282978"/>
            <a:ext cx="1224136"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050"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370" y="2282978"/>
            <a:ext cx="5864202" cy="619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2111471" y="2364337"/>
            <a:ext cx="1368152" cy="144016"/>
          </a:xfrm>
          <a:prstGeom prst="rect">
            <a:avLst/>
          </a:prstGeom>
          <a:solidFill>
            <a:schemeClr val="bg1"/>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78184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62240" y="916360"/>
            <a:ext cx="7488832" cy="2880320"/>
          </a:xfrm>
        </p:spPr>
        <p:txBody>
          <a:bodyPr anchor="ctr"/>
          <a:lstStyle/>
          <a:p>
            <a:r>
              <a:rPr lang="pl-PL" sz="4400" dirty="0">
                <a:latin typeface="+mn-lt"/>
              </a:rPr>
              <a:t/>
            </a:r>
            <a:br>
              <a:rPr lang="pl-PL" sz="4400" dirty="0">
                <a:latin typeface="+mn-lt"/>
              </a:rPr>
            </a:br>
            <a:r>
              <a:rPr lang="pl-PL" sz="4400" dirty="0">
                <a:latin typeface="+mn-lt"/>
              </a:rPr>
              <a:t/>
            </a:r>
            <a:br>
              <a:rPr lang="pl-PL" sz="4400" dirty="0">
                <a:latin typeface="+mn-lt"/>
              </a:rPr>
            </a:br>
            <a:r>
              <a:rPr lang="pl-PL" sz="4400" dirty="0"/>
              <a:t>Zmiana formy opodatkowania za 2022 r. z liniowego na skalę.</a:t>
            </a:r>
            <a:br>
              <a:rPr lang="pl-PL" sz="4400" dirty="0"/>
            </a:br>
            <a:r>
              <a:rPr lang="pl-PL" sz="4400" dirty="0"/>
              <a:t>Od stycznia 2023 r. kontynuacja na zasadach ogólnych ( skala )</a:t>
            </a:r>
            <a:r>
              <a:rPr lang="pl-PL" sz="4400" dirty="0">
                <a:latin typeface="+mn-lt"/>
              </a:rPr>
              <a:t/>
            </a:r>
            <a:br>
              <a:rPr lang="pl-PL" sz="4400" dirty="0">
                <a:latin typeface="+mn-lt"/>
              </a:rPr>
            </a:br>
            <a:r>
              <a:rPr lang="pl-PL" sz="4400" dirty="0">
                <a:latin typeface="+mn-lt"/>
              </a:rPr>
              <a:t/>
            </a:r>
            <a:br>
              <a:rPr lang="pl-PL" sz="4400" dirty="0">
                <a:latin typeface="+mn-lt"/>
              </a:rPr>
            </a:br>
            <a:r>
              <a:rPr lang="pl-PL" sz="4400" dirty="0"/>
              <a:t> </a:t>
            </a:r>
            <a:endParaRPr lang="pl-PL" sz="4400" dirty="0">
              <a:latin typeface="+mn-lt"/>
            </a:endParaRPr>
          </a:p>
        </p:txBody>
      </p:sp>
    </p:spTree>
    <p:extLst>
      <p:ext uri="{BB962C8B-B14F-4D97-AF65-F5344CB8AC3E}">
        <p14:creationId xmlns:p14="http://schemas.microsoft.com/office/powerpoint/2010/main" val="1134347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58384" y="412304"/>
            <a:ext cx="5688632" cy="4104456"/>
          </a:xfrm>
        </p:spPr>
        <p:txBody>
          <a:bodyPr anchor="ctr"/>
          <a:lstStyle/>
          <a:p>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
            </a:r>
            <a:br>
              <a:rPr lang="pl-PL" sz="4400" dirty="0">
                <a:latin typeface="+mn-lt"/>
              </a:rPr>
            </a:br>
            <a:r>
              <a:rPr lang="pl-PL" sz="4400" dirty="0"/>
              <a:t>Przygotowanie programu Płatnik do pracy z aktualnymi danymi</a:t>
            </a:r>
            <a:br>
              <a:rPr lang="pl-PL" sz="4400" dirty="0"/>
            </a:br>
            <a:r>
              <a:rPr lang="pl-PL" sz="4400" dirty="0">
                <a:latin typeface="+mn-lt"/>
              </a:rPr>
              <a:t/>
            </a:r>
            <a:br>
              <a:rPr lang="pl-PL" sz="4400" dirty="0">
                <a:latin typeface="+mn-lt"/>
              </a:rPr>
            </a:br>
            <a:r>
              <a:rPr lang="pl-PL" sz="4000" dirty="0">
                <a:latin typeface="+mn-lt"/>
              </a:rPr>
              <a:t/>
            </a:r>
            <a:br>
              <a:rPr lang="pl-PL" sz="4000" dirty="0">
                <a:latin typeface="+mn-lt"/>
              </a:rPr>
            </a:br>
            <a:r>
              <a:rPr lang="pl-PL" sz="4400" dirty="0">
                <a:latin typeface="+mn-lt"/>
              </a:rPr>
              <a:t/>
            </a:r>
            <a:br>
              <a:rPr lang="pl-PL" sz="4400" dirty="0">
                <a:latin typeface="+mn-lt"/>
              </a:rPr>
            </a:br>
            <a:endParaRPr lang="pl-PL" sz="4400" dirty="0">
              <a:latin typeface="+mn-lt"/>
            </a:endParaRPr>
          </a:p>
        </p:txBody>
      </p:sp>
    </p:spTree>
    <p:extLst>
      <p:ext uri="{BB962C8B-B14F-4D97-AF65-F5344CB8AC3E}">
        <p14:creationId xmlns:p14="http://schemas.microsoft.com/office/powerpoint/2010/main" val="1579852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6934448" y="1901651"/>
            <a:ext cx="5976744" cy="6742386"/>
          </a:xfrm>
        </p:spPr>
        <p:txBody>
          <a:bodyPr/>
          <a:lstStyle/>
          <a:p>
            <a:r>
              <a:rPr lang="pl-PL" sz="2000" dirty="0">
                <a:solidFill>
                  <a:srgbClr val="002060"/>
                </a:solidFill>
              </a:rPr>
              <a:t>Jeżeli w roku 2022 r. przedsiębiorca opodatkowany był podatkiem linowym możliwa jest zmiana formy opodatkowania za rok 2022 z okresem wstecz tj. od stycznia 2022 na „skalę podatkową”. </a:t>
            </a:r>
          </a:p>
          <a:p>
            <a:pPr>
              <a:spcBef>
                <a:spcPts val="0"/>
              </a:spcBef>
            </a:pPr>
            <a:r>
              <a:rPr lang="pl-PL" sz="2000" dirty="0">
                <a:solidFill>
                  <a:srgbClr val="002060"/>
                </a:solidFill>
              </a:rPr>
              <a:t>Umożliwia to art. 14 ustawy z 9 czerwca 2022r. o zmianie ustawy o podatku dochodowym od osób fizycznych oraz niektórych innych ustaw. </a:t>
            </a:r>
          </a:p>
          <a:p>
            <a:pPr>
              <a:spcBef>
                <a:spcPts val="0"/>
              </a:spcBef>
            </a:pPr>
            <a:r>
              <a:rPr lang="pl-PL" sz="2000" dirty="0">
                <a:solidFill>
                  <a:srgbClr val="002060"/>
                </a:solidFill>
              </a:rPr>
              <a:t>W podanej sytuacji należy zaznaczyć w bloku XII pole 02 zmianę formy opodatkowania od stycznia 2022r.</a:t>
            </a:r>
          </a:p>
          <a:p>
            <a:pPr>
              <a:spcBef>
                <a:spcPts val="0"/>
              </a:spcBef>
            </a:pPr>
            <a:endParaRPr lang="pl-PL" sz="2000" dirty="0">
              <a:solidFill>
                <a:srgbClr val="002060"/>
              </a:solidFill>
              <a:highlight>
                <a:srgbClr val="FFFF00"/>
              </a:highlight>
            </a:endParaRPr>
          </a:p>
          <a:p>
            <a:pPr>
              <a:spcBef>
                <a:spcPts val="0"/>
              </a:spcBef>
            </a:pPr>
            <a:r>
              <a:rPr lang="pl-PL" sz="2000" dirty="0">
                <a:solidFill>
                  <a:srgbClr val="002060"/>
                </a:solidFill>
              </a:rPr>
              <a:t>Przy zmianie formy opodatkowania z „podatku liniowego” na „skalę podatkową”, należy podać kwotę rocznego dochodu  uzyskanego ze skali podatkowej, a następnie użyć funkcji Wylicz.  </a:t>
            </a:r>
          </a:p>
          <a:p>
            <a:pPr>
              <a:spcBef>
                <a:spcPts val="0"/>
              </a:spcBef>
            </a:pPr>
            <a:endParaRPr lang="pl-PL" sz="2000" dirty="0">
              <a:solidFill>
                <a:srgbClr val="002060"/>
              </a:solidFill>
            </a:endParaRPr>
          </a:p>
          <a:p>
            <a:pPr>
              <a:spcBef>
                <a:spcPts val="0"/>
              </a:spcBef>
            </a:pPr>
            <a:r>
              <a:rPr lang="pl-PL" sz="2000" dirty="0">
                <a:solidFill>
                  <a:srgbClr val="002060"/>
                </a:solidFill>
              </a:rPr>
              <a:t>System pobierze należne składki, które były rozliczane dla formy podatek liniowy (z okresów luty 2022 – styczeń 2023 r.) </a:t>
            </a:r>
            <a:br>
              <a:rPr lang="pl-PL" sz="2000" dirty="0">
                <a:solidFill>
                  <a:srgbClr val="002060"/>
                </a:solidFill>
              </a:rPr>
            </a:br>
            <a:r>
              <a:rPr lang="pl-PL" sz="2000" dirty="0">
                <a:solidFill>
                  <a:srgbClr val="002060"/>
                </a:solidFill>
              </a:rPr>
              <a:t>i ustali roczną podstawę i składkę na ubezpieczenie zdrowotne dla skali podatkowej oraz kwotę dopłaty lub zwrotu. </a:t>
            </a:r>
          </a:p>
          <a:p>
            <a:pPr>
              <a:spcBef>
                <a:spcPts val="0"/>
              </a:spcBef>
            </a:pPr>
            <a:r>
              <a:rPr lang="pl-PL" sz="2000" dirty="0">
                <a:solidFill>
                  <a:srgbClr val="002060"/>
                </a:solidFill>
              </a:rPr>
              <a:t>W tym przypadku saldo jest zero.</a:t>
            </a:r>
          </a:p>
        </p:txBody>
      </p:sp>
      <p:sp>
        <p:nvSpPr>
          <p:cNvPr id="4" name="Symbol zastępczy tekstu 3"/>
          <p:cNvSpPr>
            <a:spLocks noGrp="1"/>
          </p:cNvSpPr>
          <p:nvPr>
            <p:ph type="body" sz="quarter" idx="13"/>
          </p:nvPr>
        </p:nvSpPr>
        <p:spPr/>
        <p:txBody>
          <a:bodyPr>
            <a:normAutofit fontScale="92500" lnSpcReduction="20000"/>
          </a:bodyPr>
          <a:lstStyle/>
          <a:p>
            <a:r>
              <a:rPr lang="pl-PL" sz="1800" dirty="0"/>
              <a:t>Roczne rozliczenie składki zdrowotnej </a:t>
            </a:r>
          </a:p>
          <a:p>
            <a:endParaRPr lang="pl-PL" dirty="0"/>
          </a:p>
        </p:txBody>
      </p:sp>
      <p:sp>
        <p:nvSpPr>
          <p:cNvPr id="5" name="Symbol zastępczy tekstu 4"/>
          <p:cNvSpPr>
            <a:spLocks noGrp="1"/>
          </p:cNvSpPr>
          <p:nvPr>
            <p:ph type="body" sz="quarter" idx="14"/>
          </p:nvPr>
        </p:nvSpPr>
        <p:spPr/>
        <p:txBody>
          <a:bodyPr/>
          <a:lstStyle/>
          <a:p>
            <a:r>
              <a:rPr lang="pl-PL" sz="3600" dirty="0"/>
              <a:t>Zmiana formy opodatkowania za 2022 z liniowego na skalę.</a:t>
            </a:r>
            <a:endParaRPr lang="pl-PL" dirty="0"/>
          </a:p>
        </p:txBody>
      </p:sp>
      <p:pic>
        <p:nvPicPr>
          <p:cNvPr id="7" name="Obraz 6"/>
          <p:cNvPicPr/>
          <p:nvPr/>
        </p:nvPicPr>
        <p:blipFill>
          <a:blip r:embed="rId2"/>
          <a:stretch>
            <a:fillRect/>
          </a:stretch>
        </p:blipFill>
        <p:spPr>
          <a:xfrm>
            <a:off x="885776" y="2284512"/>
            <a:ext cx="5760720" cy="6359525"/>
          </a:xfrm>
          <a:prstGeom prst="rect">
            <a:avLst/>
          </a:prstGeom>
        </p:spPr>
      </p:pic>
      <p:sp>
        <p:nvSpPr>
          <p:cNvPr id="2" name="Prostokąt 1"/>
          <p:cNvSpPr/>
          <p:nvPr/>
        </p:nvSpPr>
        <p:spPr>
          <a:xfrm>
            <a:off x="2181920" y="2356520"/>
            <a:ext cx="504056"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5846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62240" y="484312"/>
            <a:ext cx="7776864" cy="3312368"/>
          </a:xfrm>
        </p:spPr>
        <p:txBody>
          <a:bodyPr anchor="ctr"/>
          <a:lstStyle/>
          <a:p>
            <a:r>
              <a:rPr lang="pl-PL" sz="4400" dirty="0">
                <a:latin typeface="+mn-lt"/>
              </a:rPr>
              <a:t/>
            </a:r>
            <a:br>
              <a:rPr lang="pl-PL" sz="4400" dirty="0">
                <a:latin typeface="+mn-lt"/>
              </a:rPr>
            </a:br>
            <a:r>
              <a:rPr lang="pl-PL" sz="4400" dirty="0">
                <a:latin typeface="+mn-lt"/>
              </a:rPr>
              <a:t/>
            </a:r>
            <a:br>
              <a:rPr lang="pl-PL" sz="4400" dirty="0">
                <a:latin typeface="+mn-lt"/>
              </a:rPr>
            </a:br>
            <a:r>
              <a:rPr lang="pl-PL" sz="4400" dirty="0"/>
              <a:t>Zmiana formy opodatkowania za 2022 r. z liniowego na skalę.</a:t>
            </a:r>
            <a:br>
              <a:rPr lang="pl-PL" sz="4400" dirty="0"/>
            </a:br>
            <a:r>
              <a:rPr lang="pl-PL" sz="4400" dirty="0"/>
              <a:t>Od stycznia 2023 r. kontynuacja podatku liniowego</a:t>
            </a:r>
            <a:r>
              <a:rPr lang="pl-PL" sz="4400" dirty="0">
                <a:latin typeface="+mn-lt"/>
              </a:rPr>
              <a:t/>
            </a:r>
            <a:br>
              <a:rPr lang="pl-PL" sz="4400" dirty="0">
                <a:latin typeface="+mn-lt"/>
              </a:rPr>
            </a:br>
            <a:r>
              <a:rPr lang="pl-PL" sz="4400" dirty="0"/>
              <a:t> </a:t>
            </a:r>
            <a:endParaRPr lang="pl-PL" sz="4400" dirty="0">
              <a:latin typeface="+mn-lt"/>
            </a:endParaRPr>
          </a:p>
        </p:txBody>
      </p:sp>
    </p:spTree>
    <p:extLst>
      <p:ext uri="{BB962C8B-B14F-4D97-AF65-F5344CB8AC3E}">
        <p14:creationId xmlns:p14="http://schemas.microsoft.com/office/powerpoint/2010/main" val="2125276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3"/>
          </p:nvPr>
        </p:nvSpPr>
        <p:spPr/>
        <p:txBody>
          <a:bodyPr>
            <a:normAutofit fontScale="92500" lnSpcReduction="20000"/>
          </a:bodyPr>
          <a:lstStyle/>
          <a:p>
            <a:r>
              <a:rPr lang="pl-PL" sz="1800" dirty="0"/>
              <a:t>Roczne rozliczenie składki zdrowotnej </a:t>
            </a:r>
          </a:p>
          <a:p>
            <a:endParaRPr lang="pl-PL" dirty="0"/>
          </a:p>
        </p:txBody>
      </p:sp>
      <p:sp>
        <p:nvSpPr>
          <p:cNvPr id="5" name="Symbol zastępczy tekstu 4"/>
          <p:cNvSpPr>
            <a:spLocks noGrp="1"/>
          </p:cNvSpPr>
          <p:nvPr>
            <p:ph type="body" sz="quarter" idx="14"/>
          </p:nvPr>
        </p:nvSpPr>
        <p:spPr/>
        <p:txBody>
          <a:bodyPr/>
          <a:lstStyle/>
          <a:p>
            <a:r>
              <a:rPr lang="pl-PL" sz="3600" dirty="0"/>
              <a:t>Zmiana formy opodatkowania za 2022 z liniowego na skalę. Od stycznia 2023 kontynuacja podatku liniowego</a:t>
            </a:r>
            <a:endParaRPr lang="pl-PL" dirty="0"/>
          </a:p>
        </p:txBody>
      </p:sp>
      <p:pic>
        <p:nvPicPr>
          <p:cNvPr id="9" name="Obraz 8">
            <a:extLst>
              <a:ext uri="{FF2B5EF4-FFF2-40B4-BE49-F238E27FC236}">
                <a16:creationId xmlns:a16="http://schemas.microsoft.com/office/drawing/2014/main" xmlns="" id="{27D2FCEE-9606-F6B3-B338-390FFA7BD0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420" y="2309440"/>
            <a:ext cx="11871960" cy="6278300"/>
          </a:xfrm>
          <a:prstGeom prst="rect">
            <a:avLst/>
          </a:prstGeom>
          <a:noFill/>
          <a:ln>
            <a:noFill/>
          </a:ln>
        </p:spPr>
      </p:pic>
      <p:sp>
        <p:nvSpPr>
          <p:cNvPr id="10" name="Prostokąt 9">
            <a:extLst>
              <a:ext uri="{FF2B5EF4-FFF2-40B4-BE49-F238E27FC236}">
                <a16:creationId xmlns:a16="http://schemas.microsoft.com/office/drawing/2014/main" xmlns="" id="{D108417A-4432-FEE6-3109-E5DD0663FB4A}"/>
              </a:ext>
            </a:extLst>
          </p:cNvPr>
          <p:cNvSpPr/>
          <p:nvPr/>
        </p:nvSpPr>
        <p:spPr>
          <a:xfrm>
            <a:off x="957784" y="2309440"/>
            <a:ext cx="1656184"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Prostokąt 10">
            <a:extLst>
              <a:ext uri="{FF2B5EF4-FFF2-40B4-BE49-F238E27FC236}">
                <a16:creationId xmlns:a16="http://schemas.microsoft.com/office/drawing/2014/main" xmlns="" id="{962F1773-6009-F0C0-03AC-E6F811EEBF36}"/>
              </a:ext>
            </a:extLst>
          </p:cNvPr>
          <p:cNvSpPr/>
          <p:nvPr/>
        </p:nvSpPr>
        <p:spPr>
          <a:xfrm>
            <a:off x="3046016" y="8261176"/>
            <a:ext cx="2592288" cy="128960"/>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Prostokąt 11">
            <a:extLst>
              <a:ext uri="{FF2B5EF4-FFF2-40B4-BE49-F238E27FC236}">
                <a16:creationId xmlns:a16="http://schemas.microsoft.com/office/drawing/2014/main" xmlns="" id="{41AC7F91-D9CE-C2A8-8032-0383226E7B5A}"/>
              </a:ext>
            </a:extLst>
          </p:cNvPr>
          <p:cNvSpPr/>
          <p:nvPr/>
        </p:nvSpPr>
        <p:spPr>
          <a:xfrm>
            <a:off x="2109912" y="3382509"/>
            <a:ext cx="1656184"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Prostokąt 12">
            <a:extLst>
              <a:ext uri="{FF2B5EF4-FFF2-40B4-BE49-F238E27FC236}">
                <a16:creationId xmlns:a16="http://schemas.microsoft.com/office/drawing/2014/main" xmlns="" id="{0CF6FC12-E7A8-81E0-362C-0A448BC695DB}"/>
              </a:ext>
            </a:extLst>
          </p:cNvPr>
          <p:cNvSpPr/>
          <p:nvPr/>
        </p:nvSpPr>
        <p:spPr>
          <a:xfrm>
            <a:off x="6934448" y="3382509"/>
            <a:ext cx="1656184"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51774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3"/>
          </p:nvPr>
        </p:nvSpPr>
        <p:spPr/>
        <p:txBody>
          <a:bodyPr>
            <a:normAutofit fontScale="92500" lnSpcReduction="20000"/>
          </a:bodyPr>
          <a:lstStyle/>
          <a:p>
            <a:r>
              <a:rPr lang="pl-PL" sz="1800" dirty="0"/>
              <a:t>Roczne rozliczenie składki zdrowotnej </a:t>
            </a:r>
          </a:p>
          <a:p>
            <a:endParaRPr lang="pl-PL" dirty="0"/>
          </a:p>
        </p:txBody>
      </p:sp>
      <p:sp>
        <p:nvSpPr>
          <p:cNvPr id="5" name="Symbol zastępczy tekstu 4"/>
          <p:cNvSpPr>
            <a:spLocks noGrp="1"/>
          </p:cNvSpPr>
          <p:nvPr>
            <p:ph type="body" sz="quarter" idx="14"/>
          </p:nvPr>
        </p:nvSpPr>
        <p:spPr/>
        <p:txBody>
          <a:bodyPr/>
          <a:lstStyle/>
          <a:p>
            <a:r>
              <a:rPr lang="pl-PL" sz="3600" dirty="0"/>
              <a:t>Zmiana formy opodatkowania za 2022 z liniowego na skalę. Od stycznia 2023 kontynuacja podatku liniowego</a:t>
            </a:r>
            <a:endParaRPr lang="pl-PL" dirty="0"/>
          </a:p>
        </p:txBody>
      </p:sp>
      <p:pic>
        <p:nvPicPr>
          <p:cNvPr id="6" name="Obraz 5">
            <a:extLst>
              <a:ext uri="{FF2B5EF4-FFF2-40B4-BE49-F238E27FC236}">
                <a16:creationId xmlns:a16="http://schemas.microsoft.com/office/drawing/2014/main" xmlns="" id="{DB08C1B7-8555-2F14-2548-295CE41559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728" y="2422996"/>
            <a:ext cx="11849100" cy="6270680"/>
          </a:xfrm>
          <a:prstGeom prst="rect">
            <a:avLst/>
          </a:prstGeom>
          <a:noFill/>
          <a:ln>
            <a:noFill/>
          </a:ln>
        </p:spPr>
      </p:pic>
      <p:sp>
        <p:nvSpPr>
          <p:cNvPr id="7" name="Prostokąt 6">
            <a:extLst>
              <a:ext uri="{FF2B5EF4-FFF2-40B4-BE49-F238E27FC236}">
                <a16:creationId xmlns:a16="http://schemas.microsoft.com/office/drawing/2014/main" xmlns="" id="{F321E632-46B7-539A-4AAD-A0DA28A58875}"/>
              </a:ext>
            </a:extLst>
          </p:cNvPr>
          <p:cNvSpPr/>
          <p:nvPr/>
        </p:nvSpPr>
        <p:spPr>
          <a:xfrm>
            <a:off x="885776" y="2396893"/>
            <a:ext cx="1656184"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Prostokąt 7">
            <a:extLst>
              <a:ext uri="{FF2B5EF4-FFF2-40B4-BE49-F238E27FC236}">
                <a16:creationId xmlns:a16="http://schemas.microsoft.com/office/drawing/2014/main" xmlns="" id="{213E540A-2B48-BF8D-758C-AD5F4AED6B82}"/>
              </a:ext>
            </a:extLst>
          </p:cNvPr>
          <p:cNvSpPr/>
          <p:nvPr/>
        </p:nvSpPr>
        <p:spPr>
          <a:xfrm>
            <a:off x="2325936" y="3522715"/>
            <a:ext cx="1656184"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Prostokąt 9">
            <a:extLst>
              <a:ext uri="{FF2B5EF4-FFF2-40B4-BE49-F238E27FC236}">
                <a16:creationId xmlns:a16="http://schemas.microsoft.com/office/drawing/2014/main" xmlns="" id="{9C552625-2E99-0A06-DD2E-6EF7AE48D5C1}"/>
              </a:ext>
            </a:extLst>
          </p:cNvPr>
          <p:cNvSpPr/>
          <p:nvPr/>
        </p:nvSpPr>
        <p:spPr>
          <a:xfrm>
            <a:off x="7078464" y="3490727"/>
            <a:ext cx="1656184"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Prostokąt 10">
            <a:extLst>
              <a:ext uri="{FF2B5EF4-FFF2-40B4-BE49-F238E27FC236}">
                <a16:creationId xmlns:a16="http://schemas.microsoft.com/office/drawing/2014/main" xmlns="" id="{BBD6BCF3-5FF2-F088-2A41-A2AFFAB45FE4}"/>
              </a:ext>
            </a:extLst>
          </p:cNvPr>
          <p:cNvSpPr/>
          <p:nvPr/>
        </p:nvSpPr>
        <p:spPr>
          <a:xfrm>
            <a:off x="3162640" y="8333184"/>
            <a:ext cx="1656184" cy="144016"/>
          </a:xfrm>
          <a:prstGeom prst="rect">
            <a:avLst/>
          </a:prstGeom>
          <a:solidFill>
            <a:schemeClr val="bg2"/>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pl-PL"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55131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70352" y="1204392"/>
            <a:ext cx="6480720" cy="2880320"/>
          </a:xfrm>
        </p:spPr>
        <p:txBody>
          <a:bodyPr anchor="ctr"/>
          <a:lstStyle/>
          <a:p>
            <a:r>
              <a:rPr lang="pl-PL" sz="4400" dirty="0">
                <a:latin typeface="+mn-lt"/>
              </a:rPr>
              <a:t>Odpowiedzi na często zadawane pytania</a:t>
            </a:r>
          </a:p>
        </p:txBody>
      </p:sp>
    </p:spTree>
    <p:extLst>
      <p:ext uri="{BB962C8B-B14F-4D97-AF65-F5344CB8AC3E}">
        <p14:creationId xmlns:p14="http://schemas.microsoft.com/office/powerpoint/2010/main" val="3166859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741760" y="2500536"/>
            <a:ext cx="11521280" cy="5184576"/>
          </a:xfrm>
        </p:spPr>
        <p:txBody>
          <a:bodyPr/>
          <a:lstStyle/>
          <a:p>
            <a:r>
              <a:rPr lang="pl-PL" sz="2400" dirty="0">
                <a:solidFill>
                  <a:srgbClr val="002060"/>
                </a:solidFill>
              </a:rPr>
              <a:t>Jeżeli przedsiębiorca rozpoczął działalność gospodarczą od 1 stycznia 2023 r. i jako formę rozliczenia wybrał „podatek liniowy” lub „skalę podatkową”, konieczne jest rozliczenie roczne składki zdrowotnej za 2022 r.</a:t>
            </a:r>
          </a:p>
          <a:p>
            <a:r>
              <a:rPr lang="pl-PL" sz="2400" dirty="0">
                <a:solidFill>
                  <a:srgbClr val="002060"/>
                </a:solidFill>
              </a:rPr>
              <a:t>Przy tym sposobie opodatkowania roczną podstawę wymiaru składki na ubezpieczenie zdrowotne ustala się za rok składkowy, który trwa od 1 lutego danego roku do 31 stycznia roku następnego (w tym przypadku od 1 lutego 2022 r. do  31 stycznia 2023 r.).</a:t>
            </a:r>
          </a:p>
          <a:p>
            <a:r>
              <a:rPr lang="pl-PL" sz="2400" dirty="0">
                <a:solidFill>
                  <a:srgbClr val="002060"/>
                </a:solidFill>
              </a:rPr>
              <a:t>Styczeń 2023 zaliczany jest do „jednomiesięcznego roku składkowego”, który rozpoczął się 1 stycznia 2023 r. i zakończył 31 stycznia 2023 r. Ten „jednomiesięczny rok składkowy”, obejmujący styczeń 2023 r., będzie podlegał rozliczeniu rocznemu. </a:t>
            </a: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792089"/>
          </a:xfrm>
        </p:spPr>
        <p:txBody>
          <a:bodyPr/>
          <a:lstStyle/>
          <a:p>
            <a:r>
              <a:rPr lang="pl-PL" sz="2400" dirty="0">
                <a:solidFill>
                  <a:srgbClr val="002060"/>
                </a:solidFill>
                <a:cs typeface="Arial" panose="020B0604020202020204" pitchFamily="34" charset="0"/>
              </a:rPr>
              <a:t>Czy osoba, która rozpoczęła działalność na zasadach liniowych w styczniu 2023 r. musi dokonać rozliczenia rocznego i wykazać ten jeden miesiąc?</a:t>
            </a:r>
            <a:endParaRPr lang="pl-PL" dirty="0"/>
          </a:p>
        </p:txBody>
      </p:sp>
    </p:spTree>
    <p:extLst>
      <p:ext uri="{BB962C8B-B14F-4D97-AF65-F5344CB8AC3E}">
        <p14:creationId xmlns:p14="http://schemas.microsoft.com/office/powerpoint/2010/main" val="1262284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741760" y="2284512"/>
            <a:ext cx="11881320" cy="5616624"/>
          </a:xfrm>
        </p:spPr>
        <p:txBody>
          <a:bodyPr/>
          <a:lstStyle/>
          <a:p>
            <a:pPr>
              <a:spcBef>
                <a:spcPts val="1800"/>
              </a:spcBef>
            </a:pPr>
            <a:r>
              <a:rPr lang="pl-PL" sz="2400" dirty="0">
                <a:solidFill>
                  <a:srgbClr val="002060"/>
                </a:solidFill>
              </a:rPr>
              <a:t>Jeśli płatnik zmarł, ustanowiony zarządca sukcesyjny nie składa rocznego rozliczenia składki na ubezpieczenie zdrowotne za zmarłego przedsiębiorcę. Roczne rozliczenie w takim przypadku ZUS sporządzi z urzędu. Jeśli jest obowiązek rozliczenia składek za kwiecień 2023 r. zarządca sukcesyjny przekazuje jedynie rozliczenie za bieżący miesiąc za pracowników bez wypełniania bloku rocznego w DRA/RCA.    </a:t>
            </a:r>
          </a:p>
          <a:p>
            <a:pPr>
              <a:spcBef>
                <a:spcPts val="1800"/>
              </a:spcBef>
            </a:pPr>
            <a:r>
              <a:rPr lang="pl-PL" sz="2400" dirty="0">
                <a:solidFill>
                  <a:srgbClr val="002060"/>
                </a:solidFill>
              </a:rPr>
              <a:t>Przedsiębiorstwo w spadku jest płatnikiem składek w stosunku do pracowników i zleceniobiorców przedsiębiorstwa w spadku oraz osób przebywających na urlopie wychowawczym udzielonym w ramach stosunku pracy albo pobierających zasiłek macierzyński, z wyłączeniem osób, którym zasiłek macierzyński wypłaca Zakład [1]. Obowiązki przedsiębiorstwa w spadku wykonuje zarządca sukcesyjny, a w przypadku jego braku - osoby uprawnione do czynności zachowawczych [2]. Przedsiębiorstwo w spadku, za pośrednictwem osób uprawnionych albo zarządcy sukcesyjnego, może zatem obliczać, rozliczać i opłacać składki </a:t>
            </a:r>
            <a:r>
              <a:rPr lang="pl-PL" sz="2400" u="sng" dirty="0">
                <a:solidFill>
                  <a:srgbClr val="002060"/>
                </a:solidFill>
              </a:rPr>
              <a:t>tylko za osoby, o których mowa powyżej</a:t>
            </a:r>
            <a:r>
              <a:rPr lang="pl-PL" sz="2400" dirty="0">
                <a:solidFill>
                  <a:srgbClr val="002060"/>
                </a:solidFill>
              </a:rPr>
              <a:t>.</a:t>
            </a: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988368"/>
            <a:ext cx="11521280" cy="576065"/>
          </a:xfrm>
        </p:spPr>
        <p:txBody>
          <a:bodyPr/>
          <a:lstStyle/>
          <a:p>
            <a:r>
              <a:rPr lang="pl-PL" sz="2400" dirty="0">
                <a:solidFill>
                  <a:srgbClr val="002060"/>
                </a:solidFill>
                <a:cs typeface="Arial" panose="020B0604020202020204" pitchFamily="34" charset="0"/>
              </a:rPr>
              <a:t>Płatnik składek zmarł. Czy konieczne jest rozliczenie roczne?</a:t>
            </a:r>
          </a:p>
          <a:p>
            <a:endParaRPr lang="pl-PL" dirty="0"/>
          </a:p>
        </p:txBody>
      </p:sp>
    </p:spTree>
    <p:extLst>
      <p:ext uri="{BB962C8B-B14F-4D97-AF65-F5344CB8AC3E}">
        <p14:creationId xmlns:p14="http://schemas.microsoft.com/office/powerpoint/2010/main" val="1085812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597744" y="2284512"/>
            <a:ext cx="12097344" cy="6408712"/>
          </a:xfrm>
        </p:spPr>
        <p:txBody>
          <a:bodyPr/>
          <a:lstStyle/>
          <a:p>
            <a:pPr>
              <a:spcBef>
                <a:spcPts val="1800"/>
              </a:spcBef>
            </a:pPr>
            <a:r>
              <a:rPr lang="pl-PL" sz="2400" dirty="0">
                <a:solidFill>
                  <a:srgbClr val="002060"/>
                </a:solidFill>
              </a:rPr>
              <a:t>Roczne rozliczenie składek na ubezpieczenie zdrowotne w deklaracji rozliczeniowej ZUS DRA lub imiennym raporcie miesięcznym ZUS RCA przekazuje do Zakładu </a:t>
            </a:r>
            <a:r>
              <a:rPr lang="pl-PL" sz="2400" u="sng" dirty="0">
                <a:solidFill>
                  <a:srgbClr val="002060"/>
                </a:solidFill>
              </a:rPr>
              <a:t>ubezpieczony</a:t>
            </a:r>
            <a:r>
              <a:rPr lang="pl-PL" sz="2400" dirty="0">
                <a:solidFill>
                  <a:srgbClr val="002060"/>
                </a:solidFill>
              </a:rPr>
              <a:t>, o którym mowa w art. 81 ust. 2 i 2e </a:t>
            </a:r>
            <a:r>
              <a:rPr lang="pl-PL" sz="2400" dirty="0" err="1">
                <a:solidFill>
                  <a:srgbClr val="002060"/>
                </a:solidFill>
              </a:rPr>
              <a:t>u.ś.o.z</a:t>
            </a:r>
            <a:r>
              <a:rPr lang="pl-PL" sz="2400" dirty="0">
                <a:solidFill>
                  <a:srgbClr val="002060"/>
                </a:solidFill>
              </a:rPr>
              <a:t>. [3]. Przepisy </a:t>
            </a:r>
            <a:r>
              <a:rPr lang="pl-PL" sz="2400" dirty="0" err="1">
                <a:solidFill>
                  <a:srgbClr val="002060"/>
                </a:solidFill>
              </a:rPr>
              <a:t>u.ś.o.z</a:t>
            </a:r>
            <a:r>
              <a:rPr lang="pl-PL" sz="2400" dirty="0">
                <a:solidFill>
                  <a:srgbClr val="002060"/>
                </a:solidFill>
              </a:rPr>
              <a:t>. nie dają podstaw prawnych do tego, aby przedsiębiorstwo w spadku, którego obowiązki wykonuje zarządca sukcesyjny (ewentualnie osoby uprawnione), przekazało do Zakładu roczne rozliczenie składki na ubezpieczenie zdrowotne za zmarłego przedsiębiorcę. Przedsiębiorstwo w spadku nie jest bowiem płatnikiem składek wobec zmarłego przedsiębiorcy, a przywołane przepisy umożliwiają jedynie złożenie rocznego rozliczenia składki zdrowotnej ubezpieczonemu - przedsiębiorcy. </a:t>
            </a:r>
          </a:p>
          <a:p>
            <a:pPr>
              <a:spcBef>
                <a:spcPts val="0"/>
              </a:spcBef>
            </a:pPr>
            <a:endParaRPr lang="pl-PL" sz="2000" dirty="0">
              <a:solidFill>
                <a:srgbClr val="002060"/>
              </a:solidFill>
              <a:effectLst/>
              <a:latin typeface="Calibri" panose="020F0502020204030204" pitchFamily="34" charset="0"/>
              <a:ea typeface="Calibri" panose="020F0502020204030204" pitchFamily="34" charset="0"/>
            </a:endParaRPr>
          </a:p>
          <a:p>
            <a:pPr>
              <a:spcBef>
                <a:spcPts val="0"/>
              </a:spcBef>
            </a:pPr>
            <a:r>
              <a:rPr lang="pl-PL" sz="2000" dirty="0">
                <a:solidFill>
                  <a:srgbClr val="002060"/>
                </a:solidFill>
                <a:effectLst/>
                <a:latin typeface="Calibri" panose="020F0502020204030204" pitchFamily="34" charset="0"/>
                <a:ea typeface="Calibri" panose="020F0502020204030204" pitchFamily="34" charset="0"/>
              </a:rPr>
              <a:t>Podstawa prawna</a:t>
            </a:r>
            <a:endParaRPr lang="pl-PL" sz="2000" dirty="0">
              <a:solidFill>
                <a:srgbClr val="002060"/>
              </a:solidFill>
              <a:ea typeface="Calibri" panose="020F0502020204030204" pitchFamily="34" charset="0"/>
            </a:endParaRPr>
          </a:p>
          <a:p>
            <a:pPr>
              <a:spcBef>
                <a:spcPts val="0"/>
              </a:spcBef>
            </a:pPr>
            <a:r>
              <a:rPr lang="pl-PL" sz="2000" dirty="0">
                <a:solidFill>
                  <a:srgbClr val="002060"/>
                </a:solidFill>
                <a:effectLst/>
                <a:latin typeface="Calibri" panose="020F0502020204030204" pitchFamily="34" charset="0"/>
                <a:ea typeface="Calibri" panose="020F0502020204030204" pitchFamily="34" charset="0"/>
              </a:rPr>
              <a:t>[1] Art. 4 pkt 2 lit. </a:t>
            </a:r>
            <a:r>
              <a:rPr lang="pl-PL" sz="2000" dirty="0" err="1">
                <a:solidFill>
                  <a:srgbClr val="002060"/>
                </a:solidFill>
                <a:effectLst/>
                <a:latin typeface="Calibri" panose="020F0502020204030204" pitchFamily="34" charset="0"/>
                <a:ea typeface="Calibri" panose="020F0502020204030204" pitchFamily="34" charset="0"/>
              </a:rPr>
              <a:t>zc</a:t>
            </a:r>
            <a:r>
              <a:rPr lang="pl-PL" sz="2000" dirty="0">
                <a:solidFill>
                  <a:srgbClr val="002060"/>
                </a:solidFill>
                <a:effectLst/>
                <a:latin typeface="Calibri" panose="020F0502020204030204" pitchFamily="34" charset="0"/>
                <a:ea typeface="Calibri" panose="020F0502020204030204" pitchFamily="34" charset="0"/>
              </a:rPr>
              <a:t>) ustawy z dnia 13 października 1998 roku o systemie ubezpieczeń społecznych (Dz. U. z 2022 r. poz. 1009, z </a:t>
            </a:r>
            <a:r>
              <a:rPr lang="pl-PL" sz="2000" dirty="0" err="1">
                <a:solidFill>
                  <a:srgbClr val="002060"/>
                </a:solidFill>
                <a:effectLst/>
                <a:latin typeface="Calibri" panose="020F0502020204030204" pitchFamily="34" charset="0"/>
                <a:ea typeface="Calibri" panose="020F0502020204030204" pitchFamily="34" charset="0"/>
              </a:rPr>
              <a:t>późn</a:t>
            </a:r>
            <a:r>
              <a:rPr lang="pl-PL" sz="2000" dirty="0">
                <a:solidFill>
                  <a:srgbClr val="002060"/>
                </a:solidFill>
                <a:effectLst/>
                <a:latin typeface="Calibri" panose="020F0502020204030204" pitchFamily="34" charset="0"/>
                <a:ea typeface="Calibri" panose="020F0502020204030204" pitchFamily="34" charset="0"/>
              </a:rPr>
              <a:t>. zm.), </a:t>
            </a:r>
            <a:endParaRPr lang="pl-PL" sz="2000" dirty="0">
              <a:solidFill>
                <a:srgbClr val="002060"/>
              </a:solidFill>
              <a:ea typeface="Calibri" panose="020F0502020204030204" pitchFamily="34" charset="0"/>
            </a:endParaRPr>
          </a:p>
          <a:p>
            <a:pPr>
              <a:spcBef>
                <a:spcPts val="0"/>
              </a:spcBef>
            </a:pPr>
            <a:r>
              <a:rPr lang="pl-PL" sz="2000" dirty="0">
                <a:solidFill>
                  <a:srgbClr val="002060"/>
                </a:solidFill>
                <a:effectLst/>
                <a:latin typeface="Calibri" panose="020F0502020204030204" pitchFamily="34" charset="0"/>
                <a:ea typeface="Calibri" panose="020F0502020204030204" pitchFamily="34" charset="0"/>
              </a:rPr>
              <a:t>[2] Osoby, o których mowa w art. 14 ustawy z dnia 5 lipca 2018 r. o zarządzie sukcesyjnym przedsiębiorstwem osoby fizycznej i innych ułatwieniach związanych z sukcesją przedsiębiorstw (Dz. U. z 2021 r. poz. 170, z </a:t>
            </a:r>
            <a:r>
              <a:rPr lang="pl-PL" sz="2000" dirty="0" err="1">
                <a:solidFill>
                  <a:srgbClr val="002060"/>
                </a:solidFill>
                <a:effectLst/>
                <a:latin typeface="Calibri" panose="020F0502020204030204" pitchFamily="34" charset="0"/>
                <a:ea typeface="Calibri" panose="020F0502020204030204" pitchFamily="34" charset="0"/>
              </a:rPr>
              <a:t>późn</a:t>
            </a:r>
            <a:r>
              <a:rPr lang="pl-PL" sz="2000" dirty="0">
                <a:solidFill>
                  <a:srgbClr val="002060"/>
                </a:solidFill>
                <a:effectLst/>
                <a:latin typeface="Calibri" panose="020F0502020204030204" pitchFamily="34" charset="0"/>
                <a:ea typeface="Calibri" panose="020F0502020204030204" pitchFamily="34" charset="0"/>
              </a:rPr>
              <a:t>. zm.), dokonujące czynności, o których mowa w art. 13 tej ustawy.</a:t>
            </a:r>
            <a:endParaRPr lang="pl-PL" sz="2000" dirty="0">
              <a:solidFill>
                <a:srgbClr val="002060"/>
              </a:solidFill>
              <a:ea typeface="Calibri" panose="020F0502020204030204" pitchFamily="34" charset="0"/>
            </a:endParaRPr>
          </a:p>
          <a:p>
            <a:pPr>
              <a:spcBef>
                <a:spcPts val="0"/>
              </a:spcBef>
            </a:pPr>
            <a:r>
              <a:rPr lang="pl-PL" sz="2000" dirty="0">
                <a:solidFill>
                  <a:srgbClr val="002060"/>
                </a:solidFill>
                <a:effectLst/>
                <a:latin typeface="Calibri" panose="020F0502020204030204" pitchFamily="34" charset="0"/>
                <a:ea typeface="Calibri" panose="020F0502020204030204" pitchFamily="34" charset="0"/>
              </a:rPr>
              <a:t>[3] Art. 81 ust. 2ka ustawy z dnia 27 sierpnia 2004 r. o świadczeniach opieki zdrowotnej finansowanych ze środków publicznych </a:t>
            </a: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1060376"/>
            <a:ext cx="11521280" cy="576065"/>
          </a:xfrm>
        </p:spPr>
        <p:txBody>
          <a:bodyPr/>
          <a:lstStyle/>
          <a:p>
            <a:r>
              <a:rPr lang="pl-PL" sz="2400" dirty="0">
                <a:solidFill>
                  <a:srgbClr val="002060"/>
                </a:solidFill>
                <a:cs typeface="Arial" panose="020B0604020202020204" pitchFamily="34" charset="0"/>
              </a:rPr>
              <a:t>Płatnik składek zmarł. Czy konieczne jest rozliczenie roczne? </a:t>
            </a:r>
            <a:r>
              <a:rPr lang="pl-PL" sz="2400" dirty="0" err="1">
                <a:solidFill>
                  <a:srgbClr val="002060"/>
                </a:solidFill>
                <a:cs typeface="Arial" panose="020B0604020202020204" pitchFamily="34" charset="0"/>
              </a:rPr>
              <a:t>c.d</a:t>
            </a:r>
            <a:endParaRPr lang="pl-PL" sz="2400" dirty="0">
              <a:solidFill>
                <a:srgbClr val="002060"/>
              </a:solidFill>
              <a:cs typeface="Arial" panose="020B0604020202020204" pitchFamily="34" charset="0"/>
            </a:endParaRPr>
          </a:p>
          <a:p>
            <a:endParaRPr lang="pl-PL" dirty="0"/>
          </a:p>
        </p:txBody>
      </p:sp>
    </p:spTree>
    <p:extLst>
      <p:ext uri="{BB962C8B-B14F-4D97-AF65-F5344CB8AC3E}">
        <p14:creationId xmlns:p14="http://schemas.microsoft.com/office/powerpoint/2010/main" val="2929793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885776" y="2284512"/>
            <a:ext cx="11233248" cy="6048672"/>
          </a:xfrm>
        </p:spPr>
        <p:txBody>
          <a:bodyPr/>
          <a:lstStyle/>
          <a:p>
            <a:pPr>
              <a:spcBef>
                <a:spcPts val="0"/>
              </a:spcBef>
            </a:pPr>
            <a:r>
              <a:rPr lang="pl-PL" sz="2400" dirty="0">
                <a:solidFill>
                  <a:srgbClr val="002060"/>
                </a:solidFill>
              </a:rPr>
              <a:t>Płatnicy, którzy byli objęci obowiązkiem ubezpieczenia zdrowotnego z tytułu prowadzenia działalności gospodarczej choć w jednym miesiącu roku składkowego trwającego od lutego 2022 r. do stycznia 2023 r., pomimo, że obecnie jest ona zawieszona, bądź zakończono jej prowadzenie, muszą złożyć  ZUS DRA za kwiecień 2023 r. w celu rozliczenia rocznego składki zdrowotnej. Płatnik (po złożonym ZWUA i ZWPA) będzie mógł złożyć ZUS DRA z rocznym rozliczeniem z identyfikatorem 1/04/2023. </a:t>
            </a:r>
          </a:p>
          <a:p>
            <a:pPr>
              <a:spcBef>
                <a:spcPts val="0"/>
              </a:spcBef>
            </a:pPr>
            <a:endParaRPr lang="pl-PL" sz="2400" dirty="0">
              <a:solidFill>
                <a:srgbClr val="002060"/>
              </a:solidFill>
            </a:endParaRPr>
          </a:p>
          <a:p>
            <a:pPr>
              <a:spcBef>
                <a:spcPts val="0"/>
              </a:spcBef>
            </a:pPr>
            <a:r>
              <a:rPr lang="pl-PL" sz="2400" dirty="0">
                <a:solidFill>
                  <a:srgbClr val="002060"/>
                </a:solidFill>
              </a:rPr>
              <a:t>W takim przypadku należy przekazać ZUS DRA z wypełnionymi blokami:</a:t>
            </a:r>
          </a:p>
          <a:p>
            <a:pPr>
              <a:spcBef>
                <a:spcPts val="0"/>
              </a:spcBef>
            </a:pPr>
            <a:r>
              <a:rPr lang="pl-PL" sz="2400" dirty="0">
                <a:solidFill>
                  <a:srgbClr val="002060"/>
                </a:solidFill>
              </a:rPr>
              <a:t>I - dane organizacyjne</a:t>
            </a:r>
          </a:p>
          <a:p>
            <a:pPr>
              <a:spcBef>
                <a:spcPts val="0"/>
              </a:spcBef>
            </a:pPr>
            <a:r>
              <a:rPr lang="pl-PL" sz="2400" dirty="0">
                <a:solidFill>
                  <a:srgbClr val="002060"/>
                </a:solidFill>
              </a:rPr>
              <a:t>II – dane identyfikacyjne</a:t>
            </a:r>
          </a:p>
          <a:p>
            <a:pPr>
              <a:spcBef>
                <a:spcPts val="0"/>
              </a:spcBef>
            </a:pPr>
            <a:r>
              <a:rPr lang="pl-PL" sz="2400" dirty="0">
                <a:solidFill>
                  <a:srgbClr val="002060"/>
                </a:solidFill>
              </a:rPr>
              <a:t>X pole 01 - kod tytułu ubezpieczenia z jakim rozliczał się płatnik w 2022 r.</a:t>
            </a:r>
          </a:p>
          <a:p>
            <a:pPr>
              <a:spcBef>
                <a:spcPts val="0"/>
              </a:spcBef>
            </a:pPr>
            <a:r>
              <a:rPr lang="pl-PL" sz="2400" dirty="0">
                <a:solidFill>
                  <a:srgbClr val="002060"/>
                </a:solidFill>
              </a:rPr>
              <a:t>XII – roczne rozliczenie</a:t>
            </a:r>
          </a:p>
          <a:p>
            <a:pPr>
              <a:spcBef>
                <a:spcPts val="0"/>
              </a:spcBef>
            </a:pPr>
            <a:r>
              <a:rPr lang="pl-PL" sz="2400" dirty="0">
                <a:solidFill>
                  <a:srgbClr val="002060"/>
                </a:solidFill>
              </a:rPr>
              <a:t>XIII – data wypełnienia</a:t>
            </a:r>
          </a:p>
          <a:p>
            <a:pPr>
              <a:spcBef>
                <a:spcPts val="0"/>
              </a:spcBef>
            </a:pPr>
            <a:r>
              <a:rPr lang="pl-PL" sz="2400" dirty="0">
                <a:solidFill>
                  <a:srgbClr val="002060"/>
                </a:solidFill>
              </a:rPr>
              <a:t>Jeśli z rozliczenia rocznego wynika dopłata, to także blok:</a:t>
            </a:r>
          </a:p>
          <a:p>
            <a:pPr>
              <a:spcBef>
                <a:spcPts val="0"/>
              </a:spcBef>
            </a:pPr>
            <a:r>
              <a:rPr lang="pl-PL" sz="2400" dirty="0">
                <a:solidFill>
                  <a:srgbClr val="002060"/>
                </a:solidFill>
              </a:rPr>
              <a:t>VI  - zestawienie należnych składek na ubezpieczenie zdrowotne (pole 02, 05 i 07)</a:t>
            </a:r>
          </a:p>
          <a:p>
            <a:pPr>
              <a:spcBef>
                <a:spcPts val="0"/>
              </a:spcBef>
            </a:pPr>
            <a:r>
              <a:rPr lang="pl-PL" sz="2400" dirty="0">
                <a:solidFill>
                  <a:srgbClr val="002060"/>
                </a:solidFill>
              </a:rPr>
              <a:t>IX – zestawienie należnych składek do zapłaty (pole 02)</a:t>
            </a:r>
          </a:p>
          <a:p>
            <a:pPr fontAlgn="base">
              <a:spcBef>
                <a:spcPts val="0"/>
              </a:spcBef>
            </a:pPr>
            <a:r>
              <a:rPr lang="pl-PL" sz="2400" dirty="0"/>
              <a:t> </a:t>
            </a: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936105"/>
          </a:xfrm>
        </p:spPr>
        <p:txBody>
          <a:bodyPr/>
          <a:lstStyle/>
          <a:p>
            <a:r>
              <a:rPr lang="pl-PL" sz="2400" dirty="0">
                <a:solidFill>
                  <a:srgbClr val="002060"/>
                </a:solidFill>
              </a:rPr>
              <a:t>Firma zlikwidowana w trakcie roku bądź zawieszona w trakcie lub za cały rok - jak taka sytuacja oddziałuje na roczne rozliczenie składki zdrowotnej?</a:t>
            </a:r>
          </a:p>
        </p:txBody>
      </p:sp>
    </p:spTree>
    <p:extLst>
      <p:ext uri="{BB962C8B-B14F-4D97-AF65-F5344CB8AC3E}">
        <p14:creationId xmlns:p14="http://schemas.microsoft.com/office/powerpoint/2010/main" val="1576674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885776" y="2788568"/>
            <a:ext cx="11305256" cy="4176464"/>
          </a:xfrm>
        </p:spPr>
        <p:txBody>
          <a:bodyPr/>
          <a:lstStyle/>
          <a:p>
            <a:pPr fontAlgn="base">
              <a:spcBef>
                <a:spcPts val="0"/>
              </a:spcBef>
            </a:pPr>
            <a:r>
              <a:rPr lang="pl-PL" sz="2400" dirty="0"/>
              <a:t> </a:t>
            </a:r>
          </a:p>
          <a:p>
            <a:pPr fontAlgn="base">
              <a:spcBef>
                <a:spcPts val="0"/>
              </a:spcBef>
            </a:pPr>
            <a:r>
              <a:rPr lang="pl-PL" sz="2400" dirty="0">
                <a:solidFill>
                  <a:srgbClr val="002060"/>
                </a:solidFill>
              </a:rPr>
              <a:t>Jeśli działalność była zawieszona przez cały 2022 r. i została wznowiona w styczniu 2023 r. a płatnik jako formę opodatkowania na ten rok wybrał skale podatkową lub podatek liniowy to płatnik ma obowiązek złożyć roczne rozliczenie za 2022 r. z tzw. jednomiesięcznym okresem składkowym, który rozpoczął się 1 stycznia 2023 r., a zakończył 31 stycznia 2023 r. </a:t>
            </a:r>
          </a:p>
          <a:p>
            <a:pPr fontAlgn="base">
              <a:spcBef>
                <a:spcPts val="0"/>
              </a:spcBef>
            </a:pPr>
            <a:endParaRPr lang="pl-PL" sz="2400" dirty="0">
              <a:solidFill>
                <a:srgbClr val="002060"/>
              </a:solidFill>
            </a:endParaRPr>
          </a:p>
          <a:p>
            <a:pPr fontAlgn="base">
              <a:spcBef>
                <a:spcPts val="0"/>
              </a:spcBef>
            </a:pPr>
            <a:r>
              <a:rPr lang="pl-PL" sz="2400" dirty="0">
                <a:solidFill>
                  <a:srgbClr val="002060"/>
                </a:solidFill>
              </a:rPr>
              <a:t>W takiej sytuacji roczna składka zdrowotna będzie obliczona w wysokości 0 zł. Tym samym składka rozliczona za styczeń 2023 r. będzie podlegała zwrotowi pod warunkiem braku zaległości. </a:t>
            </a: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6" name="Symbol zastępczy tekstu 4"/>
          <p:cNvSpPr>
            <a:spLocks noGrp="1"/>
          </p:cNvSpPr>
          <p:nvPr>
            <p:ph type="body" sz="quarter" idx="14"/>
          </p:nvPr>
        </p:nvSpPr>
        <p:spPr>
          <a:xfrm>
            <a:off x="741760" y="844351"/>
            <a:ext cx="11521280" cy="936105"/>
          </a:xfrm>
        </p:spPr>
        <p:txBody>
          <a:bodyPr/>
          <a:lstStyle/>
          <a:p>
            <a:r>
              <a:rPr lang="pl-PL" sz="2400" dirty="0">
                <a:solidFill>
                  <a:srgbClr val="002060"/>
                </a:solidFill>
              </a:rPr>
              <a:t>Firma zlikwidowana w trakcie roku bądź zawieszona w trakcie lub za cały rok - jak taka sytuacja oddziałuje na roczne rozliczenie składki zdrowotnej? c.d.</a:t>
            </a:r>
          </a:p>
        </p:txBody>
      </p:sp>
    </p:spTree>
    <p:extLst>
      <p:ext uri="{BB962C8B-B14F-4D97-AF65-F5344CB8AC3E}">
        <p14:creationId xmlns:p14="http://schemas.microsoft.com/office/powerpoint/2010/main" val="242006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p:txBody>
          <a:bodyPr/>
          <a:lstStyle/>
          <a:p>
            <a:r>
              <a:rPr lang="pl-PL" dirty="0">
                <a:solidFill>
                  <a:srgbClr val="002060"/>
                </a:solidFill>
              </a:rPr>
              <a:t>W programie należy wybrać Administracja – Ustawienia programu i wybrać aktualny okres rozliczeniowy.</a:t>
            </a: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p:txBody>
          <a:bodyPr/>
          <a:lstStyle/>
          <a:p>
            <a:r>
              <a:rPr lang="pl-PL" dirty="0"/>
              <a:t>Przygotowanie programu do pracy z aktualnymi danymi płatnika składek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944" y="3364632"/>
            <a:ext cx="7488584" cy="468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819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813768" y="2788568"/>
            <a:ext cx="11377264" cy="4176464"/>
          </a:xfrm>
        </p:spPr>
        <p:txBody>
          <a:bodyPr/>
          <a:lstStyle/>
          <a:p>
            <a:pPr>
              <a:spcBef>
                <a:spcPts val="0"/>
              </a:spcBef>
            </a:pPr>
            <a:r>
              <a:rPr lang="pl-PL" sz="2400" dirty="0">
                <a:solidFill>
                  <a:srgbClr val="002060"/>
                </a:solidFill>
              </a:rPr>
              <a:t>Jeżeli przedsiębiorca zlikwidował działalność w styczniu 2022 r., a był opodatkowany skalą podatkową lub podatkiem liniowym, nie składa rocznego rozliczenia składki zdrowotnej za 2022 r. </a:t>
            </a:r>
          </a:p>
          <a:p>
            <a:pPr>
              <a:spcBef>
                <a:spcPts val="0"/>
              </a:spcBef>
            </a:pPr>
            <a:r>
              <a:rPr lang="pl-PL" sz="2400" dirty="0">
                <a:solidFill>
                  <a:srgbClr val="002060"/>
                </a:solidFill>
              </a:rPr>
              <a:t>Okres składkowy dla tych form opodatkowania rozpoczyna się w lutym a kończy w styczniu następnego roku. </a:t>
            </a:r>
          </a:p>
          <a:p>
            <a:pPr>
              <a:spcBef>
                <a:spcPts val="0"/>
              </a:spcBef>
            </a:pPr>
            <a:r>
              <a:rPr lang="pl-PL" sz="2400" dirty="0">
                <a:solidFill>
                  <a:srgbClr val="002060"/>
                </a:solidFill>
              </a:rPr>
              <a:t>Syczeń 2022 r. nie jest uwzględniany w rocznym rozliczeniu. </a:t>
            </a:r>
          </a:p>
          <a:p>
            <a:pPr>
              <a:spcBef>
                <a:spcPts val="0"/>
              </a:spcBef>
            </a:pPr>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720081"/>
          </a:xfrm>
        </p:spPr>
        <p:txBody>
          <a:bodyPr/>
          <a:lstStyle/>
          <a:p>
            <a:r>
              <a:rPr lang="pl-PL" sz="2400" dirty="0">
                <a:solidFill>
                  <a:srgbClr val="002060"/>
                </a:solidFill>
              </a:rPr>
              <a:t>Czy jeśli przedsiębiorca zlikwidował działalność w styczniu 2022 r. a był opodatkowany na zasadach ogólnych lub liniowo, to składa roczne rozliczenie składki zdrowotnej?</a:t>
            </a:r>
          </a:p>
        </p:txBody>
      </p:sp>
    </p:spTree>
    <p:extLst>
      <p:ext uri="{BB962C8B-B14F-4D97-AF65-F5344CB8AC3E}">
        <p14:creationId xmlns:p14="http://schemas.microsoft.com/office/powerpoint/2010/main" val="2562458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885776" y="2644552"/>
            <a:ext cx="11233248" cy="4248472"/>
          </a:xfrm>
        </p:spPr>
        <p:txBody>
          <a:bodyPr/>
          <a:lstStyle/>
          <a:p>
            <a:r>
              <a:rPr lang="pl-PL" sz="2400" dirty="0">
                <a:solidFill>
                  <a:srgbClr val="002060"/>
                </a:solidFill>
              </a:rPr>
              <a:t>Wniosek o zwrot nadpłaty, która wynika z rocznego rozliczenia zostanie utworzony</a:t>
            </a:r>
            <a:br>
              <a:rPr lang="pl-PL" sz="2400" dirty="0">
                <a:solidFill>
                  <a:srgbClr val="002060"/>
                </a:solidFill>
              </a:rPr>
            </a:br>
            <a:r>
              <a:rPr lang="pl-PL" sz="2400" dirty="0">
                <a:solidFill>
                  <a:srgbClr val="002060"/>
                </a:solidFill>
              </a:rPr>
              <a:t>i udostępniony na profilu płatnika na PUE ZUS na drugi dzień po identyfikacji z kontem płatnika/ubezpieczonego dokumentu z rocznym rozliczeniem.</a:t>
            </a:r>
          </a:p>
          <a:p>
            <a:r>
              <a:rPr lang="pl-PL" sz="2400" dirty="0">
                <a:solidFill>
                  <a:srgbClr val="002060"/>
                </a:solidFill>
              </a:rPr>
              <a:t>Wniosek zostanie udostępniony w widoku </a:t>
            </a:r>
            <a:r>
              <a:rPr lang="pl-PL" sz="2400" i="1" dirty="0">
                <a:solidFill>
                  <a:srgbClr val="002060"/>
                </a:solidFill>
              </a:rPr>
              <a:t>Moje dane, </a:t>
            </a:r>
            <a:r>
              <a:rPr lang="pl-PL" sz="2400" dirty="0">
                <a:solidFill>
                  <a:srgbClr val="002060"/>
                </a:solidFill>
              </a:rPr>
              <a:t>sekcja </a:t>
            </a:r>
            <a:r>
              <a:rPr lang="pl-PL" sz="2400" i="1" dirty="0">
                <a:solidFill>
                  <a:srgbClr val="002060"/>
                </a:solidFill>
              </a:rPr>
              <a:t>Wnioski o zwrot nadpłaty składki na ubezpieczenie zdrowotne.</a:t>
            </a:r>
            <a:endParaRPr lang="pl-PL" sz="2400" dirty="0">
              <a:solidFill>
                <a:srgbClr val="002060"/>
              </a:solidFill>
            </a:endParaRPr>
          </a:p>
          <a:p>
            <a:r>
              <a:rPr lang="pl-PL" sz="2400" dirty="0">
                <a:solidFill>
                  <a:srgbClr val="002060"/>
                </a:solidFill>
              </a:rPr>
              <a:t>Płatnik powinien zweryfikować wniosek, potwierdzić rachunek bankowy, na który ma być przekazany zwrot, podpisać i </a:t>
            </a:r>
            <a:r>
              <a:rPr lang="pl-PL" sz="2400" b="1" dirty="0">
                <a:solidFill>
                  <a:srgbClr val="002060"/>
                </a:solidFill>
              </a:rPr>
              <a:t>wysłać do ZUS w terminie do 1 czerwca 2023 r.</a:t>
            </a: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936105"/>
          </a:xfrm>
        </p:spPr>
        <p:txBody>
          <a:bodyPr/>
          <a:lstStyle/>
          <a:p>
            <a:r>
              <a:rPr lang="pl-PL" sz="2400" dirty="0">
                <a:solidFill>
                  <a:srgbClr val="002060"/>
                </a:solidFill>
                <a:cs typeface="Arial" panose="020B0604020202020204" pitchFamily="34" charset="0"/>
              </a:rPr>
              <a:t>W jakim terminie utworzy się wniosek o zwrot na PUE. Gdzie go znaleźć i jaki jest termin na złożenie wniosku?</a:t>
            </a:r>
          </a:p>
          <a:p>
            <a:endParaRPr lang="pl-PL" sz="2400" dirty="0">
              <a:solidFill>
                <a:srgbClr val="002060"/>
              </a:solidFill>
              <a:cs typeface="Arial" panose="020B0604020202020204" pitchFamily="34" charset="0"/>
            </a:endParaRPr>
          </a:p>
          <a:p>
            <a:endParaRPr lang="pl-PL" dirty="0"/>
          </a:p>
        </p:txBody>
      </p:sp>
    </p:spTree>
    <p:extLst>
      <p:ext uri="{BB962C8B-B14F-4D97-AF65-F5344CB8AC3E}">
        <p14:creationId xmlns:p14="http://schemas.microsoft.com/office/powerpoint/2010/main" val="41001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813768" y="2284512"/>
            <a:ext cx="11233248" cy="936104"/>
          </a:xfrm>
        </p:spPr>
        <p:txBody>
          <a:bodyPr/>
          <a:lstStyle/>
          <a:p>
            <a:r>
              <a:rPr lang="pl-PL" sz="2400" dirty="0">
                <a:solidFill>
                  <a:srgbClr val="002060"/>
                </a:solidFill>
              </a:rPr>
              <a:t>Jeśli wniosek będzie udostępniony na PUE ZUS, to po zalogowaniu na konto pojawi się komunikat:</a:t>
            </a: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936105"/>
          </a:xfrm>
        </p:spPr>
        <p:txBody>
          <a:bodyPr/>
          <a:lstStyle/>
          <a:p>
            <a:r>
              <a:rPr lang="pl-PL" sz="2400" dirty="0">
                <a:solidFill>
                  <a:srgbClr val="002060"/>
                </a:solidFill>
                <a:cs typeface="Arial" panose="020B0604020202020204" pitchFamily="34" charset="0"/>
              </a:rPr>
              <a:t>W jakim terminie utworzy się wniosek o zwrot na PUE. Gdzie go znajdę i jaki jest termin na złożenie wniosku</a:t>
            </a:r>
          </a:p>
          <a:p>
            <a:endParaRPr lang="pl-PL" sz="2400" dirty="0">
              <a:solidFill>
                <a:srgbClr val="002060"/>
              </a:solidFill>
              <a:cs typeface="Arial" panose="020B0604020202020204" pitchFamily="34" charset="0"/>
            </a:endParaRPr>
          </a:p>
          <a:p>
            <a:endParaRPr lang="pl-PL" dirty="0"/>
          </a:p>
        </p:txBody>
      </p:sp>
      <p:pic>
        <p:nvPicPr>
          <p:cNvPr id="7" name="Obraz 6"/>
          <p:cNvPicPr/>
          <p:nvPr/>
        </p:nvPicPr>
        <p:blipFill>
          <a:blip r:embed="rId2"/>
          <a:stretch>
            <a:fillRect/>
          </a:stretch>
        </p:blipFill>
        <p:spPr>
          <a:xfrm>
            <a:off x="1461840" y="3046436"/>
            <a:ext cx="9865096" cy="3672408"/>
          </a:xfrm>
          <a:prstGeom prst="rect">
            <a:avLst/>
          </a:prstGeom>
        </p:spPr>
      </p:pic>
      <p:sp>
        <p:nvSpPr>
          <p:cNvPr id="9" name="Prostokąt 8"/>
          <p:cNvSpPr/>
          <p:nvPr/>
        </p:nvSpPr>
        <p:spPr>
          <a:xfrm>
            <a:off x="1029792" y="7181056"/>
            <a:ext cx="10297144" cy="830997"/>
          </a:xfrm>
          <a:prstGeom prst="rect">
            <a:avLst/>
          </a:prstGeom>
        </p:spPr>
        <p:txBody>
          <a:bodyPr wrap="square">
            <a:spAutoFit/>
          </a:bodyPr>
          <a:lstStyle/>
          <a:p>
            <a:pPr algn="l"/>
            <a:r>
              <a:rPr lang="pl-PL" sz="2400" dirty="0">
                <a:solidFill>
                  <a:srgbClr val="002060"/>
                </a:solidFill>
              </a:rPr>
              <a:t>Po kliknięciu przycisku Przejdź do dokumentów roboczych użytkownik zostanie przeniesiony do dokumentu RZS-R</a:t>
            </a:r>
          </a:p>
        </p:txBody>
      </p:sp>
    </p:spTree>
    <p:extLst>
      <p:ext uri="{BB962C8B-B14F-4D97-AF65-F5344CB8AC3E}">
        <p14:creationId xmlns:p14="http://schemas.microsoft.com/office/powerpoint/2010/main" val="2155472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936105"/>
          </a:xfrm>
        </p:spPr>
        <p:txBody>
          <a:bodyPr/>
          <a:lstStyle/>
          <a:p>
            <a:r>
              <a:rPr lang="pl-PL" sz="2400" dirty="0">
                <a:solidFill>
                  <a:srgbClr val="002060"/>
                </a:solidFill>
                <a:cs typeface="Arial" panose="020B0604020202020204" pitchFamily="34" charset="0"/>
              </a:rPr>
              <a:t>W jakim terminie utworzy się wniosek o zwrot na PUE. Gdzie go znajdę i jaki jest termin na złożenie wniosku</a:t>
            </a:r>
          </a:p>
          <a:p>
            <a:endParaRPr lang="pl-PL" sz="2400" dirty="0">
              <a:solidFill>
                <a:srgbClr val="002060"/>
              </a:solidFill>
              <a:cs typeface="Arial" panose="020B0604020202020204" pitchFamily="34" charset="0"/>
            </a:endParaRPr>
          </a:p>
          <a:p>
            <a:endParaRPr lang="pl-PL" dirty="0"/>
          </a:p>
        </p:txBody>
      </p:sp>
      <p:sp>
        <p:nvSpPr>
          <p:cNvPr id="2" name="Rectangle 3"/>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4"/>
          <p:cNvSpPr>
            <a:spLocks noChangeArrowheads="1"/>
          </p:cNvSpPr>
          <p:nvPr/>
        </p:nvSpPr>
        <p:spPr bwMode="auto">
          <a:xfrm>
            <a:off x="0" y="457200"/>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1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74" y="2284512"/>
            <a:ext cx="8047181" cy="559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rostokąt 10"/>
          <p:cNvSpPr/>
          <p:nvPr/>
        </p:nvSpPr>
        <p:spPr>
          <a:xfrm>
            <a:off x="9094688" y="3516223"/>
            <a:ext cx="3384377" cy="1938992"/>
          </a:xfrm>
          <a:prstGeom prst="rect">
            <a:avLst/>
          </a:prstGeom>
        </p:spPr>
        <p:txBody>
          <a:bodyPr wrap="square">
            <a:spAutoFit/>
          </a:bodyPr>
          <a:lstStyle/>
          <a:p>
            <a:pPr algn="l"/>
            <a:r>
              <a:rPr lang="pl-PL" sz="2400" dirty="0">
                <a:solidFill>
                  <a:schemeClr val="tx1"/>
                </a:solidFill>
              </a:rPr>
              <a:t>Po wybraniu przycisku Szczegóły/Wyślij możliwe będzie zweryfikowanie a następnie wysłanie wniosku.</a:t>
            </a:r>
          </a:p>
        </p:txBody>
      </p:sp>
    </p:spTree>
    <p:extLst>
      <p:ext uri="{BB962C8B-B14F-4D97-AF65-F5344CB8AC3E}">
        <p14:creationId xmlns:p14="http://schemas.microsoft.com/office/powerpoint/2010/main" val="10236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936105"/>
          </a:xfrm>
        </p:spPr>
        <p:txBody>
          <a:bodyPr/>
          <a:lstStyle/>
          <a:p>
            <a:r>
              <a:rPr lang="pl-PL" sz="2400" dirty="0">
                <a:solidFill>
                  <a:srgbClr val="002060"/>
                </a:solidFill>
                <a:cs typeface="Arial" panose="020B0604020202020204" pitchFamily="34" charset="0"/>
              </a:rPr>
              <a:t>W jakim terminie utworzy się wniosek o zwrot na PUE. Gdzie go znajdę i jaki jest termin na złożenie wniosku</a:t>
            </a:r>
          </a:p>
          <a:p>
            <a:endParaRPr lang="pl-PL" sz="2400" dirty="0">
              <a:solidFill>
                <a:srgbClr val="002060"/>
              </a:solidFill>
              <a:cs typeface="Arial" panose="020B0604020202020204" pitchFamily="34" charset="0"/>
            </a:endParaRPr>
          </a:p>
          <a:p>
            <a:endParaRPr lang="pl-PL" dirty="0"/>
          </a:p>
        </p:txBody>
      </p:sp>
      <p:sp>
        <p:nvSpPr>
          <p:cNvPr id="2" name="Rectangle 3"/>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9" name="Rectangle 4"/>
          <p:cNvSpPr>
            <a:spLocks noChangeArrowheads="1"/>
          </p:cNvSpPr>
          <p:nvPr/>
        </p:nvSpPr>
        <p:spPr bwMode="auto">
          <a:xfrm>
            <a:off x="0" y="457200"/>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0" name="Symbol zastępczy tekstu 9"/>
          <p:cNvSpPr>
            <a:spLocks noGrp="1"/>
          </p:cNvSpPr>
          <p:nvPr>
            <p:ph type="body" sz="quarter" idx="12"/>
          </p:nvPr>
        </p:nvSpPr>
        <p:spPr>
          <a:xfrm>
            <a:off x="861616" y="5524872"/>
            <a:ext cx="11617448" cy="1944216"/>
          </a:xfrm>
        </p:spPr>
        <p:txBody>
          <a:bodyPr/>
          <a:lstStyle/>
          <a:p>
            <a:pPr>
              <a:spcBef>
                <a:spcPts val="0"/>
              </a:spcBef>
            </a:pPr>
            <a:r>
              <a:rPr lang="pl-PL" dirty="0"/>
              <a:t>Na wniosku można uzupełnić numer telefonu i adres email.</a:t>
            </a:r>
          </a:p>
          <a:p>
            <a:pPr>
              <a:spcBef>
                <a:spcPts val="0"/>
              </a:spcBef>
            </a:pPr>
            <a:r>
              <a:rPr lang="pl-PL" dirty="0"/>
              <a:t>Dane o przychodach/dochodach są wypełnione automatycznie bez możliwości  zmiany.</a:t>
            </a:r>
          </a:p>
          <a:p>
            <a:pPr>
              <a:spcBef>
                <a:spcPts val="0"/>
              </a:spcBef>
            </a:pPr>
            <a:r>
              <a:rPr lang="pl-PL" dirty="0"/>
              <a:t>Kwota do zwrotu wypełniona automatycznie bez możliwości zmiany.</a:t>
            </a:r>
          </a:p>
          <a:p>
            <a:pPr>
              <a:spcBef>
                <a:spcPts val="0"/>
              </a:spcBef>
            </a:pPr>
            <a:r>
              <a:rPr lang="pl-PL" dirty="0"/>
              <a:t>Numer rachunku na wniosku jest pobierany z konta płatnika.</a:t>
            </a:r>
          </a:p>
        </p:txBody>
      </p:sp>
      <p:pic>
        <p:nvPicPr>
          <p:cNvPr id="14" name="Obraz 13"/>
          <p:cNvPicPr/>
          <p:nvPr/>
        </p:nvPicPr>
        <p:blipFill rotWithShape="1">
          <a:blip r:embed="rId2"/>
          <a:srcRect b="47332"/>
          <a:stretch/>
        </p:blipFill>
        <p:spPr bwMode="auto">
          <a:xfrm>
            <a:off x="2757984" y="2500536"/>
            <a:ext cx="6840760" cy="27363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2596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813768" y="2932584"/>
            <a:ext cx="11305256" cy="2952328"/>
          </a:xfrm>
        </p:spPr>
        <p:txBody>
          <a:bodyPr/>
          <a:lstStyle/>
          <a:p>
            <a:r>
              <a:rPr lang="pl-PL" sz="1800" b="1" dirty="0"/>
              <a:t> </a:t>
            </a:r>
            <a:r>
              <a:rPr lang="pl-PL" sz="2400" dirty="0">
                <a:solidFill>
                  <a:srgbClr val="002060"/>
                </a:solidFill>
              </a:rPr>
              <a:t>Jeśli płatnik nie złoży wniosku o zwrot nadpłaty rocznej (RZS-R) w określonym terminie, tj. do 1 czerwca 2023 r., i nie posiada zaległości z tytułu składek lub nienależnie pobranych świadczeń, ZUS rozliczy nadpłatę na koncie płatnika składek do końca 2023 r.</a:t>
            </a: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576065"/>
          </a:xfrm>
        </p:spPr>
        <p:txBody>
          <a:bodyPr/>
          <a:lstStyle/>
          <a:p>
            <a:r>
              <a:rPr lang="pl-PL" sz="2400" dirty="0">
                <a:solidFill>
                  <a:srgbClr val="002060"/>
                </a:solidFill>
                <a:cs typeface="Arial" panose="020B0604020202020204" pitchFamily="34" charset="0"/>
              </a:rPr>
              <a:t>Co się stanie jeśli nie zostanie wysłany wniosek RZS-R</a:t>
            </a:r>
          </a:p>
          <a:p>
            <a:endParaRPr lang="pl-PL" dirty="0"/>
          </a:p>
        </p:txBody>
      </p:sp>
    </p:spTree>
    <p:extLst>
      <p:ext uri="{BB962C8B-B14F-4D97-AF65-F5344CB8AC3E}">
        <p14:creationId xmlns:p14="http://schemas.microsoft.com/office/powerpoint/2010/main" val="1319370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669752" y="2190398"/>
            <a:ext cx="12025336" cy="6358810"/>
          </a:xfrm>
        </p:spPr>
        <p:txBody>
          <a:bodyPr/>
          <a:lstStyle/>
          <a:p>
            <a:pPr>
              <a:spcBef>
                <a:spcPts val="600"/>
              </a:spcBef>
            </a:pPr>
            <a:r>
              <a:rPr lang="pl-PL" sz="2300" dirty="0">
                <a:solidFill>
                  <a:srgbClr val="002060"/>
                </a:solidFill>
              </a:rPr>
              <a:t>Ustawodawca nie przewidział możliwości równoczesnego rozliczenia nadpłaty, która wynika z rocznego rozliczenia składki na ubezpieczenie zdrowotne, w poczet należności wykazanych w deklaracji rozliczeniowej np. za kwiecień. Płatnik po przekazaniu deklaracji rozliczeniowej za kwiecień 2023 r. ma obowiązek opłacenia składek, które z niej wynikają. Obowiązek  ten wynika wprost z art. 81 ust. 2j i 2l ustawy zdrowotnej.</a:t>
            </a:r>
          </a:p>
          <a:p>
            <a:pPr>
              <a:spcBef>
                <a:spcPts val="600"/>
              </a:spcBef>
            </a:pPr>
            <a:r>
              <a:rPr lang="pl-PL" sz="2300" dirty="0">
                <a:solidFill>
                  <a:srgbClr val="002060"/>
                </a:solidFill>
              </a:rPr>
              <a:t>Jeśli płatnik nie opłaci składek, które wynikają z deklaracji za kwiecień 2023 r. może:</a:t>
            </a:r>
          </a:p>
          <a:p>
            <a:pPr marL="342900" indent="-342900">
              <a:spcBef>
                <a:spcPts val="600"/>
              </a:spcBef>
              <a:buFont typeface="Arial" panose="020B0604020202020204" pitchFamily="34" charset="0"/>
              <a:buChar char="•"/>
            </a:pPr>
            <a:r>
              <a:rPr lang="pl-PL" sz="2300" dirty="0">
                <a:solidFill>
                  <a:srgbClr val="002060"/>
                </a:solidFill>
              </a:rPr>
              <a:t>złożyć wniosek o zwrot nadpłaty rocznej,  który uruchomi rozliczenie nadpłaty na nieopłacone składki za kwiecień 2023 r. (jeśli będzie to jedyny nieopłacony okres na koncie płatnika),</a:t>
            </a:r>
          </a:p>
          <a:p>
            <a:pPr marL="342900" indent="-342900">
              <a:spcBef>
                <a:spcPts val="600"/>
              </a:spcBef>
              <a:buFont typeface="Arial" panose="020B0604020202020204" pitchFamily="34" charset="0"/>
              <a:buChar char="•"/>
            </a:pPr>
            <a:r>
              <a:rPr lang="pl-PL" sz="2300" dirty="0">
                <a:solidFill>
                  <a:srgbClr val="002060"/>
                </a:solidFill>
              </a:rPr>
              <a:t>nie składać wniosku o zwrot nadpłaty - wówczas nadpłatę rozliczymy do końca 2023 r., o ile KAS nie przekaże informacji o rozbieżnościach pomiędzy formą opodatkowania i wysokością przychodów lub dochodów wykazanych w dokumentach przekazanych do ZUS a formą opodatkowania i wysokością przychodów lub dochodów wykazanych dla celów podatkowych. W przypadku potwierdzenia rozbieżności, w pierwszej kolejności ZUS przeprowadzi postępowanie w tej sprawie i dopiero po jego zakończeniu rozliczy nadpłatę na składki, z uwzględnieniem daty, która wynika z terminu przekazania rocznego rozliczenia.</a:t>
            </a:r>
          </a:p>
          <a:p>
            <a:pPr>
              <a:spcBef>
                <a:spcPts val="600"/>
              </a:spcBef>
            </a:pPr>
            <a:r>
              <a:rPr lang="pl-PL" sz="2300" dirty="0">
                <a:solidFill>
                  <a:srgbClr val="002060"/>
                </a:solidFill>
              </a:rPr>
              <a:t>Przyszłe rozliczenie nadpłaty nie zwalnia płatnika z bieżącego opłacania składek. </a:t>
            </a: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936105"/>
          </a:xfrm>
        </p:spPr>
        <p:txBody>
          <a:bodyPr/>
          <a:lstStyle/>
          <a:p>
            <a:r>
              <a:rPr lang="pl-PL" sz="2400" dirty="0">
                <a:solidFill>
                  <a:srgbClr val="002060"/>
                </a:solidFill>
                <a:cs typeface="Arial" panose="020B0604020202020204" pitchFamily="34" charset="0"/>
              </a:rPr>
              <a:t>Czy nadpłatą, która wynika z rozliczenia rocznego składki zdrowotnej można pomniejszyć składkę za kwiecień 2023 r.</a:t>
            </a:r>
          </a:p>
          <a:p>
            <a:endParaRPr lang="pl-PL" dirty="0"/>
          </a:p>
        </p:txBody>
      </p:sp>
    </p:spTree>
    <p:extLst>
      <p:ext uri="{BB962C8B-B14F-4D97-AF65-F5344CB8AC3E}">
        <p14:creationId xmlns:p14="http://schemas.microsoft.com/office/powerpoint/2010/main" val="38808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813768" y="3076600"/>
            <a:ext cx="11305256" cy="2808312"/>
          </a:xfrm>
        </p:spPr>
        <p:txBody>
          <a:bodyPr/>
          <a:lstStyle/>
          <a:p>
            <a:r>
              <a:rPr lang="pl-PL" sz="1800" b="1" dirty="0"/>
              <a:t> </a:t>
            </a:r>
            <a:r>
              <a:rPr lang="pl-PL" sz="2400" dirty="0">
                <a:solidFill>
                  <a:srgbClr val="002060"/>
                </a:solidFill>
              </a:rPr>
              <a:t>Jeśli na koncie płatnika istnieje nadpłata z poprzednich okresów (do marca 2023 r.) zostanie ona rozliczona na koncie płatnika na zasadach ogólnych, w tym na nieopłacone składki za kwiecień 2023 r.</a:t>
            </a:r>
          </a:p>
          <a:p>
            <a:endParaRPr lang="pl-PL" sz="2400" dirty="0">
              <a:solidFill>
                <a:srgbClr val="002060"/>
              </a:solidFill>
            </a:endParaRP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936105"/>
          </a:xfrm>
        </p:spPr>
        <p:txBody>
          <a:bodyPr/>
          <a:lstStyle/>
          <a:p>
            <a:r>
              <a:rPr lang="pl-PL" sz="2400" dirty="0">
                <a:solidFill>
                  <a:srgbClr val="002060"/>
                </a:solidFill>
                <a:cs typeface="Arial" panose="020B0604020202020204" pitchFamily="34" charset="0"/>
              </a:rPr>
              <a:t>Czy nadpłatą wynikającą z wcześniejszych okresów (np. nadpłacony ryczał) można opłacić składkę za kwiecień 2023? </a:t>
            </a:r>
          </a:p>
          <a:p>
            <a:endParaRPr lang="pl-PL" dirty="0"/>
          </a:p>
        </p:txBody>
      </p:sp>
    </p:spTree>
    <p:extLst>
      <p:ext uri="{BB962C8B-B14F-4D97-AF65-F5344CB8AC3E}">
        <p14:creationId xmlns:p14="http://schemas.microsoft.com/office/powerpoint/2010/main" val="1540919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741760" y="2716560"/>
            <a:ext cx="11017224" cy="3240360"/>
          </a:xfrm>
        </p:spPr>
        <p:txBody>
          <a:bodyPr/>
          <a:lstStyle/>
          <a:p>
            <a:r>
              <a:rPr lang="pl-PL" sz="1800" b="1" dirty="0"/>
              <a:t> </a:t>
            </a:r>
            <a:r>
              <a:rPr lang="pl-PL" sz="2400" dirty="0">
                <a:solidFill>
                  <a:srgbClr val="002060"/>
                </a:solidFill>
              </a:rPr>
              <a:t>Zwrotowi podlega każda kwota, która wynika z rocznego rozliczenia pod warunkiem braku zaległości na koncie z tytułu składek lub nienależnie pobranych świadczeń, do których zwrotu został zobowiązany płatnik.</a:t>
            </a: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576065"/>
          </a:xfrm>
        </p:spPr>
        <p:txBody>
          <a:bodyPr/>
          <a:lstStyle/>
          <a:p>
            <a:r>
              <a:rPr lang="pl-PL" sz="2400" dirty="0">
                <a:solidFill>
                  <a:srgbClr val="002060"/>
                </a:solidFill>
                <a:cs typeface="Arial" panose="020B0604020202020204" pitchFamily="34" charset="0"/>
              </a:rPr>
              <a:t>Czy nadpłata wynikająca z rozliczenia ryczałtu np. 0,04 zł zostanie zwrócona</a:t>
            </a:r>
          </a:p>
          <a:p>
            <a:endParaRPr lang="pl-PL" dirty="0"/>
          </a:p>
        </p:txBody>
      </p:sp>
    </p:spTree>
    <p:extLst>
      <p:ext uri="{BB962C8B-B14F-4D97-AF65-F5344CB8AC3E}">
        <p14:creationId xmlns:p14="http://schemas.microsoft.com/office/powerpoint/2010/main" val="3417374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885776" y="2572544"/>
            <a:ext cx="11233248" cy="4511576"/>
          </a:xfrm>
        </p:spPr>
        <p:txBody>
          <a:bodyPr/>
          <a:lstStyle/>
          <a:p>
            <a:r>
              <a:rPr lang="pl-PL" sz="2400" dirty="0">
                <a:solidFill>
                  <a:srgbClr val="002060"/>
                </a:solidFill>
              </a:rPr>
              <a:t>Nadpłaty, która wynika z rocznego rozliczenia </a:t>
            </a:r>
            <a:r>
              <a:rPr lang="pl-PL" sz="2400" b="1" dirty="0">
                <a:solidFill>
                  <a:srgbClr val="002060"/>
                </a:solidFill>
              </a:rPr>
              <a:t>nie odlicza</a:t>
            </a:r>
            <a:r>
              <a:rPr lang="pl-PL" sz="2400" dirty="0">
                <a:solidFill>
                  <a:srgbClr val="002060"/>
                </a:solidFill>
              </a:rPr>
              <a:t> się od składki zdrowotnej miesięcznej. </a:t>
            </a:r>
          </a:p>
          <a:p>
            <a:r>
              <a:rPr lang="pl-PL" sz="2400" dirty="0">
                <a:solidFill>
                  <a:srgbClr val="002060"/>
                </a:solidFill>
              </a:rPr>
              <a:t>Zgodnie z przepisami, nadpłata może podlegać zwrotowi po złożeniu przez płatnika dedykowanego wniosku RZS-R. Wniosek będzie przygotowany i wystawiony przez ZUS na profilu płatnika na PUE. </a:t>
            </a:r>
          </a:p>
          <a:p>
            <a:r>
              <a:rPr lang="pl-PL" sz="2400" dirty="0">
                <a:solidFill>
                  <a:srgbClr val="002060"/>
                </a:solidFill>
              </a:rPr>
              <a:t>Tym samym kwota nadpłaty (do zwrotu) jest wynikiem rozliczenia rocznego i jest wykazywana w ZUS DRA w bloku XII pole 27 lub w ZUS RCA w bloku III.F w polu 27. </a:t>
            </a: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1152129"/>
          </a:xfrm>
        </p:spPr>
        <p:txBody>
          <a:bodyPr/>
          <a:lstStyle/>
          <a:p>
            <a:r>
              <a:rPr lang="pl-PL" sz="2200" dirty="0">
                <a:solidFill>
                  <a:srgbClr val="002060"/>
                </a:solidFill>
              </a:rPr>
              <a:t>Czy nadpłatę rocznej składki zdrowotnej odlicza się od składki zdrowotnej miesięcznej i w jakich blokach i polach wykazać to na deklaracji ZUS DRA? Co w sytuacji, jeśli przedsiębiorca ma zawieszoną działalność i nie opłaca składki miesięcznej i nie ma od czego nadpłaty odliczyć?</a:t>
            </a:r>
          </a:p>
        </p:txBody>
      </p:sp>
    </p:spTree>
    <p:extLst>
      <p:ext uri="{BB962C8B-B14F-4D97-AF65-F5344CB8AC3E}">
        <p14:creationId xmlns:p14="http://schemas.microsoft.com/office/powerpoint/2010/main" val="356637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p:txBody>
          <a:bodyPr/>
          <a:lstStyle/>
          <a:p>
            <a:r>
              <a:rPr lang="pl-PL" dirty="0">
                <a:solidFill>
                  <a:srgbClr val="002060"/>
                </a:solidFill>
              </a:rPr>
              <a:t>Aktualizacja programu Płatnik i danych płatnika. Należy wybrać Administracja -&gt; Aktualizuj komponenty programu i dane płatnika.</a:t>
            </a:r>
          </a:p>
          <a:p>
            <a:endParaRPr lang="pl-PL" dirty="0"/>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p:txBody>
          <a:bodyPr/>
          <a:lstStyle/>
          <a:p>
            <a:r>
              <a:rPr lang="pl-PL" dirty="0"/>
              <a:t>Przygotowanie programu do pracy z aktualnymi danymi płatnika składek</a:t>
            </a:r>
          </a:p>
          <a:p>
            <a:endParaRPr lang="pl-P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210" y="3508648"/>
            <a:ext cx="1076071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888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741760" y="2788568"/>
            <a:ext cx="11521280" cy="3600400"/>
          </a:xfrm>
        </p:spPr>
        <p:txBody>
          <a:bodyPr/>
          <a:lstStyle/>
          <a:p>
            <a:r>
              <a:rPr lang="pl-PL" sz="2400" dirty="0">
                <a:solidFill>
                  <a:srgbClr val="002060"/>
                </a:solidFill>
              </a:rPr>
              <a:t>Mamy tu sytuację, w której została złożona do urzędu skarbowego korekta zeznania podatkowego (zmieniła się kwota przychodów/kosztów). Taka korekta zeznania podatkowego może być składana do US w ciągu 5 lat. </a:t>
            </a:r>
          </a:p>
          <a:p>
            <a:r>
              <a:rPr lang="pl-PL" sz="2400" dirty="0">
                <a:solidFill>
                  <a:srgbClr val="002060"/>
                </a:solidFill>
              </a:rPr>
              <a:t>Jeśli skorygowano zeznanie podatkowe w US a przekazano już do ZUS deklarację za kwiecień br. z rocznym rozliczeniem konieczna jest także korekta rocznego rozliczenia składki zdrowotnej. Jeśli korekta rocznego rozliczenia będzie przekazana do ZUS po wniosku o zwrot nadpłaty lub po 30 czerwca 2023 r. (jeśli wniosku o zwrot nie złożono), to dokument korygujący z rocznym rozliczeniem będzie wyjaśniany z KAS.        </a:t>
            </a: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1152129"/>
          </a:xfrm>
        </p:spPr>
        <p:txBody>
          <a:bodyPr/>
          <a:lstStyle/>
          <a:p>
            <a:r>
              <a:rPr lang="pl-PL" sz="2400" dirty="0">
                <a:solidFill>
                  <a:srgbClr val="002060"/>
                </a:solidFill>
              </a:rPr>
              <a:t>Korekta przychodów i kosztów po złożeniu rocznego rozliczenia składki zdrowotnej - czy trzeba skorygować roczne rozliczenie składki zdrowotnej? (przy założeniu, że z korekty wynikać będzie nadpłata lub niedopłata składki)</a:t>
            </a:r>
          </a:p>
        </p:txBody>
      </p:sp>
    </p:spTree>
    <p:extLst>
      <p:ext uri="{BB962C8B-B14F-4D97-AF65-F5344CB8AC3E}">
        <p14:creationId xmlns:p14="http://schemas.microsoft.com/office/powerpoint/2010/main" val="4127794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597744" y="2644552"/>
            <a:ext cx="12025336" cy="5184576"/>
          </a:xfrm>
        </p:spPr>
        <p:txBody>
          <a:bodyPr/>
          <a:lstStyle/>
          <a:p>
            <a:pPr>
              <a:spcBef>
                <a:spcPts val="600"/>
              </a:spcBef>
            </a:pPr>
            <a:r>
              <a:rPr lang="pl-PL" sz="2400" dirty="0">
                <a:solidFill>
                  <a:srgbClr val="002060"/>
                </a:solidFill>
              </a:rPr>
              <a:t>Jeżeli zakończono wykonywanie działalności gospodarczej (na kodzie 0510) w trakcie 2022 r. </a:t>
            </a:r>
            <a:br>
              <a:rPr lang="pl-PL" sz="2400" dirty="0">
                <a:solidFill>
                  <a:srgbClr val="002060"/>
                </a:solidFill>
              </a:rPr>
            </a:br>
            <a:r>
              <a:rPr lang="pl-PL" sz="2400" dirty="0">
                <a:solidFill>
                  <a:srgbClr val="002060"/>
                </a:solidFill>
              </a:rPr>
              <a:t>i w związku z brakiem innych tytułów do ubezpieczeń płatnik aktualnie podlega tylko do dobrowolnych ubezpieczeń emerytalnych i rentowych oraz dobrowolnego ubezpieczenia zdrowotnego, to w ramach rocznego rozliczenia składki zdrowotnej  należy złożyć trzy dokumenty ZUS DRA, w odrębnych zakresami, tj.:</a:t>
            </a:r>
          </a:p>
          <a:p>
            <a:pPr marL="285750" lvl="0" indent="-285750">
              <a:spcBef>
                <a:spcPts val="600"/>
              </a:spcBef>
              <a:buFont typeface="Arial" panose="020B0604020202020204" pitchFamily="34" charset="0"/>
              <a:buChar char="•"/>
            </a:pPr>
            <a:r>
              <a:rPr lang="pl-PL" sz="2400" dirty="0">
                <a:solidFill>
                  <a:srgbClr val="002060"/>
                </a:solidFill>
              </a:rPr>
              <a:t>zakres 01.04.2023 DRA sam za siebie z kodem 0510, gdzie będzie wykazane tylko rozliczenie roczne składki zdrowotnej,</a:t>
            </a:r>
          </a:p>
          <a:p>
            <a:pPr marL="285750" lvl="0" indent="-285750">
              <a:spcBef>
                <a:spcPts val="600"/>
              </a:spcBef>
              <a:buFont typeface="Arial" panose="020B0604020202020204" pitchFamily="34" charset="0"/>
              <a:buChar char="•"/>
            </a:pPr>
            <a:r>
              <a:rPr lang="pl-PL" sz="2400" dirty="0">
                <a:solidFill>
                  <a:srgbClr val="002060"/>
                </a:solidFill>
              </a:rPr>
              <a:t>zakres 40.04.2023 DRA sam za siebie z kodem 1900, gdzie będą wykazane bieżące składki na ubezpieczenia społeczne,</a:t>
            </a:r>
          </a:p>
          <a:p>
            <a:pPr marL="285750" lvl="0" indent="-285750">
              <a:spcBef>
                <a:spcPts val="600"/>
              </a:spcBef>
              <a:buFont typeface="Arial" panose="020B0604020202020204" pitchFamily="34" charset="0"/>
              <a:buChar char="•"/>
            </a:pPr>
            <a:r>
              <a:rPr lang="pl-PL" sz="2400" dirty="0">
                <a:solidFill>
                  <a:srgbClr val="002060"/>
                </a:solidFill>
              </a:rPr>
              <a:t>zakres 51.04.2023 DRA sam za siebie z kodem 2410 gdzie będzie wykazana bieżąca składka na ubezpieczenie zdrowotne</a:t>
            </a:r>
          </a:p>
          <a:p>
            <a:pPr>
              <a:spcBef>
                <a:spcPts val="600"/>
              </a:spcBef>
            </a:pPr>
            <a:r>
              <a:rPr lang="pl-PL" sz="2400" dirty="0">
                <a:solidFill>
                  <a:srgbClr val="002060"/>
                </a:solidFill>
              </a:rPr>
              <a:t>Wszystkie te trzy dokumenty są przekazywane do ZUS w jednym zestawie. </a:t>
            </a: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936105"/>
          </a:xfrm>
        </p:spPr>
        <p:txBody>
          <a:bodyPr/>
          <a:lstStyle/>
          <a:p>
            <a:r>
              <a:rPr lang="pl-PL" sz="2400" dirty="0">
                <a:solidFill>
                  <a:srgbClr val="002060"/>
                </a:solidFill>
              </a:rPr>
              <a:t>Problemy z wysłaniem deklaracji dla płatników wyrejestrowanych z ubezpieczeń. Błąd krytyczny - brak zgłoszenia do ubezpieczeń</a:t>
            </a:r>
            <a:r>
              <a:rPr lang="pl-PL" sz="1600" dirty="0"/>
              <a:t>. </a:t>
            </a:r>
          </a:p>
        </p:txBody>
      </p:sp>
    </p:spTree>
    <p:extLst>
      <p:ext uri="{BB962C8B-B14F-4D97-AF65-F5344CB8AC3E}">
        <p14:creationId xmlns:p14="http://schemas.microsoft.com/office/powerpoint/2010/main" val="4055482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957784" y="2500536"/>
            <a:ext cx="11161240" cy="4320480"/>
          </a:xfrm>
        </p:spPr>
        <p:txBody>
          <a:bodyPr/>
          <a:lstStyle/>
          <a:p>
            <a:r>
              <a:rPr lang="pl-PL" sz="2400" dirty="0">
                <a:solidFill>
                  <a:srgbClr val="002060"/>
                </a:solidFill>
              </a:rPr>
              <a:t>Tak, kwota dopłaty jest doliczana do miesięcznej składki zdrowotnej oraz do łącznej kwoty do zapłaty za kwiecień. </a:t>
            </a:r>
          </a:p>
          <a:p>
            <a:r>
              <a:rPr lang="pl-PL" sz="2400" dirty="0">
                <a:solidFill>
                  <a:srgbClr val="002060"/>
                </a:solidFill>
              </a:rPr>
              <a:t>Tym samym kwota dopłaty powinna być doliczona do miesięcznej składki na ubezpieczenie zdrowotne i wykazana w bloku VI (pole 02, 05 i 07) oraz w bloku IX pole 02 w ZUS DRA jeśli płatnik rozlicza składki tylko za siebie. </a:t>
            </a:r>
          </a:p>
          <a:p>
            <a:r>
              <a:rPr lang="pl-PL" sz="2400" dirty="0">
                <a:solidFill>
                  <a:srgbClr val="002060"/>
                </a:solidFill>
              </a:rPr>
              <a:t>W przypadku gdy płatnik rozlicza składki także za inne osoby (np. pracowników) kwotę dopłaty uwzględnia w bloku III.C pole 04 na ZUS RCA oraz w bloku VI (pole 02, 05 i 07) </a:t>
            </a:r>
            <a:br>
              <a:rPr lang="pl-PL" sz="2400" dirty="0">
                <a:solidFill>
                  <a:srgbClr val="002060"/>
                </a:solidFill>
              </a:rPr>
            </a:br>
            <a:r>
              <a:rPr lang="pl-PL" sz="2400" dirty="0">
                <a:solidFill>
                  <a:srgbClr val="002060"/>
                </a:solidFill>
              </a:rPr>
              <a:t>i w bloku IX pole 02 w ZUS DRA.</a:t>
            </a:r>
          </a:p>
          <a:p>
            <a:endParaRPr lang="pl-PL" sz="1800" dirty="0">
              <a:solidFill>
                <a:srgbClr val="002060"/>
              </a:solidFill>
            </a:endParaRPr>
          </a:p>
          <a:p>
            <a:endParaRPr lang="pl-PL" sz="1800" dirty="0"/>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1368153"/>
          </a:xfrm>
        </p:spPr>
        <p:txBody>
          <a:bodyPr/>
          <a:lstStyle/>
          <a:p>
            <a:r>
              <a:rPr lang="pl-PL" sz="2400" dirty="0">
                <a:solidFill>
                  <a:srgbClr val="002060"/>
                </a:solidFill>
              </a:rPr>
              <a:t>W jaki sposób wykazać na deklaracji ZUS DRA dopłatę składki zdrowotnej wynikającą </a:t>
            </a:r>
            <a:br>
              <a:rPr lang="pl-PL" sz="2400" dirty="0">
                <a:solidFill>
                  <a:srgbClr val="002060"/>
                </a:solidFill>
              </a:rPr>
            </a:br>
            <a:r>
              <a:rPr lang="pl-PL" sz="2400" dirty="0">
                <a:solidFill>
                  <a:srgbClr val="002060"/>
                </a:solidFill>
              </a:rPr>
              <a:t>z rocznego rozliczenia - czy doliczyć ją do składki zdrowotnej wynikającej z miesięcznego rozliczenia w bloku VI i analogicznie na RCA w bloku III C pole 04?</a:t>
            </a:r>
          </a:p>
        </p:txBody>
      </p:sp>
    </p:spTree>
    <p:extLst>
      <p:ext uri="{BB962C8B-B14F-4D97-AF65-F5344CB8AC3E}">
        <p14:creationId xmlns:p14="http://schemas.microsoft.com/office/powerpoint/2010/main" val="4230601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597744" y="2500535"/>
            <a:ext cx="11521280" cy="5688633"/>
          </a:xfrm>
        </p:spPr>
        <p:txBody>
          <a:bodyPr/>
          <a:lstStyle/>
          <a:p>
            <a:r>
              <a:rPr lang="pl-PL" sz="2400" dirty="0">
                <a:solidFill>
                  <a:srgbClr val="002060"/>
                </a:solidFill>
              </a:rPr>
              <a:t>Zgodnie art. 81 ust. 2c ustawy zdrowotnej, miesięczną podstawę wymiaru składki na ubezpieczenie zdrowotne osób prowadzących działalność gospodarczą opodatkowanych na zasadach ogólnych stanowi dochód uzyskany w miesiącu poprzedzającym miesiąc, za który rozliczana jest składka. Dochód ten – z uwzględnieniem </a:t>
            </a:r>
            <a:r>
              <a:rPr lang="pl-PL" sz="2400" dirty="0" err="1">
                <a:solidFill>
                  <a:srgbClr val="002060"/>
                </a:solidFill>
              </a:rPr>
              <a:t>wyłączeń</a:t>
            </a:r>
            <a:r>
              <a:rPr lang="pl-PL" sz="2400" dirty="0">
                <a:solidFill>
                  <a:srgbClr val="002060"/>
                </a:solidFill>
              </a:rPr>
              <a:t> określonych przepisami – ustalany jest jako przychód minus koszty uzyskania w rozumieniu ustawy o PIT i minus składki na ubezpieczenia społeczne, o ile nie zostały zaliczone do koszów uzyskania przychodu. </a:t>
            </a:r>
          </a:p>
          <a:p>
            <a:r>
              <a:rPr lang="pl-PL" sz="2400" dirty="0">
                <a:solidFill>
                  <a:srgbClr val="002060"/>
                </a:solidFill>
              </a:rPr>
              <a:t>Przedsiębiorcy uzyskujący obok dochodów z podstawowej działalności gospodarczej również dochody z odpłatnego zbycia składników majątku wykorzystywanego na potrzeby działalności gospodarczej zobowiązani są ustalać swój dochód na zasadach określonych w art. 24 ust. 1-2b ustawy o PIT, który reguluje szczególne zasady ustalania dochodu. Zgodnie z art. 24 ust. 2 </a:t>
            </a:r>
            <a:r>
              <a:rPr lang="pl-PL" sz="2400" b="1" dirty="0">
                <a:solidFill>
                  <a:srgbClr val="002060"/>
                </a:solidFill>
              </a:rPr>
              <a:t>dochodem</a:t>
            </a:r>
            <a:r>
              <a:rPr lang="pl-PL" sz="2400" dirty="0">
                <a:solidFill>
                  <a:srgbClr val="002060"/>
                </a:solidFill>
              </a:rPr>
              <a:t> lub </a:t>
            </a:r>
            <a:r>
              <a:rPr lang="pl-PL" sz="2400" b="1" dirty="0">
                <a:solidFill>
                  <a:srgbClr val="002060"/>
                </a:solidFill>
              </a:rPr>
              <a:t>stratą</a:t>
            </a:r>
            <a:r>
              <a:rPr lang="pl-PL" sz="2400" dirty="0">
                <a:solidFill>
                  <a:srgbClr val="002060"/>
                </a:solidFill>
              </a:rPr>
              <a:t> ze sprzedaży środka trwałego jest różnica pomiędzy przychodem uzyskanym ze sprzedaży a jego wartością początkową, powiększona o wartość dokonanych odpisów amortyzacyjnych. </a:t>
            </a:r>
          </a:p>
          <a:p>
            <a:endParaRPr lang="pl-PL" sz="2400" dirty="0">
              <a:solidFill>
                <a:srgbClr val="002060"/>
              </a:solidFill>
            </a:endParaRPr>
          </a:p>
          <a:p>
            <a:endParaRPr lang="pl-PL" sz="1800" dirty="0">
              <a:solidFill>
                <a:srgbClr val="002060"/>
              </a:solidFill>
            </a:endParaRPr>
          </a:p>
          <a:p>
            <a:endParaRPr lang="pl-PL" sz="1800" dirty="0"/>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792089"/>
          </a:xfrm>
        </p:spPr>
        <p:txBody>
          <a:bodyPr/>
          <a:lstStyle/>
          <a:p>
            <a:r>
              <a:rPr lang="pl-PL" sz="2400" dirty="0">
                <a:solidFill>
                  <a:srgbClr val="002060"/>
                </a:solidFill>
              </a:rPr>
              <a:t>W jaki sposób ustalić dochód/przychód przy zbyciu środka trwałego?</a:t>
            </a:r>
          </a:p>
        </p:txBody>
      </p:sp>
    </p:spTree>
    <p:extLst>
      <p:ext uri="{BB962C8B-B14F-4D97-AF65-F5344CB8AC3E}">
        <p14:creationId xmlns:p14="http://schemas.microsoft.com/office/powerpoint/2010/main" val="2724343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597744" y="2500535"/>
            <a:ext cx="11521280" cy="5976665"/>
          </a:xfrm>
        </p:spPr>
        <p:txBody>
          <a:bodyPr/>
          <a:lstStyle/>
          <a:p>
            <a:r>
              <a:rPr lang="pl-PL" sz="2400" dirty="0">
                <a:solidFill>
                  <a:srgbClr val="002060"/>
                </a:solidFill>
              </a:rPr>
              <a:t>Jedyną różnicą w zakresie ustalania dochodu z działalności gospodarczej w sytuacjach zbycia środków trwałych na potrzeby podatku PIT i na potrzeby składki zdrowotnej jest ta wynikająca z art. 35 ustawy z dnia 9 lutego 2022 r.  Zgodnie z tym przepisem dla celów wyliczenia składki zdrowotnej </a:t>
            </a:r>
            <a:r>
              <a:rPr lang="pl-PL" sz="2400" b="1" dirty="0">
                <a:solidFill>
                  <a:srgbClr val="002060"/>
                </a:solidFill>
              </a:rPr>
              <a:t>dochód ustalany od przychodów ze sprzedaży środków trwałych nie jest powiększany o odpisy amortyzacyjne zaliczone do kosztów uzyskania przychodów przed 1 stycznia 2022 r</a:t>
            </a:r>
            <a:r>
              <a:rPr lang="pl-PL" sz="2400" dirty="0">
                <a:solidFill>
                  <a:srgbClr val="002060"/>
                </a:solidFill>
              </a:rPr>
              <a:t>. Oznacza to, że dla celów obliczenia dochodu stanowiącego podstawę obliczenia składki zdrowotnej, odpisy amortyzacyjne zaliczone do kosztów uzyskania przychodów przed 2022 r. traktowane są jak nieumorzona /niezamortyzowana wartość zbywanego środka trwałego. </a:t>
            </a:r>
          </a:p>
          <a:p>
            <a:r>
              <a:rPr lang="pl-PL" sz="2400" dirty="0">
                <a:solidFill>
                  <a:srgbClr val="002060"/>
                </a:solidFill>
              </a:rPr>
              <a:t>Tym samym, dochód lub strata z odpłatnego zbycia składnika/składników majątku trwałego w danym miesiącu powinna być uwzględniana przy ustalaniu ogólnej kwoty dochodu za ten miesiąc uzyskiwanego z działalności gospodarczej i przyjmowanego do ustalenia podstawy wymiaru składki na ubezpieczenie zdrowotne. A zatem strata ze sprzedaży środka trwałego wpływa na zmniejszenie ogólnej kwoty dochodu z podstawowej działalności gospodarczej.</a:t>
            </a:r>
          </a:p>
          <a:p>
            <a:endParaRPr lang="pl-PL" sz="2400" dirty="0">
              <a:solidFill>
                <a:srgbClr val="002060"/>
              </a:solidFill>
            </a:endParaRPr>
          </a:p>
          <a:p>
            <a:endParaRPr lang="pl-PL" sz="1800" dirty="0">
              <a:solidFill>
                <a:srgbClr val="002060"/>
              </a:solidFill>
            </a:endParaRPr>
          </a:p>
          <a:p>
            <a:endParaRPr lang="pl-PL" sz="1800" dirty="0"/>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792089"/>
          </a:xfrm>
        </p:spPr>
        <p:txBody>
          <a:bodyPr/>
          <a:lstStyle/>
          <a:p>
            <a:r>
              <a:rPr lang="pl-PL" sz="2400" dirty="0">
                <a:solidFill>
                  <a:srgbClr val="002060"/>
                </a:solidFill>
              </a:rPr>
              <a:t>W jaki sposób ustalić dochód/przychód przy zbyciu środka trwałego?   - c.d.</a:t>
            </a:r>
          </a:p>
        </p:txBody>
      </p:sp>
    </p:spTree>
    <p:extLst>
      <p:ext uri="{BB962C8B-B14F-4D97-AF65-F5344CB8AC3E}">
        <p14:creationId xmlns:p14="http://schemas.microsoft.com/office/powerpoint/2010/main" val="996738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597744" y="2500535"/>
            <a:ext cx="11521280" cy="5976665"/>
          </a:xfrm>
        </p:spPr>
        <p:txBody>
          <a:bodyPr/>
          <a:lstStyle/>
          <a:p>
            <a:pPr marL="0" marR="0" lvl="0" indent="0" algn="l" defTabSz="584200" eaLnBrk="1" fontAlgn="auto" latinLnBrk="0" hangingPunct="1">
              <a:lnSpc>
                <a:spcPct val="100000"/>
              </a:lnSpc>
              <a:spcBef>
                <a:spcPts val="0"/>
              </a:spcBef>
              <a:spcAft>
                <a:spcPts val="0"/>
              </a:spcAft>
              <a:buClr>
                <a:srgbClr val="00B050"/>
              </a:buClr>
              <a:buSzPct val="75000"/>
              <a:buFont typeface="Arial" panose="020B0604020202020204" pitchFamily="34" charset="0"/>
              <a:buNone/>
              <a:tabLst/>
              <a:defRPr/>
            </a:pPr>
            <a:r>
              <a:rPr kumimoji="0" lang="pl-PL" sz="2400" i="0" u="none" strike="noStrike" kern="0" cap="none" spc="0" normalizeH="0" baseline="0" noProof="0" dirty="0">
                <a:ln>
                  <a:noFill/>
                </a:ln>
                <a:solidFill>
                  <a:srgbClr val="002060"/>
                </a:solidFill>
                <a:effectLst/>
                <a:uLnTx/>
                <a:uFillTx/>
                <a:latin typeface="Calibri"/>
                <a:ea typeface="Lato Light" panose="020F0502020204030203" pitchFamily="34" charset="0"/>
                <a:cs typeface="Lato Light" panose="020F0502020204030203" pitchFamily="34" charset="0"/>
                <a:sym typeface="Helvetica Light"/>
              </a:rPr>
              <a:t>Przy ustalaniu rocznego dochodu – analogicznie jak dla celów podatkowych – należy u</a:t>
            </a: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względniać szczególne zasady ustalania dochodu, o których mowa w art. 24 ust. 1–2b ustawy o PIT, tj. dotyczące różnic remanentowych –  z uwzględnieniem wyjątku dotyczącego roku 2022. </a:t>
            </a:r>
          </a:p>
          <a:p>
            <a:pPr marL="0" marR="0" lvl="0" indent="0" algn="l" defTabSz="584200" eaLnBrk="1" fontAlgn="auto" latinLnBrk="0" hangingPunct="1">
              <a:lnSpc>
                <a:spcPct val="100000"/>
              </a:lnSpc>
              <a:spcBef>
                <a:spcPts val="0"/>
              </a:spcBef>
              <a:spcAft>
                <a:spcPts val="0"/>
              </a:spcAft>
              <a:buClr>
                <a:srgbClr val="00B050"/>
              </a:buClr>
              <a:buSzPct val="75000"/>
              <a:buFont typeface="Arial" panose="020B0604020202020204" pitchFamily="34" charset="0"/>
              <a:buNone/>
              <a:tabLst/>
              <a:defRPr/>
            </a:pPr>
            <a:endParaRPr lang="pl-PL" sz="2400" dirty="0">
              <a:solidFill>
                <a:srgbClr val="002060"/>
              </a:solidFill>
              <a:latin typeface="Calibri"/>
              <a:cs typeface="Arial" panose="020B0604020202020204" pitchFamily="34" charset="0"/>
            </a:endParaRPr>
          </a:p>
          <a:p>
            <a:pPr marL="0" marR="0" lvl="0" indent="0" algn="l" defTabSz="584200" eaLnBrk="1" fontAlgn="auto" latinLnBrk="0" hangingPunct="1">
              <a:lnSpc>
                <a:spcPct val="100000"/>
              </a:lnSpc>
              <a:spcBef>
                <a:spcPts val="0"/>
              </a:spcBef>
              <a:spcAft>
                <a:spcPts val="0"/>
              </a:spcAft>
              <a:buClr>
                <a:srgbClr val="00B050"/>
              </a:buClr>
              <a:buSzPct val="75000"/>
              <a:buFont typeface="Arial" panose="020B0604020202020204" pitchFamily="34" charset="0"/>
              <a:buNone/>
              <a:tabLst/>
              <a:defRPr/>
            </a:pPr>
            <a:r>
              <a:rPr kumimoji="0" lang="pl-PL" sz="24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sym typeface="Helvetica Light"/>
              </a:rPr>
              <a:t>Zgodnie z art. 24 ust. 2  ustawy o PIT u podatników osiągających dochody z działalności gospodarczej i prowadzących księgi przychodów i rozchodów dochodem z działalności jest różnica pomiędzy przychodem w rozumieniu art. 14, a kosztami uzyskania:</a:t>
            </a:r>
          </a:p>
          <a:p>
            <a:pPr marL="695325" marR="0" lvl="0" indent="-342900" defTabSz="584200" eaLnBrk="1" fontAlgn="auto" latinLnBrk="0" hangingPunct="1">
              <a:lnSpc>
                <a:spcPct val="100000"/>
              </a:lnSpc>
              <a:spcBef>
                <a:spcPts val="0"/>
              </a:spcBef>
              <a:spcAft>
                <a:spcPts val="600"/>
              </a:spcAft>
              <a:buClr>
                <a:srgbClr val="00993F"/>
              </a:buClr>
              <a:buSzPct val="75000"/>
              <a:buFont typeface="Wingdings" panose="05000000000000000000" pitchFamily="2" charset="2"/>
              <a:buChar char="§"/>
              <a:tabLst/>
              <a:defRPr/>
            </a:pPr>
            <a:r>
              <a:rPr kumimoji="0" lang="pl-PL"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sym typeface="Helvetica Light"/>
              </a:rPr>
              <a:t>powiększona o różnicę</a:t>
            </a:r>
            <a:r>
              <a:rPr kumimoji="0" lang="pl-PL" sz="24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sym typeface="Helvetica Light"/>
              </a:rPr>
              <a:t> pomiędzy wartością remanentu końcowego i początkowego jeżeli wartość remanentu końcowego jest wyższa niż wartość remanentu początkowego (tzw. różnica dodatnia), lub </a:t>
            </a:r>
          </a:p>
          <a:p>
            <a:pPr marL="695325" marR="0" lvl="0" indent="-342900" defTabSz="584200" eaLnBrk="1" fontAlgn="auto" latinLnBrk="0" hangingPunct="1">
              <a:lnSpc>
                <a:spcPct val="100000"/>
              </a:lnSpc>
              <a:spcBef>
                <a:spcPts val="0"/>
              </a:spcBef>
              <a:spcAft>
                <a:spcPts val="600"/>
              </a:spcAft>
              <a:buClr>
                <a:srgbClr val="00993F"/>
              </a:buClr>
              <a:buSzPct val="75000"/>
              <a:buFont typeface="Wingdings" panose="05000000000000000000" pitchFamily="2" charset="2"/>
              <a:buChar char="§"/>
              <a:tabLst/>
              <a:defRPr/>
            </a:pPr>
            <a:r>
              <a:rPr kumimoji="0" lang="pl-PL" sz="24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sym typeface="Helvetica Light"/>
              </a:rPr>
              <a:t>pomniejszona o różnicę</a:t>
            </a:r>
            <a:r>
              <a:rPr kumimoji="0" lang="pl-PL" sz="24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sym typeface="Helvetica Light"/>
              </a:rPr>
              <a:t> pomiędzy wartością remanentu początkowego i końcowego, jeżeli wartość remanentu początkowego jest wyższa (tzw. różnica ujemna).</a:t>
            </a:r>
            <a:endParaRPr kumimoji="0" lang="pl-PL" sz="2400" b="1"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endParaRPr>
          </a:p>
          <a:p>
            <a:endParaRPr lang="pl-PL" sz="2400" dirty="0">
              <a:solidFill>
                <a:srgbClr val="002060"/>
              </a:solidFill>
            </a:endParaRPr>
          </a:p>
          <a:p>
            <a:endParaRPr lang="pl-PL" sz="1800" dirty="0">
              <a:solidFill>
                <a:srgbClr val="002060"/>
              </a:solidFill>
            </a:endParaRPr>
          </a:p>
          <a:p>
            <a:endParaRPr lang="pl-PL" sz="1800" dirty="0"/>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792089"/>
          </a:xfrm>
        </p:spPr>
        <p:txBody>
          <a:bodyPr/>
          <a:lstStyle/>
          <a:p>
            <a:r>
              <a:rPr lang="pl-PL" sz="2400" dirty="0">
                <a:solidFill>
                  <a:srgbClr val="002060"/>
                </a:solidFill>
              </a:rPr>
              <a:t>Jak uwzględnić remanent w rozliczeniu rocznym?</a:t>
            </a:r>
          </a:p>
        </p:txBody>
      </p:sp>
    </p:spTree>
    <p:extLst>
      <p:ext uri="{BB962C8B-B14F-4D97-AF65-F5344CB8AC3E}">
        <p14:creationId xmlns:p14="http://schemas.microsoft.com/office/powerpoint/2010/main" val="2469567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597744" y="2500535"/>
            <a:ext cx="11521280" cy="5976665"/>
          </a:xfrm>
        </p:spPr>
        <p:txBody>
          <a:bodyPr/>
          <a:lstStyle/>
          <a:p>
            <a:pPr marR="0" lvl="0"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r>
              <a:rPr kumimoji="0" lang="pl-PL" sz="2400" b="1"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Wyjątek</a:t>
            </a:r>
            <a:r>
              <a:rPr kumimoji="0" lang="pl-PL" sz="24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 </a:t>
            </a:r>
          </a:p>
          <a:p>
            <a:pPr marR="0" lvl="0"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r>
              <a:rPr kumimoji="0" lang="pl-PL" sz="2400" b="1"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Dochód ustalany za rok 2022 dla celów obliczania składki zdrowotnej, tj. należnej za rok składkowy 2022/2023 nie podlega zwiększeniu o różnicę remanentową, gdy remanent końcowy jest wyższy od remanentu początkowego.</a:t>
            </a:r>
            <a:endParaRPr kumimoji="0" lang="pl-PL" sz="24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endParaRPr>
          </a:p>
          <a:p>
            <a:pPr marR="0" lvl="0"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r>
              <a:rPr kumimoji="0" lang="pl-PL" sz="240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sym typeface="Helvetica Light"/>
              </a:rPr>
              <a:t>Tym samym, przy ustalaniu dochodu dla celów obliczania podstawy wymiaru składki na ubezpieczenie zdrowotne należnej za rok składkowy 2022/2023 przedsiębiorcy:</a:t>
            </a:r>
          </a:p>
          <a:p>
            <a:pPr marL="342900" marR="0" lvl="0" indent="-342900"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Char char="•"/>
              <a:tabLst/>
              <a:defRPr/>
            </a:pPr>
            <a:r>
              <a:rPr kumimoji="0" lang="pl-PL" sz="240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sym typeface="Helvetica Light"/>
              </a:rPr>
              <a:t>powinni pomniejszyć dochód za rok 2022 jeśli różnica remanentowa jest ujemna (remanent końcowy niższy od początkowego) albo</a:t>
            </a:r>
          </a:p>
          <a:p>
            <a:pPr marL="342900" marR="0" lvl="0" indent="-342900"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Char char="•"/>
              <a:tabLst/>
              <a:defRPr/>
            </a:pPr>
            <a:r>
              <a:rPr kumimoji="0" lang="pl-PL" sz="240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sym typeface="Helvetica Light"/>
              </a:rPr>
              <a:t>nie uwzględniać dodatniej różnicy remanentowej (remanent końcowy jest wyższy od początkowego). Należy jednak pamiętać, że jest to wyjątek mający zastosowanie w odniesieniu do dochodów za rok 2022.</a:t>
            </a:r>
          </a:p>
          <a:p>
            <a:pPr marR="0" lvl="0"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endParaRPr kumimoji="0" lang="pl-PL" sz="240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sym typeface="Helvetica Light"/>
            </a:endParaRPr>
          </a:p>
          <a:p>
            <a:pPr marR="0" lvl="0"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r>
              <a:rPr kumimoji="0" lang="pl-PL" sz="240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sym typeface="Helvetica Light"/>
              </a:rPr>
              <a:t>Dodatnia różnica remanentowa ustalana w kontekście roku podatkowego 2023 będzie już zwiększała dochód za ten rok przyjmowany do ustalenia podstawy wymiaru składki za rok składkowy trwający od lutego 2023 r. do stycznia 2024 r.</a:t>
            </a:r>
            <a:endParaRPr kumimoji="0" lang="pl-PL" sz="2400" i="0" u="none" strike="noStrike" kern="0" cap="none" spc="0" normalizeH="0" baseline="0" noProof="0" dirty="0">
              <a:ln>
                <a:noFill/>
              </a:ln>
              <a:solidFill>
                <a:srgbClr val="003D6E"/>
              </a:solidFill>
              <a:effectLst/>
              <a:uLnTx/>
              <a:uFillTx/>
              <a:latin typeface="Calibri"/>
              <a:ea typeface="+mn-ea"/>
              <a:cs typeface="Arial" panose="020B0604020202020204" pitchFamily="34" charset="0"/>
              <a:sym typeface="Helvetica Light"/>
            </a:endParaRPr>
          </a:p>
          <a:p>
            <a:endParaRPr lang="pl-PL" sz="2400" dirty="0">
              <a:solidFill>
                <a:srgbClr val="002060"/>
              </a:solidFill>
            </a:endParaRPr>
          </a:p>
          <a:p>
            <a:endParaRPr lang="pl-PL" sz="1800" dirty="0">
              <a:solidFill>
                <a:srgbClr val="002060"/>
              </a:solidFill>
            </a:endParaRPr>
          </a:p>
          <a:p>
            <a:endParaRPr lang="pl-PL" sz="1800" dirty="0"/>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792089"/>
          </a:xfrm>
        </p:spPr>
        <p:txBody>
          <a:bodyPr/>
          <a:lstStyle/>
          <a:p>
            <a:r>
              <a:rPr lang="pl-PL" sz="2400" dirty="0">
                <a:solidFill>
                  <a:srgbClr val="002060"/>
                </a:solidFill>
              </a:rPr>
              <a:t>Jak uwzględnić remanent w rozliczeniu rocznym?    - c.d.</a:t>
            </a:r>
          </a:p>
        </p:txBody>
      </p:sp>
    </p:spTree>
    <p:extLst>
      <p:ext uri="{BB962C8B-B14F-4D97-AF65-F5344CB8AC3E}">
        <p14:creationId xmlns:p14="http://schemas.microsoft.com/office/powerpoint/2010/main" val="3306253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597744" y="2500535"/>
            <a:ext cx="11521280" cy="5976665"/>
          </a:xfrm>
        </p:spPr>
        <p:txBody>
          <a:bodyPr/>
          <a:lstStyle/>
          <a:p>
            <a:pPr marR="0" lvl="0" algn="just"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Algorytm wyliczeń jest prawidłowy.</a:t>
            </a:r>
          </a:p>
          <a:p>
            <a:pPr marR="0" lvl="0" algn="just"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Jak należy rozumieć zgłoszona kwestia dotyczy sytuacji, w której </a:t>
            </a:r>
            <a:r>
              <a:rPr kumimoji="0" lang="pl-PL" sz="240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sym typeface="Helvetica Light"/>
              </a:rPr>
              <a:t>przedsiębiorc</a:t>
            </a:r>
            <a:r>
              <a:rPr lang="pl-PL" sz="2400" dirty="0">
                <a:solidFill>
                  <a:srgbClr val="002060"/>
                </a:solidFill>
                <a:latin typeface="Calibri"/>
                <a:cs typeface="Arial" panose="020B0604020202020204" pitchFamily="34" charset="0"/>
              </a:rPr>
              <a:t>a albo zakończył działalność w grudniu 2022 r. albo zmienił od stycznia 2023 r. formę opodatkowania – a zatem gdy forma opodatkowania według zasad ogólnych jest obowiązującą formą w okresie do grudnia 2022 r. a od stycznia 2023 r. obowiązuje opodatkowanie ryczałtem od przychodów ewidencjonowanych. </a:t>
            </a: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 </a:t>
            </a:r>
          </a:p>
          <a:p>
            <a:pPr marR="0" lvl="0" algn="just"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r>
              <a:rPr lang="pl-PL" sz="2400" dirty="0">
                <a:solidFill>
                  <a:srgbClr val="002060"/>
                </a:solidFill>
                <a:latin typeface="Calibri"/>
                <a:cs typeface="Arial" panose="020B0604020202020204" pitchFamily="34" charset="0"/>
              </a:rPr>
              <a:t>W takim przypadku minimalna roczna podstawa wymiaru składki jest ustalana jako iloczyn liczby miesięcy podlegania ubezpieczeniu zdrowotnemu </a:t>
            </a:r>
            <a:r>
              <a:rPr lang="pl-PL" sz="2400" b="1" dirty="0">
                <a:solidFill>
                  <a:srgbClr val="002060"/>
                </a:solidFill>
                <a:latin typeface="Calibri"/>
                <a:cs typeface="Arial" panose="020B0604020202020204" pitchFamily="34" charset="0"/>
              </a:rPr>
              <a:t>w roku kalendarzowym</a:t>
            </a:r>
            <a:r>
              <a:rPr lang="pl-PL" sz="2400" dirty="0">
                <a:solidFill>
                  <a:srgbClr val="002060"/>
                </a:solidFill>
                <a:latin typeface="Calibri"/>
                <a:cs typeface="Arial" panose="020B0604020202020204" pitchFamily="34" charset="0"/>
              </a:rPr>
              <a:t>, za który ustalany był dochód i kwoty minimalnego wynagrodzenia obowiązującego w pierwszym dniu roku składkowego, co wynika z art. 81 ust. 2b ustawy zdrowotnej. Liczba miesięcy wynosi zatem 12.</a:t>
            </a:r>
          </a:p>
          <a:p>
            <a:pPr marR="0" lvl="0" algn="just"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Natomiast rozliczenie roczne obejmuje okres roku składkowego od lutego 2022 r. do stycznia 202</a:t>
            </a:r>
            <a:r>
              <a:rPr lang="pl-PL" sz="2400" dirty="0">
                <a:solidFill>
                  <a:srgbClr val="002060"/>
                </a:solidFill>
                <a:latin typeface="Calibri"/>
                <a:cs typeface="Arial" panose="020B0604020202020204" pitchFamily="34" charset="0"/>
              </a:rPr>
              <a:t>3 r. co oznacza, że kwota składki wyliczonej od podstawy rocznej jest porównywana z sumą składek należnych wynikających ze złożonych dokumentów za poszczególne miesiące </a:t>
            </a:r>
            <a:r>
              <a:rPr lang="pl-PL" sz="2400" b="1" dirty="0">
                <a:solidFill>
                  <a:srgbClr val="002060"/>
                </a:solidFill>
                <a:latin typeface="Calibri"/>
                <a:cs typeface="Arial" panose="020B0604020202020204" pitchFamily="34" charset="0"/>
              </a:rPr>
              <a:t>roku składkowego. </a:t>
            </a:r>
            <a:endParaRPr kumimoji="0" lang="pl-PL" sz="2400" b="1"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endParaRPr>
          </a:p>
          <a:p>
            <a:pPr marR="0" lvl="0"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endParaRPr kumimoji="0" lang="pl-PL" sz="2400" i="0" u="none" strike="noStrike" kern="0" cap="none" spc="0" normalizeH="0" baseline="0" noProof="0" dirty="0">
              <a:ln>
                <a:noFill/>
              </a:ln>
              <a:solidFill>
                <a:srgbClr val="003D6E"/>
              </a:solidFill>
              <a:effectLst/>
              <a:uLnTx/>
              <a:uFillTx/>
              <a:latin typeface="Calibri"/>
              <a:ea typeface="+mn-ea"/>
              <a:cs typeface="Arial" panose="020B0604020202020204" pitchFamily="34" charset="0"/>
              <a:sym typeface="Helvetica Light"/>
            </a:endParaRPr>
          </a:p>
          <a:p>
            <a:endParaRPr lang="pl-PL" sz="2400" dirty="0">
              <a:solidFill>
                <a:srgbClr val="002060"/>
              </a:solidFill>
            </a:endParaRPr>
          </a:p>
          <a:p>
            <a:endParaRPr lang="pl-PL" sz="1800" dirty="0">
              <a:solidFill>
                <a:srgbClr val="002060"/>
              </a:solidFill>
            </a:endParaRPr>
          </a:p>
          <a:p>
            <a:endParaRPr lang="pl-PL" sz="1800" dirty="0"/>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1152129"/>
          </a:xfrm>
        </p:spPr>
        <p:txBody>
          <a:bodyPr/>
          <a:lstStyle/>
          <a:p>
            <a:r>
              <a:rPr lang="pl-PL" sz="2400" dirty="0">
                <a:solidFill>
                  <a:srgbClr val="002060"/>
                </a:solidFill>
              </a:rPr>
              <a:t>Program Płatnik jak i portal PUE ZUS błędnie wylicza roczną podstawę składki zdrowotnej, tj. bierze pod uwagę 11 miesięcy – nie 12, jak powinno być prawidłowo?</a:t>
            </a:r>
          </a:p>
        </p:txBody>
      </p:sp>
    </p:spTree>
    <p:extLst>
      <p:ext uri="{BB962C8B-B14F-4D97-AF65-F5344CB8AC3E}">
        <p14:creationId xmlns:p14="http://schemas.microsoft.com/office/powerpoint/2010/main" val="1477619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597744" y="2500535"/>
            <a:ext cx="11881320" cy="4896545"/>
          </a:xfrm>
        </p:spPr>
        <p:txBody>
          <a:bodyPr/>
          <a:lstStyle/>
          <a:p>
            <a:pPr lvl="0" algn="just">
              <a:spcBef>
                <a:spcPts val="0"/>
              </a:spcBef>
              <a:spcAft>
                <a:spcPts val="600"/>
              </a:spcAft>
              <a:buClr>
                <a:srgbClr val="00993F"/>
              </a:buClr>
              <a:defRPr/>
            </a:pP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Co do zasady roczną podstawę wymiaru składki na ubezpieczenie </a:t>
            </a:r>
            <a:r>
              <a:rPr lang="pl-PL" sz="2400" dirty="0">
                <a:solidFill>
                  <a:srgbClr val="002060"/>
                </a:solidFill>
                <a:latin typeface="Calibri"/>
                <a:cs typeface="Arial" panose="020B0604020202020204" pitchFamily="34" charset="0"/>
              </a:rPr>
              <a:t>zdrowotne przedsiębiorcy opodatkowanego na zasadach ogólnych stanowi </a:t>
            </a: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dochód z tej działalności ustalany jako:</a:t>
            </a:r>
          </a:p>
          <a:p>
            <a:pPr marR="0" lvl="0" algn="just"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             różnica między osiągniętymi przychodami, w rozumieniu ustawy o PIT, a</a:t>
            </a:r>
          </a:p>
          <a:p>
            <a:pPr marR="0" lvl="0" algn="just"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             poniesionymi kosztami uzyskania przychodów, w rozumieniu ustawy i PIT.</a:t>
            </a:r>
          </a:p>
          <a:p>
            <a:pPr marR="0" lvl="0" algn="just"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Tak ustalona kwota dochodu jest pomniejszana o kwotę opłaconych w tym roku składek na ubezpieczenia społeczne, jeśli nie zostały zaliczone do kosztów uzyskania przychodów.</a:t>
            </a:r>
          </a:p>
          <a:p>
            <a:pPr marR="0" lvl="0" algn="just"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r>
              <a:rPr lang="pl-PL" sz="2400" dirty="0">
                <a:solidFill>
                  <a:srgbClr val="002060"/>
                </a:solidFill>
                <a:latin typeface="Calibri"/>
                <a:cs typeface="Arial" panose="020B0604020202020204" pitchFamily="34" charset="0"/>
              </a:rPr>
              <a:t>Przy ustalaniu tego dochodu należy też brać pod uwagę szczególne uregulowania prawne powodujące, że dochód dla celów składki zdrowotnej będzie się różnił od dochodu wyliczonego dla celów podatkowych, np. inne zasady ustalania przychodu przy sprzedaży środków trwałych amortyzowanych przed 2022 r., brak wymogu zwiększania dochodu o dodatnie różnice remanentowe w przypadku obliczania składki za rok 2022.</a:t>
            </a:r>
            <a:endPar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endParaRPr>
          </a:p>
          <a:p>
            <a:pPr marR="0" lvl="0"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endParaRPr kumimoji="0" lang="pl-PL" sz="2400" i="0" u="none" strike="noStrike" kern="0" cap="none" spc="0" normalizeH="0" baseline="0" noProof="0" dirty="0">
              <a:ln>
                <a:noFill/>
              </a:ln>
              <a:solidFill>
                <a:srgbClr val="003D6E"/>
              </a:solidFill>
              <a:effectLst/>
              <a:uLnTx/>
              <a:uFillTx/>
              <a:latin typeface="Calibri"/>
              <a:ea typeface="+mn-ea"/>
              <a:cs typeface="Arial" panose="020B0604020202020204" pitchFamily="34" charset="0"/>
              <a:sym typeface="Helvetica Light"/>
            </a:endParaRPr>
          </a:p>
          <a:p>
            <a:endParaRPr lang="pl-PL" sz="2400" dirty="0">
              <a:solidFill>
                <a:srgbClr val="002060"/>
              </a:solidFill>
            </a:endParaRPr>
          </a:p>
          <a:p>
            <a:endParaRPr lang="pl-PL" sz="1800" dirty="0">
              <a:solidFill>
                <a:srgbClr val="002060"/>
              </a:solidFill>
            </a:endParaRPr>
          </a:p>
          <a:p>
            <a:endParaRPr lang="pl-PL" sz="1800" dirty="0"/>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597744" y="556320"/>
            <a:ext cx="11953328" cy="1440161"/>
          </a:xfrm>
        </p:spPr>
        <p:txBody>
          <a:bodyPr/>
          <a:lstStyle/>
          <a:p>
            <a:pPr algn="just"/>
            <a:r>
              <a:rPr lang="pl-PL" sz="2400" dirty="0">
                <a:solidFill>
                  <a:srgbClr val="002060"/>
                </a:solidFill>
              </a:rPr>
              <a:t>Proszę o wyjaśnienie jak wykazać w rocznym rozliczeniu następującą sytuację – roczny dochód osiągnięty z działalności jest inny niż roczna podstawa wymiaru składki (powód - sprzedaż środka trwałego, inwentaryzacja końcowa wyższa)? Płatnik po wyliczeniu zmienia roczną podstawę wymiaru (poz.07) na tą wykazaną w poz. 05.   </a:t>
            </a:r>
          </a:p>
        </p:txBody>
      </p:sp>
    </p:spTree>
    <p:extLst>
      <p:ext uri="{BB962C8B-B14F-4D97-AF65-F5344CB8AC3E}">
        <p14:creationId xmlns:p14="http://schemas.microsoft.com/office/powerpoint/2010/main" val="1501354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597744" y="2500535"/>
            <a:ext cx="11881320" cy="5328593"/>
          </a:xfrm>
        </p:spPr>
        <p:txBody>
          <a:bodyPr/>
          <a:lstStyle/>
          <a:p>
            <a:pPr lvl="0" algn="just">
              <a:spcBef>
                <a:spcPts val="0"/>
              </a:spcBef>
              <a:spcAft>
                <a:spcPts val="600"/>
              </a:spcAft>
              <a:buClr>
                <a:srgbClr val="00993F"/>
              </a:buClr>
              <a:defRPr/>
            </a:pP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A zatem wykazywana w bloku </a:t>
            </a:r>
            <a:r>
              <a:rPr lang="pl-PL" sz="2400" dirty="0">
                <a:solidFill>
                  <a:srgbClr val="002060"/>
                </a:solidFill>
                <a:latin typeface="Calibri"/>
                <a:cs typeface="Arial" panose="020B0604020202020204" pitchFamily="34" charset="0"/>
              </a:rPr>
              <a:t>XII w polu 07 deklaracji </a:t>
            </a: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ZUS DRA roczna podstawa wymiaru składki musi być tożsama z kwotą dochodu wykazanego w polu 5.</a:t>
            </a:r>
          </a:p>
          <a:p>
            <a:pPr lvl="0" algn="just">
              <a:spcBef>
                <a:spcPts val="0"/>
              </a:spcBef>
              <a:spcAft>
                <a:spcPts val="600"/>
              </a:spcAft>
              <a:buClr>
                <a:srgbClr val="00993F"/>
              </a:buClr>
              <a:defRPr/>
            </a:pP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Sytuacja, w której kwota z pola 07 powinna być wyższa niż kwota z pola 05 </a:t>
            </a:r>
            <a:r>
              <a:rPr lang="pl-PL" sz="2400" dirty="0">
                <a:solidFill>
                  <a:srgbClr val="002060"/>
                </a:solidFill>
                <a:latin typeface="Calibri"/>
                <a:cs typeface="Arial" panose="020B0604020202020204" pitchFamily="34" charset="0"/>
              </a:rPr>
              <a:t>będzie zachodziła gdy kwota dochodu za rok 2022 będzie niższa od kwoty minimalnej rocznej podstawy wymiaru składki.</a:t>
            </a:r>
          </a:p>
          <a:p>
            <a:pPr lvl="0" algn="just">
              <a:spcBef>
                <a:spcPts val="0"/>
              </a:spcBef>
              <a:spcAft>
                <a:spcPts val="600"/>
              </a:spcAft>
              <a:buClr>
                <a:srgbClr val="00993F"/>
              </a:buClr>
              <a:defRPr/>
            </a:pPr>
            <a:r>
              <a:rPr lang="pl-PL" sz="2400" dirty="0">
                <a:solidFill>
                  <a:srgbClr val="002060"/>
                </a:solidFill>
                <a:latin typeface="Calibri"/>
                <a:cs typeface="Arial" panose="020B0604020202020204" pitchFamily="34" charset="0"/>
              </a:rPr>
              <a:t>Bowiem r</a:t>
            </a: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oczna podstawa wymiaru składki na ubezpieczenie zdrowotne nie może być niższa od kwoty stanowiącej iloczyn liczby miesięcy podlegania ubezpieczeniu zdrowotnemu w roku kalendarzowym, za który ustalany był dochód i minimalnego wynagrodzenia obowiązującego w pierwszym dniu roku składkowego.</a:t>
            </a:r>
          </a:p>
          <a:p>
            <a:pPr lvl="0" algn="just">
              <a:spcBef>
                <a:spcPts val="0"/>
              </a:spcBef>
              <a:spcAft>
                <a:spcPts val="600"/>
              </a:spcAft>
              <a:buClr>
                <a:srgbClr val="00993F"/>
              </a:buClr>
              <a:defRPr/>
            </a:pP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Jeśli płatnik nieprawidłowo ustalił </a:t>
            </a:r>
            <a:r>
              <a:rPr lang="pl-PL" sz="2400" dirty="0">
                <a:solidFill>
                  <a:srgbClr val="002060"/>
                </a:solidFill>
                <a:latin typeface="Calibri"/>
                <a:cs typeface="Arial" panose="020B0604020202020204" pitchFamily="34" charset="0"/>
              </a:rPr>
              <a:t>kwotę rocznego dochodu ustalanego </a:t>
            </a:r>
            <a:r>
              <a:rPr kumimoji="0" lang="pl-PL" sz="2400" i="0" u="none" strike="noStrike" kern="0" cap="none" spc="0" normalizeH="0" baseline="0" noProof="0" dirty="0">
                <a:ln>
                  <a:noFill/>
                </a:ln>
                <a:solidFill>
                  <a:srgbClr val="002060"/>
                </a:solidFill>
                <a:effectLst/>
                <a:uLnTx/>
                <a:uFillTx/>
                <a:latin typeface="Calibri"/>
                <a:ea typeface="+mn-ea"/>
                <a:cs typeface="Arial" panose="020B0604020202020204" pitchFamily="34" charset="0"/>
                <a:sym typeface="Helvetica Light"/>
              </a:rPr>
              <a:t>na potrzeby wyliczenia rocznej podstawy wymiaru składki zdrowotnej to zobowiązany jest do korekty rozliczenia rocznego.</a:t>
            </a:r>
          </a:p>
          <a:p>
            <a:pPr marR="0" lvl="0" defTabSz="584200" eaLnBrk="1" fontAlgn="auto" latinLnBrk="0" hangingPunct="1">
              <a:lnSpc>
                <a:spcPct val="100000"/>
              </a:lnSpc>
              <a:spcBef>
                <a:spcPts val="0"/>
              </a:spcBef>
              <a:spcAft>
                <a:spcPts val="600"/>
              </a:spcAft>
              <a:buClr>
                <a:srgbClr val="00993F"/>
              </a:buClr>
              <a:buSzPct val="75000"/>
              <a:buFont typeface="Arial" panose="020B0604020202020204" pitchFamily="34" charset="0"/>
              <a:buNone/>
              <a:tabLst/>
              <a:defRPr/>
            </a:pPr>
            <a:endParaRPr kumimoji="0" lang="pl-PL" sz="2400" i="0" u="none" strike="noStrike" kern="0" cap="none" spc="0" normalizeH="0" baseline="0" noProof="0" dirty="0">
              <a:ln>
                <a:noFill/>
              </a:ln>
              <a:solidFill>
                <a:srgbClr val="003D6E"/>
              </a:solidFill>
              <a:effectLst/>
              <a:uLnTx/>
              <a:uFillTx/>
              <a:latin typeface="Calibri"/>
              <a:ea typeface="+mn-ea"/>
              <a:cs typeface="Arial" panose="020B0604020202020204" pitchFamily="34" charset="0"/>
              <a:sym typeface="Helvetica Light"/>
            </a:endParaRPr>
          </a:p>
          <a:p>
            <a:endParaRPr lang="pl-PL" sz="2400" dirty="0">
              <a:solidFill>
                <a:srgbClr val="002060"/>
              </a:solidFill>
            </a:endParaRPr>
          </a:p>
          <a:p>
            <a:endParaRPr lang="pl-PL" sz="1800" dirty="0">
              <a:solidFill>
                <a:srgbClr val="002060"/>
              </a:solidFill>
            </a:endParaRPr>
          </a:p>
          <a:p>
            <a:endParaRPr lang="pl-PL" sz="1800" dirty="0"/>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597744" y="556320"/>
            <a:ext cx="11953328" cy="1440161"/>
          </a:xfrm>
        </p:spPr>
        <p:txBody>
          <a:bodyPr/>
          <a:lstStyle/>
          <a:p>
            <a:pPr algn="just"/>
            <a:r>
              <a:rPr lang="pl-PL" sz="2400" dirty="0">
                <a:solidFill>
                  <a:srgbClr val="002060"/>
                </a:solidFill>
              </a:rPr>
              <a:t>Proszę o wyjaśnienie jak wykazać w rocznym rozliczeniu następującą sytuację – roczny dochód osiągnięty z działalności jest inny niż roczna podstawa wymiaru składki (powód - sprzedaż środka trwałego, inwentaryzacja końcowa wyższa)? Płatnik po wyliczeniu zmienia roczną podstawę wymiaru (poz.07) na tą wykazaną w poz. 05.    - c.d.</a:t>
            </a:r>
          </a:p>
        </p:txBody>
      </p:sp>
    </p:spTree>
    <p:extLst>
      <p:ext uri="{BB962C8B-B14F-4D97-AF65-F5344CB8AC3E}">
        <p14:creationId xmlns:p14="http://schemas.microsoft.com/office/powerpoint/2010/main" val="425935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p:txBody>
          <a:bodyPr/>
          <a:lstStyle/>
          <a:p>
            <a:r>
              <a:rPr lang="pl-PL" dirty="0">
                <a:solidFill>
                  <a:srgbClr val="002060"/>
                </a:solidFill>
              </a:rPr>
              <a:t>Należy wcisnąć Pobierz aktualizację. Kolejno należy zaakceptować komunikat wybierając TAK.</a:t>
            </a:r>
          </a:p>
          <a:p>
            <a:endParaRPr lang="pl-PL" dirty="0"/>
          </a:p>
        </p:txBody>
      </p:sp>
      <p:sp>
        <p:nvSpPr>
          <p:cNvPr id="4" name="Symbol zastępczy tekstu 3"/>
          <p:cNvSpPr>
            <a:spLocks noGrp="1"/>
          </p:cNvSpPr>
          <p:nvPr>
            <p:ph type="body" sz="quarter" idx="13"/>
          </p:nvPr>
        </p:nvSpPr>
        <p:spPr/>
        <p:txBody>
          <a:bodyPr>
            <a:normAutofit fontScale="92500" lnSpcReduction="20000"/>
          </a:bodyPr>
          <a:lstStyle/>
          <a:p>
            <a:r>
              <a:rPr lang="pl-PL" sz="1800" dirty="0"/>
              <a:t>Roczne rozliczenie składki zdrowotnej </a:t>
            </a:r>
          </a:p>
          <a:p>
            <a:endParaRPr lang="pl-PL" dirty="0"/>
          </a:p>
          <a:p>
            <a:endParaRPr lang="pl-PL" dirty="0"/>
          </a:p>
        </p:txBody>
      </p:sp>
      <p:sp>
        <p:nvSpPr>
          <p:cNvPr id="5" name="Symbol zastępczy tekstu 4"/>
          <p:cNvSpPr>
            <a:spLocks noGrp="1"/>
          </p:cNvSpPr>
          <p:nvPr>
            <p:ph type="body" sz="quarter" idx="14"/>
          </p:nvPr>
        </p:nvSpPr>
        <p:spPr/>
        <p:txBody>
          <a:bodyPr/>
          <a:lstStyle/>
          <a:p>
            <a:r>
              <a:rPr lang="pl-PL" dirty="0"/>
              <a:t>Przygotowanie programu do pracy z aktualnymi danymi płatnika składek</a:t>
            </a:r>
          </a:p>
          <a:p>
            <a:endParaRPr lang="pl-PL" dirty="0"/>
          </a:p>
        </p:txBody>
      </p:sp>
      <p:pic>
        <p:nvPicPr>
          <p:cNvPr id="8" name="Obraz 7"/>
          <p:cNvPicPr/>
          <p:nvPr/>
        </p:nvPicPr>
        <p:blipFill>
          <a:blip r:embed="rId2"/>
          <a:stretch>
            <a:fillRect/>
          </a:stretch>
        </p:blipFill>
        <p:spPr>
          <a:xfrm>
            <a:off x="7582520" y="4200289"/>
            <a:ext cx="3816424" cy="2408287"/>
          </a:xfrm>
          <a:prstGeom prst="rect">
            <a:avLst/>
          </a:prstGeom>
        </p:spPr>
      </p:pic>
      <p:pic>
        <p:nvPicPr>
          <p:cNvPr id="1026"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864" y="3580654"/>
            <a:ext cx="5361718" cy="433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534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62240" y="1204392"/>
            <a:ext cx="7488832" cy="2880320"/>
          </a:xfrm>
        </p:spPr>
        <p:txBody>
          <a:bodyPr anchor="ctr"/>
          <a:lstStyle/>
          <a:p>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Rozwiązania zgłoszeń klientów opublikowane na stronie </a:t>
            </a:r>
            <a:br>
              <a:rPr lang="pl-PL" sz="4400" dirty="0">
                <a:latin typeface="+mn-lt"/>
              </a:rPr>
            </a:br>
            <a:r>
              <a:rPr lang="pl-PL" sz="4400" dirty="0"/>
              <a:t>www.zus.pl</a:t>
            </a:r>
            <a:r>
              <a:rPr lang="pl-PL" sz="4400" dirty="0">
                <a:latin typeface="+mn-lt"/>
              </a:rPr>
              <a:t/>
            </a:r>
            <a:br>
              <a:rPr lang="pl-PL" sz="4400" dirty="0">
                <a:latin typeface="+mn-lt"/>
              </a:rPr>
            </a:br>
            <a:r>
              <a:rPr lang="pl-PL" sz="4400" dirty="0"/>
              <a:t> </a:t>
            </a:r>
            <a:endParaRPr lang="pl-PL" sz="4400" dirty="0">
              <a:latin typeface="+mn-lt"/>
            </a:endParaRPr>
          </a:p>
        </p:txBody>
      </p:sp>
    </p:spTree>
    <p:extLst>
      <p:ext uri="{BB962C8B-B14F-4D97-AF65-F5344CB8AC3E}">
        <p14:creationId xmlns:p14="http://schemas.microsoft.com/office/powerpoint/2010/main" val="2547900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813768" y="2500536"/>
            <a:ext cx="11305256" cy="3600400"/>
          </a:xfrm>
        </p:spPr>
        <p:txBody>
          <a:bodyPr/>
          <a:lstStyle/>
          <a:p>
            <a:r>
              <a:rPr lang="pl-PL" sz="2400" dirty="0">
                <a:solidFill>
                  <a:srgbClr val="002060"/>
                </a:solidFill>
              </a:rPr>
              <a:t>Jeżeli zakończono  prowadzenie działalności gospodarczej a w dokumentach zgłoszeniowych i rozliczeniowych był wykazywany kod tytułu ubezpieczenia 0590xx, </a:t>
            </a:r>
            <a:br>
              <a:rPr lang="pl-PL" sz="2400" dirty="0">
                <a:solidFill>
                  <a:srgbClr val="002060"/>
                </a:solidFill>
              </a:rPr>
            </a:br>
            <a:r>
              <a:rPr lang="pl-PL" sz="2400" dirty="0">
                <a:solidFill>
                  <a:srgbClr val="002060"/>
                </a:solidFill>
              </a:rPr>
              <a:t>to w dokumencie ZUS DRA składanym za kwiecień 2023 r. z rocznym rozliczeniem składki na ubezpieczenie zdrowotne, należy użyć podstawowego kodu 0510xx, który umożliwi złożenie rozliczenie rocznego składki zdrowotnej. </a:t>
            </a:r>
          </a:p>
          <a:p>
            <a:endParaRPr lang="pl-PL" sz="2400" dirty="0">
              <a:solidFill>
                <a:srgbClr val="002060"/>
              </a:solidFill>
            </a:endParaRPr>
          </a:p>
          <a:p>
            <a:endParaRPr lang="pl-PL" sz="1800" dirty="0"/>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1008113"/>
          </a:xfrm>
        </p:spPr>
        <p:txBody>
          <a:bodyPr/>
          <a:lstStyle/>
          <a:p>
            <a:r>
              <a:rPr lang="pl-PL" sz="2400" dirty="0">
                <a:solidFill>
                  <a:srgbClr val="002060"/>
                </a:solidFill>
              </a:rPr>
              <a:t>Problemy podczas sporządzania dokumentu ZUS DRA z rozliczeniem rocznym za miesiąc kwiecień 2023 dla płatnika składek, który zakończył działalność w grudniu 2022. Program Płatnik informuje o braku ZUS DRA cz. II/RCA cz. II (kod błędu 61111302) </a:t>
            </a:r>
          </a:p>
        </p:txBody>
      </p:sp>
    </p:spTree>
    <p:extLst>
      <p:ext uri="{BB962C8B-B14F-4D97-AF65-F5344CB8AC3E}">
        <p14:creationId xmlns:p14="http://schemas.microsoft.com/office/powerpoint/2010/main" val="376442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885776" y="2572544"/>
            <a:ext cx="11233248" cy="3312368"/>
          </a:xfrm>
        </p:spPr>
        <p:txBody>
          <a:bodyPr/>
          <a:lstStyle/>
          <a:p>
            <a:r>
              <a:rPr lang="pl-PL" sz="2400" dirty="0">
                <a:solidFill>
                  <a:srgbClr val="002060"/>
                </a:solidFill>
              </a:rPr>
              <a:t>W przypadku zakończenia prowadzenia działalności roczne rozliczenie składki zdrowotnej składa się wyłącznie na dokumencie ZUS DRA bez względu na to, czy płatnik wcześniej rozliczał składki za siebie na raporcie RCA (gdyż opłacał składki także za inne osoby).</a:t>
            </a:r>
          </a:p>
          <a:p>
            <a:endParaRPr lang="pl-PL" sz="2400" dirty="0">
              <a:solidFill>
                <a:srgbClr val="002060"/>
              </a:solidFill>
            </a:endParaRPr>
          </a:p>
          <a:p>
            <a:endParaRPr lang="pl-PL" sz="2400" dirty="0">
              <a:solidFill>
                <a:srgbClr val="002060"/>
              </a:solidFill>
            </a:endParaRP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648073"/>
          </a:xfrm>
        </p:spPr>
        <p:txBody>
          <a:bodyPr/>
          <a:lstStyle/>
          <a:p>
            <a:pPr lvl="0"/>
            <a:r>
              <a:rPr lang="pl-PL" sz="2400" dirty="0">
                <a:solidFill>
                  <a:srgbClr val="002060"/>
                </a:solidFill>
              </a:rPr>
              <a:t>Brak możliwości złożenia dokumentów z rocznym rozliczeniem po wyrejestrowaniu konta płatnika</a:t>
            </a:r>
          </a:p>
          <a:p>
            <a:endParaRPr lang="pl-PL" sz="1600" dirty="0"/>
          </a:p>
        </p:txBody>
      </p:sp>
    </p:spTree>
    <p:extLst>
      <p:ext uri="{BB962C8B-B14F-4D97-AF65-F5344CB8AC3E}">
        <p14:creationId xmlns:p14="http://schemas.microsoft.com/office/powerpoint/2010/main" val="2071607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885776" y="2644552"/>
            <a:ext cx="11233248" cy="3240360"/>
          </a:xfrm>
        </p:spPr>
        <p:txBody>
          <a:bodyPr/>
          <a:lstStyle/>
          <a:p>
            <a:r>
              <a:rPr lang="pl-PL" sz="2400" dirty="0">
                <a:solidFill>
                  <a:srgbClr val="002060"/>
                </a:solidFill>
              </a:rPr>
              <a:t>Jeżeli osoba prowadząca działalność została wyrejestrowana z ubezpieczeń a jest zobowiązana do złożenia rocznego rozliczenia składki zdrowotnej, gdyż zatrudnia pracownika (np. pomoc domową kod 0110), to dokumenty za kwiecień 2023 r. należy złożyć w dwóch zakresach:</a:t>
            </a:r>
          </a:p>
          <a:p>
            <a:pPr marL="285750" lvl="0" indent="-285750">
              <a:spcBef>
                <a:spcPts val="600"/>
              </a:spcBef>
              <a:buFont typeface="Arial" panose="020B0604020202020204" pitchFamily="34" charset="0"/>
              <a:buChar char="•"/>
            </a:pPr>
            <a:r>
              <a:rPr lang="pl-PL" sz="2400" dirty="0">
                <a:solidFill>
                  <a:srgbClr val="002060"/>
                </a:solidFill>
              </a:rPr>
              <a:t>zakres 1-39- DRA (SZS) za siebie z kodem 0510, gdzie wykazywane jest tylko rozliczenie roczne składki zdrowotnej,</a:t>
            </a:r>
          </a:p>
          <a:p>
            <a:pPr marL="285750" lvl="0" indent="-285750">
              <a:spcBef>
                <a:spcPts val="600"/>
              </a:spcBef>
              <a:buFont typeface="Arial" panose="020B0604020202020204" pitchFamily="34" charset="0"/>
              <a:buChar char="•"/>
            </a:pPr>
            <a:r>
              <a:rPr lang="pl-PL" sz="2400" dirty="0">
                <a:solidFill>
                  <a:srgbClr val="002060"/>
                </a:solidFill>
              </a:rPr>
              <a:t>zakres 40- DRA i RCA za ubezpieczonego z kodem 0110 z rozliczonymi składkami.</a:t>
            </a: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1008113"/>
          </a:xfrm>
        </p:spPr>
        <p:txBody>
          <a:bodyPr/>
          <a:lstStyle/>
          <a:p>
            <a:pPr lvl="0"/>
            <a:r>
              <a:rPr lang="pl-PL" sz="2400" dirty="0">
                <a:solidFill>
                  <a:srgbClr val="002060"/>
                </a:solidFill>
              </a:rPr>
              <a:t>Brak możliwości złożenia rocznego rozliczenia w sytuacji gdy prowadzący działalność jest wyrejestrowany z ubezpieczeń (kod 0510), a nadal zatrudnia np. pomoc domową</a:t>
            </a:r>
          </a:p>
          <a:p>
            <a:endParaRPr lang="pl-PL" sz="1600" dirty="0"/>
          </a:p>
        </p:txBody>
      </p:sp>
    </p:spTree>
    <p:extLst>
      <p:ext uri="{BB962C8B-B14F-4D97-AF65-F5344CB8AC3E}">
        <p14:creationId xmlns:p14="http://schemas.microsoft.com/office/powerpoint/2010/main" val="4227498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597744" y="2788568"/>
            <a:ext cx="11521280" cy="1080120"/>
          </a:xfrm>
        </p:spPr>
        <p:txBody>
          <a:bodyPr/>
          <a:lstStyle/>
          <a:p>
            <a:r>
              <a:rPr lang="pl-PL" sz="2400" dirty="0">
                <a:solidFill>
                  <a:srgbClr val="002060"/>
                </a:solidFill>
              </a:rPr>
              <a:t>Została wprowadzona zmiana, która umożliwia jednoczesne przesłanie dokumentu ZUS ZWUA i ZUS ZUA/ZZA  w sytuacji, gdy konto ubezpieczonego jest niewyrejestrowane. </a:t>
            </a:r>
          </a:p>
          <a:p>
            <a:endParaRPr lang="pl-PL" sz="1800" b="1" dirty="0">
              <a:solidFill>
                <a:srgbClr val="002060"/>
              </a:solidFill>
              <a:cs typeface="Arial" panose="020B0604020202020204" pitchFamily="34" charset="0"/>
            </a:endParaRPr>
          </a:p>
        </p:txBody>
      </p:sp>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844351"/>
            <a:ext cx="11521280" cy="936105"/>
          </a:xfrm>
        </p:spPr>
        <p:txBody>
          <a:bodyPr/>
          <a:lstStyle/>
          <a:p>
            <a:pPr lvl="0"/>
            <a:r>
              <a:rPr lang="pl-PL" sz="2400" dirty="0">
                <a:solidFill>
                  <a:srgbClr val="002060"/>
                </a:solidFill>
              </a:rPr>
              <a:t>Brak możliwości wysłania kolejnego dokumentu do ubezpieczeń z kodem grupy 05xx, jeżeli jest niewyrejestrowany okres podlegania z kodem 05xx</a:t>
            </a:r>
          </a:p>
        </p:txBody>
      </p:sp>
    </p:spTree>
    <p:extLst>
      <p:ext uri="{BB962C8B-B14F-4D97-AF65-F5344CB8AC3E}">
        <p14:creationId xmlns:p14="http://schemas.microsoft.com/office/powerpoint/2010/main" val="632981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3"/>
          </p:nvPr>
        </p:nvSpPr>
        <p:spPr/>
        <p:txBody>
          <a:bodyPr/>
          <a:lstStyle/>
          <a:p>
            <a:r>
              <a:rPr lang="pl-PL" dirty="0"/>
              <a:t>Roczne rozliczenie składki zdrowotnej</a:t>
            </a:r>
          </a:p>
        </p:txBody>
      </p:sp>
      <p:sp>
        <p:nvSpPr>
          <p:cNvPr id="5" name="Symbol zastępczy tekstu 4"/>
          <p:cNvSpPr>
            <a:spLocks noGrp="1"/>
          </p:cNvSpPr>
          <p:nvPr>
            <p:ph type="body" sz="quarter" idx="14"/>
          </p:nvPr>
        </p:nvSpPr>
        <p:spPr>
          <a:xfrm>
            <a:off x="741760" y="988368"/>
            <a:ext cx="11521280" cy="936105"/>
          </a:xfrm>
        </p:spPr>
        <p:txBody>
          <a:bodyPr/>
          <a:lstStyle/>
          <a:p>
            <a:pPr lvl="0"/>
            <a:r>
              <a:rPr lang="pl-PL" sz="4000" dirty="0">
                <a:solidFill>
                  <a:srgbClr val="002060"/>
                </a:solidFill>
              </a:rPr>
              <a:t>Gdzie znaleźć najbardziej aktualne informacje?</a:t>
            </a: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816" r="57364" b="28713"/>
          <a:stretch/>
        </p:blipFill>
        <p:spPr bwMode="auto">
          <a:xfrm>
            <a:off x="7438504" y="2407387"/>
            <a:ext cx="379881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073" r="26911" b="5249"/>
          <a:stretch/>
        </p:blipFill>
        <p:spPr bwMode="auto">
          <a:xfrm>
            <a:off x="826694" y="2908413"/>
            <a:ext cx="6256297" cy="402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970" r="56264" b="48697"/>
          <a:stretch/>
        </p:blipFill>
        <p:spPr bwMode="auto">
          <a:xfrm>
            <a:off x="7582520" y="5569282"/>
            <a:ext cx="319130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913" y="7606191"/>
            <a:ext cx="2484960" cy="72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Twitter\logotypy\TT-logo-nazwa.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50272" y="7522453"/>
            <a:ext cx="884269" cy="7501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www.youtube.com/img/desktop/yt_1200.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4852" b="32574"/>
          <a:stretch/>
        </p:blipFill>
        <p:spPr bwMode="auto">
          <a:xfrm>
            <a:off x="8576926" y="7533253"/>
            <a:ext cx="2660389" cy="866597"/>
          </a:xfrm>
          <a:prstGeom prst="rect">
            <a:avLst/>
          </a:prstGeom>
          <a:noFill/>
          <a:extLst>
            <a:ext uri="{909E8E84-426E-40DD-AFC4-6F175D3DCCD1}">
              <a14:hiddenFill xmlns:a14="http://schemas.microsoft.com/office/drawing/2010/main">
                <a:solidFill>
                  <a:srgbClr val="FFFFFF"/>
                </a:solidFill>
              </a14:hiddenFill>
            </a:ext>
          </a:extLst>
        </p:spPr>
      </p:pic>
      <p:sp>
        <p:nvSpPr>
          <p:cNvPr id="15" name="Symbol zastępczy tekstu 2"/>
          <p:cNvSpPr>
            <a:spLocks noGrp="1"/>
          </p:cNvSpPr>
          <p:nvPr>
            <p:ph type="body" sz="quarter" idx="12"/>
          </p:nvPr>
        </p:nvSpPr>
        <p:spPr>
          <a:xfrm>
            <a:off x="874399" y="2284512"/>
            <a:ext cx="1710994" cy="504055"/>
          </a:xfrm>
        </p:spPr>
        <p:txBody>
          <a:bodyPr/>
          <a:lstStyle/>
          <a:p>
            <a:r>
              <a:rPr lang="pl-PL" sz="2400" b="1" dirty="0">
                <a:solidFill>
                  <a:srgbClr val="002060"/>
                </a:solidFill>
                <a:hlinkClick r:id="rId8"/>
              </a:rPr>
              <a:t>www.zus.pl</a:t>
            </a:r>
            <a:endParaRPr lang="pl-PL" sz="2400" b="1" dirty="0">
              <a:solidFill>
                <a:srgbClr val="002060"/>
              </a:solidFill>
            </a:endParaRPr>
          </a:p>
          <a:p>
            <a:endParaRPr lang="pl-PL" sz="2400" b="1" dirty="0">
              <a:solidFill>
                <a:srgbClr val="002060"/>
              </a:solidFill>
            </a:endParaRPr>
          </a:p>
          <a:p>
            <a:endParaRPr lang="pl-PL" sz="1800" b="1" dirty="0">
              <a:solidFill>
                <a:srgbClr val="002060"/>
              </a:solidFill>
              <a:cs typeface="Arial" panose="020B0604020202020204" pitchFamily="34" charset="0"/>
            </a:endParaRPr>
          </a:p>
        </p:txBody>
      </p:sp>
      <p:sp>
        <p:nvSpPr>
          <p:cNvPr id="16" name="Symbol zastępczy tekstu 2"/>
          <p:cNvSpPr>
            <a:spLocks noGrp="1"/>
          </p:cNvSpPr>
          <p:nvPr>
            <p:ph type="body" sz="quarter" idx="12"/>
          </p:nvPr>
        </p:nvSpPr>
        <p:spPr>
          <a:xfrm>
            <a:off x="1533848" y="7036756"/>
            <a:ext cx="1872208" cy="504055"/>
          </a:xfrm>
        </p:spPr>
        <p:txBody>
          <a:bodyPr/>
          <a:lstStyle/>
          <a:p>
            <a:r>
              <a:rPr lang="pl-PL" sz="2400" b="1" dirty="0">
                <a:solidFill>
                  <a:srgbClr val="002060"/>
                </a:solidFill>
              </a:rPr>
              <a:t>Profil ZUS na</a:t>
            </a:r>
          </a:p>
          <a:p>
            <a:endParaRPr lang="pl-PL" sz="1800" b="1" dirty="0">
              <a:solidFill>
                <a:srgbClr val="002060"/>
              </a:solidFill>
              <a:cs typeface="Arial" panose="020B0604020202020204" pitchFamily="34" charset="0"/>
            </a:endParaRPr>
          </a:p>
        </p:txBody>
      </p:sp>
      <p:sp>
        <p:nvSpPr>
          <p:cNvPr id="18" name="Symbol zastępczy tekstu 2"/>
          <p:cNvSpPr>
            <a:spLocks noGrp="1"/>
          </p:cNvSpPr>
          <p:nvPr>
            <p:ph type="body" sz="quarter" idx="12"/>
          </p:nvPr>
        </p:nvSpPr>
        <p:spPr>
          <a:xfrm>
            <a:off x="4856301" y="6998989"/>
            <a:ext cx="2226689" cy="504055"/>
          </a:xfrm>
        </p:spPr>
        <p:txBody>
          <a:bodyPr/>
          <a:lstStyle/>
          <a:p>
            <a:r>
              <a:rPr lang="pl-PL" sz="2400" b="1" dirty="0">
                <a:solidFill>
                  <a:srgbClr val="002060"/>
                </a:solidFill>
              </a:rPr>
              <a:t>Konto ZUS na</a:t>
            </a:r>
          </a:p>
          <a:p>
            <a:endParaRPr lang="pl-PL" sz="1800" b="1" dirty="0">
              <a:solidFill>
                <a:srgbClr val="002060"/>
              </a:solidFill>
              <a:cs typeface="Arial" panose="020B0604020202020204" pitchFamily="34" charset="0"/>
            </a:endParaRPr>
          </a:p>
        </p:txBody>
      </p:sp>
      <p:sp>
        <p:nvSpPr>
          <p:cNvPr id="19" name="Symbol zastępczy tekstu 2"/>
          <p:cNvSpPr>
            <a:spLocks noGrp="1"/>
          </p:cNvSpPr>
          <p:nvPr>
            <p:ph type="body" sz="quarter" idx="12"/>
          </p:nvPr>
        </p:nvSpPr>
        <p:spPr>
          <a:xfrm>
            <a:off x="8793775" y="7102136"/>
            <a:ext cx="3613281" cy="504055"/>
          </a:xfrm>
        </p:spPr>
        <p:txBody>
          <a:bodyPr/>
          <a:lstStyle/>
          <a:p>
            <a:r>
              <a:rPr lang="pl-PL" sz="2400" b="1" dirty="0">
                <a:solidFill>
                  <a:srgbClr val="002060"/>
                </a:solidFill>
              </a:rPr>
              <a:t>Kanał </a:t>
            </a:r>
            <a:r>
              <a:rPr lang="pl-PL" sz="2400" b="1" dirty="0" err="1">
                <a:solidFill>
                  <a:srgbClr val="002060"/>
                </a:solidFill>
              </a:rPr>
              <a:t>ElektronicznyZUS</a:t>
            </a:r>
            <a:r>
              <a:rPr lang="pl-PL" sz="2400" b="1" dirty="0">
                <a:solidFill>
                  <a:srgbClr val="002060"/>
                </a:solidFill>
              </a:rPr>
              <a:t> na</a:t>
            </a:r>
          </a:p>
          <a:p>
            <a:endParaRPr lang="pl-PL" sz="1800" b="1" dirty="0">
              <a:solidFill>
                <a:srgbClr val="002060"/>
              </a:solidFill>
              <a:cs typeface="Arial" panose="020B0604020202020204" pitchFamily="34" charset="0"/>
            </a:endParaRPr>
          </a:p>
        </p:txBody>
      </p:sp>
    </p:spTree>
    <p:extLst>
      <p:ext uri="{BB962C8B-B14F-4D97-AF65-F5344CB8AC3E}">
        <p14:creationId xmlns:p14="http://schemas.microsoft.com/office/powerpoint/2010/main" val="3941945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446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p:txBody>
          <a:bodyPr/>
          <a:lstStyle/>
          <a:p>
            <a:r>
              <a:rPr lang="pl-PL" dirty="0">
                <a:solidFill>
                  <a:srgbClr val="002060"/>
                </a:solidFill>
              </a:rPr>
              <a:t>Zostanie zaprezentowane okno z pobierania danych z ZUS. Należy zaznaczyć oświadczenie i wybrać podpisz, a następnie wyślij.</a:t>
            </a:r>
          </a:p>
        </p:txBody>
      </p:sp>
      <p:sp>
        <p:nvSpPr>
          <p:cNvPr id="4" name="Symbol zastępczy tekstu 3"/>
          <p:cNvSpPr>
            <a:spLocks noGrp="1"/>
          </p:cNvSpPr>
          <p:nvPr>
            <p:ph type="body" sz="quarter" idx="13"/>
          </p:nvPr>
        </p:nvSpPr>
        <p:spPr/>
        <p:txBody>
          <a:bodyPr>
            <a:normAutofit fontScale="92500" lnSpcReduction="20000"/>
          </a:bodyPr>
          <a:lstStyle/>
          <a:p>
            <a:r>
              <a:rPr lang="pl-PL" sz="1800" dirty="0"/>
              <a:t>Roczne rozliczenie składki zdrowotnej </a:t>
            </a:r>
          </a:p>
          <a:p>
            <a:endParaRPr lang="pl-PL" dirty="0"/>
          </a:p>
        </p:txBody>
      </p:sp>
      <p:sp>
        <p:nvSpPr>
          <p:cNvPr id="5" name="Symbol zastępczy tekstu 4"/>
          <p:cNvSpPr>
            <a:spLocks noGrp="1"/>
          </p:cNvSpPr>
          <p:nvPr>
            <p:ph type="body" sz="quarter" idx="14"/>
          </p:nvPr>
        </p:nvSpPr>
        <p:spPr/>
        <p:txBody>
          <a:bodyPr/>
          <a:lstStyle/>
          <a:p>
            <a:r>
              <a:rPr lang="pl-PL" dirty="0"/>
              <a:t>Przygotowanie programu do pracy z aktualnymi danymi płatnika składek</a:t>
            </a:r>
          </a:p>
          <a:p>
            <a:endParaRPr lang="pl-PL" dirty="0"/>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968" y="3444349"/>
            <a:ext cx="6768752" cy="4691214"/>
          </a:xfrm>
          <a:prstGeom prst="rect">
            <a:avLst/>
          </a:prstGeom>
        </p:spPr>
      </p:pic>
    </p:spTree>
    <p:extLst>
      <p:ext uri="{BB962C8B-B14F-4D97-AF65-F5344CB8AC3E}">
        <p14:creationId xmlns:p14="http://schemas.microsoft.com/office/powerpoint/2010/main" val="188724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p:txBody>
          <a:bodyPr/>
          <a:lstStyle/>
          <a:p>
            <a:r>
              <a:rPr lang="pl-PL" dirty="0">
                <a:solidFill>
                  <a:srgbClr val="002060"/>
                </a:solidFill>
              </a:rPr>
              <a:t>Zostanie zaprezentowane okno z informacją o prawidłowych pobranych danych.</a:t>
            </a:r>
          </a:p>
          <a:p>
            <a:endParaRPr lang="pl-PL" dirty="0"/>
          </a:p>
        </p:txBody>
      </p:sp>
      <p:sp>
        <p:nvSpPr>
          <p:cNvPr id="4" name="Symbol zastępczy tekstu 3"/>
          <p:cNvSpPr>
            <a:spLocks noGrp="1"/>
          </p:cNvSpPr>
          <p:nvPr>
            <p:ph type="body" sz="quarter" idx="13"/>
          </p:nvPr>
        </p:nvSpPr>
        <p:spPr/>
        <p:txBody>
          <a:bodyPr>
            <a:normAutofit fontScale="85000" lnSpcReduction="20000"/>
          </a:bodyPr>
          <a:lstStyle/>
          <a:p>
            <a:r>
              <a:rPr lang="pl-PL" sz="2000" dirty="0"/>
              <a:t>Roczne rozliczenie składki zdrowotnej </a:t>
            </a:r>
          </a:p>
          <a:p>
            <a:endParaRPr lang="pl-PL" dirty="0"/>
          </a:p>
        </p:txBody>
      </p:sp>
      <p:sp>
        <p:nvSpPr>
          <p:cNvPr id="5" name="Symbol zastępczy tekstu 4"/>
          <p:cNvSpPr>
            <a:spLocks noGrp="1"/>
          </p:cNvSpPr>
          <p:nvPr>
            <p:ph type="body" sz="quarter" idx="14"/>
          </p:nvPr>
        </p:nvSpPr>
        <p:spPr/>
        <p:txBody>
          <a:bodyPr/>
          <a:lstStyle/>
          <a:p>
            <a:r>
              <a:rPr lang="pl-PL" dirty="0"/>
              <a:t>Przygotowanie programu do pracy z aktualnymi danymi płatnika składek</a:t>
            </a:r>
          </a:p>
          <a:p>
            <a:endParaRPr lang="pl-PL" dirty="0"/>
          </a:p>
        </p:txBody>
      </p:sp>
      <p:pic>
        <p:nvPicPr>
          <p:cNvPr id="1026"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056" y="3292624"/>
            <a:ext cx="5976664" cy="483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1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2"/>
          </p:nvPr>
        </p:nvSpPr>
        <p:spPr>
          <a:xfrm>
            <a:off x="8014568" y="3076600"/>
            <a:ext cx="4248472" cy="4032448"/>
          </a:xfrm>
        </p:spPr>
        <p:txBody>
          <a:bodyPr/>
          <a:lstStyle/>
          <a:p>
            <a:r>
              <a:rPr lang="pl-PL" dirty="0">
                <a:solidFill>
                  <a:srgbClr val="002060"/>
                </a:solidFill>
              </a:rPr>
              <a:t>W kartotece płatnika w zakładce </a:t>
            </a:r>
            <a:r>
              <a:rPr lang="pl-PL" b="1" dirty="0">
                <a:solidFill>
                  <a:srgbClr val="002060"/>
                </a:solidFill>
              </a:rPr>
              <a:t>Dane do składki zdrowotnej </a:t>
            </a:r>
            <a:r>
              <a:rPr lang="pl-PL" dirty="0">
                <a:solidFill>
                  <a:srgbClr val="002060"/>
                </a:solidFill>
              </a:rPr>
              <a:t>zostaną zaprezentowane dane zewidencjowane na jego koncie w ZUS</a:t>
            </a:r>
          </a:p>
          <a:p>
            <a:endParaRPr lang="pl-PL" dirty="0"/>
          </a:p>
        </p:txBody>
      </p:sp>
      <p:sp>
        <p:nvSpPr>
          <p:cNvPr id="4" name="Symbol zastępczy tekstu 3"/>
          <p:cNvSpPr>
            <a:spLocks noGrp="1"/>
          </p:cNvSpPr>
          <p:nvPr>
            <p:ph type="body" sz="quarter" idx="13"/>
          </p:nvPr>
        </p:nvSpPr>
        <p:spPr/>
        <p:txBody>
          <a:bodyPr>
            <a:normAutofit fontScale="92500" lnSpcReduction="20000"/>
          </a:bodyPr>
          <a:lstStyle/>
          <a:p>
            <a:r>
              <a:rPr lang="pl-PL" sz="1800" dirty="0"/>
              <a:t>Roczne rozliczenie składki zdrowotnej </a:t>
            </a:r>
          </a:p>
          <a:p>
            <a:endParaRPr lang="pl-PL" dirty="0"/>
          </a:p>
        </p:txBody>
      </p:sp>
      <p:sp>
        <p:nvSpPr>
          <p:cNvPr id="5" name="Symbol zastępczy tekstu 4"/>
          <p:cNvSpPr>
            <a:spLocks noGrp="1"/>
          </p:cNvSpPr>
          <p:nvPr>
            <p:ph type="body" sz="quarter" idx="14"/>
          </p:nvPr>
        </p:nvSpPr>
        <p:spPr/>
        <p:txBody>
          <a:bodyPr/>
          <a:lstStyle/>
          <a:p>
            <a:r>
              <a:rPr lang="pl-PL" dirty="0"/>
              <a:t>Przygotowanie programu do pracy z aktualnymi danymi płatnika składek</a:t>
            </a:r>
          </a:p>
          <a:p>
            <a:endParaRPr lang="pl-PL"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792" y="2356520"/>
            <a:ext cx="6408712" cy="5812553"/>
          </a:xfrm>
          <a:prstGeom prst="rect">
            <a:avLst/>
          </a:prstGeom>
        </p:spPr>
      </p:pic>
    </p:spTree>
    <p:extLst>
      <p:ext uri="{BB962C8B-B14F-4D97-AF65-F5344CB8AC3E}">
        <p14:creationId xmlns:p14="http://schemas.microsoft.com/office/powerpoint/2010/main" val="54071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58384" y="2284512"/>
            <a:ext cx="5184576" cy="3168352"/>
          </a:xfrm>
        </p:spPr>
        <p:txBody>
          <a:bodyPr anchor="ctr"/>
          <a:lstStyle/>
          <a:p>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
            </a:r>
            <a:br>
              <a:rPr lang="pl-PL" sz="4400" dirty="0">
                <a:latin typeface="+mn-lt"/>
              </a:rPr>
            </a:br>
            <a:r>
              <a:rPr lang="pl-PL" sz="4400" dirty="0">
                <a:latin typeface="+mn-lt"/>
              </a:rPr>
              <a:t/>
            </a:r>
            <a:br>
              <a:rPr lang="pl-PL" sz="4400" dirty="0">
                <a:latin typeface="+mn-lt"/>
              </a:rPr>
            </a:br>
            <a:r>
              <a:rPr lang="pl-PL" sz="4400" dirty="0"/>
              <a:t>Podatek wg skali </a:t>
            </a:r>
            <a:br>
              <a:rPr lang="pl-PL" sz="4400" dirty="0"/>
            </a:br>
            <a:r>
              <a:rPr lang="pl-PL" sz="4400" dirty="0"/>
              <a:t>cały rok 2022  </a:t>
            </a:r>
            <a:br>
              <a:rPr lang="pl-PL" sz="4400" dirty="0"/>
            </a:br>
            <a:r>
              <a:rPr lang="pl-PL" sz="4400" dirty="0"/>
              <a:t/>
            </a:r>
            <a:br>
              <a:rPr lang="pl-PL" sz="4400" dirty="0"/>
            </a:br>
            <a:r>
              <a:rPr lang="pl-PL" sz="4400" dirty="0"/>
              <a:t/>
            </a:r>
            <a:br>
              <a:rPr lang="pl-PL" sz="4400" dirty="0"/>
            </a:br>
            <a:r>
              <a:rPr lang="pl-PL" sz="4400" dirty="0">
                <a:latin typeface="+mn-lt"/>
              </a:rPr>
              <a:t/>
            </a:r>
            <a:br>
              <a:rPr lang="pl-PL" sz="4400" dirty="0">
                <a:latin typeface="+mn-lt"/>
              </a:rPr>
            </a:br>
            <a:r>
              <a:rPr lang="pl-PL" sz="4000" dirty="0">
                <a:latin typeface="+mn-lt"/>
              </a:rPr>
              <a:t/>
            </a:r>
            <a:br>
              <a:rPr lang="pl-PL" sz="4000" dirty="0">
                <a:latin typeface="+mn-lt"/>
              </a:rPr>
            </a:br>
            <a:r>
              <a:rPr lang="pl-PL" sz="4400" dirty="0">
                <a:latin typeface="+mn-lt"/>
              </a:rPr>
              <a:t/>
            </a:r>
            <a:br>
              <a:rPr lang="pl-PL" sz="4400" dirty="0">
                <a:latin typeface="+mn-lt"/>
              </a:rPr>
            </a:br>
            <a:endParaRPr lang="pl-PL" sz="4400" dirty="0">
              <a:latin typeface="+mn-lt"/>
            </a:endParaRPr>
          </a:p>
        </p:txBody>
      </p:sp>
    </p:spTree>
    <p:extLst>
      <p:ext uri="{BB962C8B-B14F-4D97-AF65-F5344CB8AC3E}">
        <p14:creationId xmlns:p14="http://schemas.microsoft.com/office/powerpoint/2010/main" val="2601597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zablonZUS - Calibri">
  <a:themeElements>
    <a:clrScheme name="ZUS">
      <a:dk1>
        <a:srgbClr val="003D6E"/>
      </a:dk1>
      <a:lt1>
        <a:srgbClr val="FFFFFF"/>
      </a:lt1>
      <a:dk2>
        <a:srgbClr val="000000"/>
      </a:dk2>
      <a:lt2>
        <a:srgbClr val="FFFFFF"/>
      </a:lt2>
      <a:accent1>
        <a:srgbClr val="00993F"/>
      </a:accent1>
      <a:accent2>
        <a:srgbClr val="BEC3CE"/>
      </a:accent2>
      <a:accent3>
        <a:srgbClr val="E1B34F"/>
      </a:accent3>
      <a:accent4>
        <a:srgbClr val="3F84D2"/>
      </a:accent4>
      <a:accent5>
        <a:srgbClr val="F05E5E"/>
      </a:accent5>
      <a:accent6>
        <a:srgbClr val="773F9B"/>
      </a:accent6>
      <a:hlink>
        <a:srgbClr val="0000FF"/>
      </a:hlink>
      <a:folHlink>
        <a:srgbClr val="FF00FF"/>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kskluzywny">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szablonZUS">
  <a:themeElements>
    <a:clrScheme name="ZUS">
      <a:dk1>
        <a:srgbClr val="003D6E"/>
      </a:dk1>
      <a:lt1>
        <a:srgbClr val="FFFFFF"/>
      </a:lt1>
      <a:dk2>
        <a:srgbClr val="000000"/>
      </a:dk2>
      <a:lt2>
        <a:srgbClr val="FFFFFF"/>
      </a:lt2>
      <a:accent1>
        <a:srgbClr val="00993F"/>
      </a:accent1>
      <a:accent2>
        <a:srgbClr val="BEC3CE"/>
      </a:accent2>
      <a:accent3>
        <a:srgbClr val="E1B34F"/>
      </a:accent3>
      <a:accent4>
        <a:srgbClr val="3F84D2"/>
      </a:accent4>
      <a:accent5>
        <a:srgbClr val="F05E5E"/>
      </a:accent5>
      <a:accent6>
        <a:srgbClr val="773F9B"/>
      </a:accent6>
      <a:hlink>
        <a:srgbClr val="0000FF"/>
      </a:hlink>
      <a:folHlink>
        <a:srgbClr val="FF00FF"/>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kskluzywny">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7A109B24B3B5C46B959D7CF62010FEC" ma:contentTypeVersion="1" ma:contentTypeDescription="Utwórz nowy dokument." ma:contentTypeScope="" ma:versionID="c87594345ca7e5b50bcb2c187e988560">
  <xsd:schema xmlns:xsd="http://www.w3.org/2001/XMLSchema" xmlns:xs="http://www.w3.org/2001/XMLSchema" xmlns:p="http://schemas.microsoft.com/office/2006/metadata/properties" xmlns:ns2="63252de5-aa84-43cd-8326-1ffcc4300b2d" targetNamespace="http://schemas.microsoft.com/office/2006/metadata/properties" ma:root="true" ma:fieldsID="0c807e1b98aec82f4e8997c1ceeb6445" ns2:_="">
    <xsd:import namespace="63252de5-aa84-43cd-8326-1ffcc4300b2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52de5-aa84-43cd-8326-1ffcc4300b2d" elementFormDefault="qualified">
    <xsd:import namespace="http://schemas.microsoft.com/office/2006/documentManagement/types"/>
    <xsd:import namespace="http://schemas.microsoft.com/office/infopath/2007/PartnerControls"/>
    <xsd:element name="SharedWithUsers" ma:index="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AB61C-8929-4C34-B696-31746ADA48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52de5-aa84-43cd-8326-1ffcc4300b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FEA075-41C5-43C7-A17B-87EED58E2891}">
  <ds:schemaRefs>
    <ds:schemaRef ds:uri="http://purl.org/dc/elements/1.1/"/>
    <ds:schemaRef ds:uri="http://schemas.microsoft.com/office/2006/metadata/properties"/>
    <ds:schemaRef ds:uri="http://schemas.microsoft.com/office/2006/documentManagement/types"/>
    <ds:schemaRef ds:uri="http://purl.org/dc/terms/"/>
    <ds:schemaRef ds:uri="63252de5-aa84-43cd-8326-1ffcc4300b2d"/>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6B8BA20-F059-45B4-8CA5-EDF2B07D3A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7629</TotalTime>
  <Words>3837</Words>
  <Application>Microsoft Office PowerPoint</Application>
  <PresentationFormat>Niestandardowy</PresentationFormat>
  <Paragraphs>268</Paragraphs>
  <Slides>56</Slides>
  <Notes>11</Notes>
  <HiddenSlides>0</HiddenSlides>
  <MMClips>0</MMClips>
  <ScaleCrop>false</ScaleCrop>
  <HeadingPairs>
    <vt:vector size="4" baseType="variant">
      <vt:variant>
        <vt:lpstr>Motyw</vt:lpstr>
      </vt:variant>
      <vt:variant>
        <vt:i4>2</vt:i4>
      </vt:variant>
      <vt:variant>
        <vt:lpstr>Tytuły slajdów</vt:lpstr>
      </vt:variant>
      <vt:variant>
        <vt:i4>56</vt:i4>
      </vt:variant>
    </vt:vector>
  </HeadingPairs>
  <TitlesOfParts>
    <vt:vector size="58" baseType="lpstr">
      <vt:lpstr>szablonZUS - Calibri</vt:lpstr>
      <vt:lpstr>1_szablonZUS</vt:lpstr>
      <vt:lpstr>    Roczne rozliczenie składki zdrowotnej    </vt:lpstr>
      <vt:lpstr>    Przygotowanie programu Płatnik do pracy z aktualnymi danymi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Podatek wg skali  cały rok 2022        </vt:lpstr>
      <vt:lpstr>Prezentacja programu PowerPoint</vt:lpstr>
      <vt:lpstr>     Ryczałt cały rok 2022      </vt:lpstr>
      <vt:lpstr>Prezentacja programu PowerPoint</vt:lpstr>
      <vt:lpstr>    Podatek liniowy i ryczałt cały rok 2022      </vt:lpstr>
      <vt:lpstr>Prezentacja programu PowerPoint</vt:lpstr>
      <vt:lpstr>Prezentacja programu PowerPoint</vt:lpstr>
      <vt:lpstr>    W 2022 r. opodatkowanie skalą podatkową,  od stycznia 2023 r. zmiana formy opodatkowania  na podatek liniowy     </vt:lpstr>
      <vt:lpstr>Prezentacja programu PowerPoint</vt:lpstr>
      <vt:lpstr>Prezentacja programu PowerPoint</vt:lpstr>
      <vt:lpstr>  Zmiana formy opodatkowania za 2022 r. z liniowego na skalę. Od stycznia 2023 r. kontynuacja na zasadach ogólnych ( skala )   </vt:lpstr>
      <vt:lpstr>Prezentacja programu PowerPoint</vt:lpstr>
      <vt:lpstr>  Zmiana formy opodatkowania za 2022 r. z liniowego na skalę. Od stycznia 2023 r. kontynuacja podatku liniowego  </vt:lpstr>
      <vt:lpstr>Prezentacja programu PowerPoint</vt:lpstr>
      <vt:lpstr>Prezentacja programu PowerPoint</vt:lpstr>
      <vt:lpstr>Odpowiedzi na często zadawane pytania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Rozwiązania zgłoszeń klientów opublikowane na stronie  www.zus.pl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ZUS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jagoda.platek@zus.pl</dc:creator>
  <cp:lastModifiedBy>DOK</cp:lastModifiedBy>
  <cp:revision>471</cp:revision>
  <dcterms:created xsi:type="dcterms:W3CDTF">2017-04-19T06:44:09Z</dcterms:created>
  <dcterms:modified xsi:type="dcterms:W3CDTF">2023-05-16T07:20:24Z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0x01010027A109B24B3B5C46B959D7CF62010FEC</vt:lpwstr>
  </property>
</Properties>
</file>