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  <p:sldMasterId id="2147483665" r:id="rId3"/>
    <p:sldMasterId id="2147483675" r:id="rId4"/>
    <p:sldMasterId id="2147483684" r:id="rId5"/>
  </p:sldMasterIdLst>
  <p:notesMasterIdLst>
    <p:notesMasterId r:id="rId28"/>
  </p:notesMasterIdLst>
  <p:handoutMasterIdLst>
    <p:handoutMasterId r:id="rId29"/>
  </p:handoutMasterIdLst>
  <p:sldIdLst>
    <p:sldId id="292" r:id="rId6"/>
    <p:sldId id="335" r:id="rId7"/>
    <p:sldId id="336" r:id="rId8"/>
    <p:sldId id="338" r:id="rId9"/>
    <p:sldId id="333" r:id="rId10"/>
    <p:sldId id="334" r:id="rId11"/>
    <p:sldId id="339" r:id="rId12"/>
    <p:sldId id="340" r:id="rId13"/>
    <p:sldId id="341" r:id="rId14"/>
    <p:sldId id="342" r:id="rId15"/>
    <p:sldId id="343" r:id="rId16"/>
    <p:sldId id="353" r:id="rId17"/>
    <p:sldId id="350" r:id="rId18"/>
    <p:sldId id="351" r:id="rId19"/>
    <p:sldId id="352" r:id="rId20"/>
    <p:sldId id="344" r:id="rId21"/>
    <p:sldId id="347" r:id="rId22"/>
    <p:sldId id="345" r:id="rId23"/>
    <p:sldId id="346" r:id="rId24"/>
    <p:sldId id="349" r:id="rId25"/>
    <p:sldId id="348" r:id="rId26"/>
    <p:sldId id="269" r:id="rId27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4409" autoAdjust="0"/>
  </p:normalViewPr>
  <p:slideViewPr>
    <p:cSldViewPr>
      <p:cViewPr>
        <p:scale>
          <a:sx n="60" d="100"/>
          <a:sy n="60" d="100"/>
        </p:scale>
        <p:origin x="-1518" y="126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20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1178C-28A7-4D31-BD52-F1491313C44E}" type="datetimeFigureOut">
              <a:rPr lang="pl-PL" smtClean="0"/>
              <a:pPr/>
              <a:t>2017-09-20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B21CF-8D73-4311-9B7F-12EA652CC1E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925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602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>
                <a:latin typeface="Calibri" panose="020F0502020204030204" pitchFamily="34" charset="0"/>
              </a:rPr>
              <a:t>Slajd tytułowy. Do</a:t>
            </a:r>
            <a:r>
              <a:rPr lang="pl-PL" baseline="0" dirty="0" smtClean="0">
                <a:latin typeface="Calibri" panose="020F0502020204030204" pitchFamily="34" charset="0"/>
              </a:rPr>
              <a:t> tworzenia slajdów zalecamy stosowanie zamieszczonych ramek zgodnie z ich opisem. Elementy graficzne oraz logo ZUS są stałymi elementami szablonu slajdu i nie podlegają modyfikacji. Prosimy o zachowanie zastosowanej czcionki Calibri. </a:t>
            </a:r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8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24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Polski system ubezpieczeń społecznych składa się z 4 elementów:</a:t>
            </a:r>
          </a:p>
          <a:p>
            <a:pPr lvl="1"/>
            <a:r>
              <a:rPr lang="pl-PL" sz="24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Ubezpieczenia emerytalnego  - zabezpieczającego ryzyko starości</a:t>
            </a:r>
          </a:p>
          <a:p>
            <a:pPr lvl="1"/>
            <a:r>
              <a:rPr lang="pl-PL" sz="24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Ubezpieczenia rentowego – zabezpieczającego ryzyko niezdolności do pracy</a:t>
            </a:r>
          </a:p>
          <a:p>
            <a:pPr lvl="1"/>
            <a:r>
              <a:rPr lang="pl-PL" sz="24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Ubezpieczenia chorobowego – zabezpieczającego ryzyko choroby i macierzyństwo</a:t>
            </a:r>
          </a:p>
          <a:p>
            <a:r>
              <a:rPr lang="pl-PL" sz="24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Ubezpieczenia wypadkowego – zabezpieczającego ryzyko wypadku przy pracy.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6613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200" dirty="0" smtClean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Ze świadczeń z ubezpieczenia społecznego korzystamy od urodzin aż do śmierci. Po naszej śmierci ze świadczeń tych mogą skorzystać nasi bliscy pobierając rentę rodzinną czy zasiłek pogrzebowy.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4728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z krótkim tytułem, układ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  <a:r>
              <a:rPr lang="pl-PL" dirty="0" smtClean="0">
                <a:latin typeface="Calibri" panose="020F0502020204030204" pitchFamily="34" charset="0"/>
              </a:rPr>
              <a:t>poziomy. </a:t>
            </a:r>
            <a:r>
              <a:rPr lang="pl-PL" baseline="0" dirty="0" smtClean="0">
                <a:latin typeface="Calibri" panose="020F0502020204030204" pitchFamily="34" charset="0"/>
              </a:rPr>
              <a:t>W szablonie zamieszczono kilka podstawowych układów kompozycji treści (slajdy 4-7). </a:t>
            </a:r>
            <a:r>
              <a:rPr lang="pl-PL" dirty="0" smtClean="0">
                <a:latin typeface="Calibri" panose="020F0502020204030204" pitchFamily="34" charset="0"/>
              </a:rPr>
              <a:t>Do</a:t>
            </a:r>
            <a:r>
              <a:rPr lang="pl-PL" baseline="0" dirty="0" smtClean="0">
                <a:latin typeface="Calibri" panose="020F0502020204030204" pitchFamily="34" charset="0"/>
              </a:rPr>
              <a:t> tworzenia slajdów zalecamy stosowanie zamieszczonych ramek zgodnie z ich opisem. W razie konieczności (np. gdy trzeba zamieścić obszerną tabelę, skomplikowany wykres itp.) można zastosować pusty slajd 8.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z krótkim tytułem, układ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  <a:r>
              <a:rPr lang="pl-PL" dirty="0" smtClean="0">
                <a:latin typeface="Calibri" panose="020F0502020204030204" pitchFamily="34" charset="0"/>
              </a:rPr>
              <a:t>poziomy. </a:t>
            </a:r>
            <a:r>
              <a:rPr lang="pl-PL" baseline="0" dirty="0" smtClean="0">
                <a:latin typeface="Calibri" panose="020F0502020204030204" pitchFamily="34" charset="0"/>
              </a:rPr>
              <a:t>W szablonie zamieszczono kilka podstawowych układów kompozycji treści (slajdy 4-7). </a:t>
            </a:r>
            <a:r>
              <a:rPr lang="pl-PL" dirty="0" smtClean="0">
                <a:latin typeface="Calibri" panose="020F0502020204030204" pitchFamily="34" charset="0"/>
              </a:rPr>
              <a:t>Do</a:t>
            </a:r>
            <a:r>
              <a:rPr lang="pl-PL" baseline="0" dirty="0" smtClean="0">
                <a:latin typeface="Calibri" panose="020F0502020204030204" pitchFamily="34" charset="0"/>
              </a:rPr>
              <a:t> tworzenia slajdów zalecamy stosowanie zamieszczonych ramek zgodnie z ich opisem. W razie konieczności (np. gdy trzeba zamieścić obszerną tabelę, skomplikowany wykres itp.) można zastosować pusty slajd 8.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z treścią wariant z krótkim tytułem, układ</a:t>
            </a:r>
            <a:r>
              <a:rPr lang="pl-PL" baseline="0" dirty="0" smtClean="0">
                <a:latin typeface="Calibri" panose="020F0502020204030204" pitchFamily="34" charset="0"/>
              </a:rPr>
              <a:t> </a:t>
            </a:r>
            <a:r>
              <a:rPr lang="pl-PL" dirty="0" smtClean="0">
                <a:latin typeface="Calibri" panose="020F0502020204030204" pitchFamily="34" charset="0"/>
              </a:rPr>
              <a:t>poziomy. </a:t>
            </a:r>
            <a:r>
              <a:rPr lang="pl-PL" baseline="0" dirty="0" smtClean="0">
                <a:latin typeface="Calibri" panose="020F0502020204030204" pitchFamily="34" charset="0"/>
              </a:rPr>
              <a:t>W szablonie zamieszczono kilka podstawowych układów kompozycji treści (slajdy 4-7). </a:t>
            </a:r>
            <a:r>
              <a:rPr lang="pl-PL" dirty="0" smtClean="0">
                <a:latin typeface="Calibri" panose="020F0502020204030204" pitchFamily="34" charset="0"/>
              </a:rPr>
              <a:t>Do</a:t>
            </a:r>
            <a:r>
              <a:rPr lang="pl-PL" baseline="0" dirty="0" smtClean="0">
                <a:latin typeface="Calibri" panose="020F0502020204030204" pitchFamily="34" charset="0"/>
              </a:rPr>
              <a:t> tworzenia slajdów zalecamy stosowanie zamieszczonych ramek zgodnie z ich opisem. W razie konieczności (np. gdy trzeba zamieścić obszerną tabelę, skomplikowany wykres itp.) można zastosować pusty slajd 8. Elementy graficzne na dole i na górze slajdu („chorągiewki”) oraz logo ZUS są stałymi elementami szablonu i nie podlegają modyfikacji. Prosimy o zachowanie zastosowanej czcionki Calibri. Warto dostosować w tym względzie teksty i inne elementy wklejone z innych prezentacji czy np. z plików Worda.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0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Tylko</a:t>
            </a:r>
            <a:r>
              <a:rPr lang="pl-PL" baseline="0" dirty="0" smtClean="0">
                <a:latin typeface="Calibri" panose="020F0502020204030204" pitchFamily="34" charset="0"/>
              </a:rPr>
              <a:t> tyle? Czyżby szara strefa?</a:t>
            </a:r>
            <a:endParaRPr lang="pl-PL" dirty="0" smtClean="0">
              <a:latin typeface="Calibri" panose="020F0502020204030204" pitchFamily="34" charset="0"/>
            </a:endParaRPr>
          </a:p>
          <a:p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4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>
                <a:latin typeface="Calibri" panose="020F0502020204030204" pitchFamily="34" charset="0"/>
              </a:rPr>
              <a:t>Slajd końcowy.</a:t>
            </a:r>
            <a:r>
              <a:rPr lang="pl-PL" baseline="0" dirty="0" smtClean="0">
                <a:latin typeface="Calibri" panose="020F0502020204030204" pitchFamily="34" charset="0"/>
              </a:rPr>
              <a:t> Treść pozdrowienia można zmienić </a:t>
            </a:r>
            <a:r>
              <a:rPr lang="pl-PL" dirty="0" smtClean="0">
                <a:latin typeface="Calibri" panose="020F0502020204030204" pitchFamily="34" charset="0"/>
              </a:rPr>
              <a:t>we wzorcu: górne menu „Widok” &gt; „Wzorzec slajdów”. </a:t>
            </a:r>
            <a:r>
              <a:rPr lang="pl-PL" baseline="0" dirty="0" smtClean="0">
                <a:latin typeface="Calibri" panose="020F0502020204030204" pitchFamily="34" charset="0"/>
              </a:rPr>
              <a:t>Elementy graficzne („chorągiewki”) i logo ZUS są stałymi elementami szablonu i nie podlegają modyfikacji. Prosimy o zachowanie zastosowanej czcionki Calibri. </a:t>
            </a:r>
            <a:endParaRPr lang="pl-P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6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8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6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58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98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81458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>
                <a:solidFill>
                  <a:srgbClr val="FFFFFF"/>
                </a:solidFill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18475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209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780456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6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i grafika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580656"/>
            <a:ext cx="5508776" cy="47525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428528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1"/>
            <a:ext cx="11521280" cy="10801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</a:t>
            </a:r>
            <a:br>
              <a:rPr lang="pl-PL" dirty="0" smtClean="0"/>
            </a:br>
            <a:r>
              <a:rPr lang="pl-PL" dirty="0" smtClean="0"/>
              <a:t>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2000473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580656"/>
            <a:ext cx="5473302" cy="475252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77901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1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07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pl-PL" sz="6600" b="1" dirty="0" smtClean="0">
                <a:solidFill>
                  <a:srgbClr val="FFFFFF"/>
                </a:solidFill>
              </a:rPr>
              <a:t>Dziękuję za uwagę</a:t>
            </a:r>
            <a:endParaRPr lang="pl-PL" sz="6600" b="1" dirty="0">
              <a:solidFill>
                <a:srgbClr val="FFFFFF"/>
              </a:solidFill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90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32859251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33447893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41416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780456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085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2844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8022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45387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055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pl-PL" sz="6600" b="1" dirty="0" smtClean="0">
                <a:solidFill>
                  <a:srgbClr val="FFFFFF"/>
                </a:solidFill>
              </a:rPr>
              <a:t>Dziękuję za uwagę</a:t>
            </a:r>
            <a:endParaRPr lang="pl-PL" sz="6600" b="1" dirty="0">
              <a:solidFill>
                <a:srgbClr val="FFFFFF"/>
              </a:solidFill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0467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podtytu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6480000" y="6315869"/>
            <a:ext cx="5567016" cy="86518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</a:p>
          <a:p>
            <a:pPr lvl="0"/>
            <a:r>
              <a:rPr lang="pl-PL" dirty="0" smtClean="0"/>
              <a:t>Stanowisko</a:t>
            </a: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6483944" y="4732784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2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6616700" y="4152329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844352"/>
            <a:ext cx="5148736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6466184" y="789485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28664773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odtytuł z grafiką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a 3"/>
          <p:cNvGrpSpPr/>
          <p:nvPr userDrawn="1"/>
        </p:nvGrpSpPr>
        <p:grpSpPr>
          <a:xfrm>
            <a:off x="-12998" y="0"/>
            <a:ext cx="13017798" cy="9769012"/>
            <a:chOff x="-12998" y="0"/>
            <a:chExt cx="13017798" cy="9769012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 userDrawn="1"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6" name="Prostokąt 5"/>
            <p:cNvSpPr/>
            <p:nvPr userDrawn="1"/>
          </p:nvSpPr>
          <p:spPr>
            <a:xfrm>
              <a:off x="6495900" y="0"/>
              <a:ext cx="6508899" cy="767847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9" name="Symbol zastępczy tekstu 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042248" y="268289"/>
            <a:ext cx="5329238" cy="50405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Miejsce i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000" y="8683200"/>
            <a:ext cx="25606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7056064" y="6586760"/>
            <a:ext cx="5567016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Imię i nazwisko prelegenta </a:t>
            </a:r>
            <a:br>
              <a:rPr lang="pl-PL" dirty="0" smtClean="0"/>
            </a:br>
            <a:r>
              <a:rPr lang="pl-PL" dirty="0" smtClean="0"/>
              <a:t>Stanowisko</a:t>
            </a:r>
          </a:p>
        </p:txBody>
      </p:sp>
      <p:sp>
        <p:nvSpPr>
          <p:cNvPr id="22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7060008" y="5003675"/>
            <a:ext cx="556307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</a:t>
            </a:r>
          </a:p>
        </p:txBody>
      </p:sp>
      <p:sp>
        <p:nvSpPr>
          <p:cNvPr id="23" name="Shape 35"/>
          <p:cNvSpPr/>
          <p:nvPr userDrawn="1"/>
        </p:nvSpPr>
        <p:spPr>
          <a:xfrm>
            <a:off x="7192764" y="4423220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5" name="Tytuł 1"/>
          <p:cNvSpPr>
            <a:spLocks noGrp="1"/>
          </p:cNvSpPr>
          <p:nvPr>
            <p:ph type="title" hasCustomPrompt="1"/>
          </p:nvPr>
        </p:nvSpPr>
        <p:spPr>
          <a:xfrm>
            <a:off x="7042248" y="1060376"/>
            <a:ext cx="5580832" cy="2952328"/>
          </a:xfrm>
          <a:prstGeom prst="rect">
            <a:avLst/>
          </a:prstGeom>
        </p:spPr>
        <p:txBody>
          <a:bodyPr/>
          <a:lstStyle>
            <a:lvl1pPr algn="l">
              <a:spcBef>
                <a:spcPts val="0"/>
              </a:spcBef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dirty="0" smtClean="0"/>
              <a:t>Tutaj proszę wpisać tytuł prezentacji</a:t>
            </a:r>
            <a:endParaRPr lang="pl-PL" dirty="0"/>
          </a:p>
        </p:txBody>
      </p:sp>
      <p:sp>
        <p:nvSpPr>
          <p:cNvPr id="26" name="Symbol zastępczy tekstu 2"/>
          <p:cNvSpPr>
            <a:spLocks noGrp="1"/>
          </p:cNvSpPr>
          <p:nvPr>
            <p:ph type="body" sz="quarter" idx="14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5501742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77600" y="6187802"/>
            <a:ext cx="11413432" cy="865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Dodatkowy tekst</a:t>
            </a:r>
          </a:p>
        </p:txBody>
      </p:sp>
      <p:grpSp>
        <p:nvGrpSpPr>
          <p:cNvPr id="2" name="Grupa 1"/>
          <p:cNvGrpSpPr/>
          <p:nvPr userDrawn="1"/>
        </p:nvGrpSpPr>
        <p:grpSpPr>
          <a:xfrm>
            <a:off x="-12998" y="7678476"/>
            <a:ext cx="13017798" cy="2090536"/>
            <a:chOff x="-12998" y="7678476"/>
            <a:chExt cx="13017798" cy="2090536"/>
          </a:xfrm>
        </p:grpSpPr>
        <p:sp>
          <p:nvSpPr>
            <p:cNvPr id="19" name="Trapez 3"/>
            <p:cNvSpPr/>
            <p:nvPr/>
          </p:nvSpPr>
          <p:spPr>
            <a:xfrm>
              <a:off x="-12998" y="7678476"/>
              <a:ext cx="13017797" cy="2090536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3153589"/>
                <a:gd name="connsiteY0" fmla="*/ 1143022 h 1145878"/>
                <a:gd name="connsiteX1" fmla="*/ 920097 w 13153589"/>
                <a:gd name="connsiteY1" fmla="*/ 1588 h 1145878"/>
                <a:gd name="connsiteX2" fmla="*/ 13150586 w 13153589"/>
                <a:gd name="connsiteY2" fmla="*/ 0 h 1145878"/>
                <a:gd name="connsiteX3" fmla="*/ 13153497 w 13153589"/>
                <a:gd name="connsiteY3" fmla="*/ 1145878 h 1145878"/>
                <a:gd name="connsiteX4" fmla="*/ 0 w 13153589"/>
                <a:gd name="connsiteY4" fmla="*/ 1143022 h 1145878"/>
                <a:gd name="connsiteX0" fmla="*/ 0 w 13153589"/>
                <a:gd name="connsiteY0" fmla="*/ 1146671 h 1149527"/>
                <a:gd name="connsiteX1" fmla="*/ 833477 w 13153589"/>
                <a:gd name="connsiteY1" fmla="*/ 0 h 1149527"/>
                <a:gd name="connsiteX2" fmla="*/ 13150586 w 13153589"/>
                <a:gd name="connsiteY2" fmla="*/ 3649 h 1149527"/>
                <a:gd name="connsiteX3" fmla="*/ 13153497 w 13153589"/>
                <a:gd name="connsiteY3" fmla="*/ 1149527 h 1149527"/>
                <a:gd name="connsiteX4" fmla="*/ 0 w 13153589"/>
                <a:gd name="connsiteY4" fmla="*/ 1146671 h 11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3589" h="1149527">
                  <a:moveTo>
                    <a:pt x="0" y="1146671"/>
                  </a:moveTo>
                  <a:lnTo>
                    <a:pt x="833477" y="0"/>
                  </a:lnTo>
                  <a:lnTo>
                    <a:pt x="13150586" y="3649"/>
                  </a:lnTo>
                  <a:cubicBezTo>
                    <a:pt x="13149804" y="392752"/>
                    <a:pt x="13154279" y="760424"/>
                    <a:pt x="13153497" y="1149527"/>
                  </a:cubicBezTo>
                  <a:lnTo>
                    <a:pt x="0" y="11466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0" y="8178527"/>
              <a:ext cx="13004800" cy="1590485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sp>
          <p:nvSpPr>
            <p:cNvPr id="21" name="Trójkąt prostokątny 14"/>
            <p:cNvSpPr/>
            <p:nvPr/>
          </p:nvSpPr>
          <p:spPr>
            <a:xfrm flipV="1">
              <a:off x="-2756" y="8171381"/>
              <a:ext cx="621929" cy="1596952"/>
            </a:xfrm>
            <a:custGeom>
              <a:avLst/>
              <a:gdLst>
                <a:gd name="connsiteX0" fmla="*/ 0 w 525736"/>
                <a:gd name="connsiteY0" fmla="*/ 792088 h 792088"/>
                <a:gd name="connsiteX1" fmla="*/ 0 w 525736"/>
                <a:gd name="connsiteY1" fmla="*/ 0 h 792088"/>
                <a:gd name="connsiteX2" fmla="*/ 525736 w 525736"/>
                <a:gd name="connsiteY2" fmla="*/ 792088 h 792088"/>
                <a:gd name="connsiteX3" fmla="*/ 0 w 525736"/>
                <a:gd name="connsiteY3" fmla="*/ 792088 h 792088"/>
                <a:gd name="connsiteX0" fmla="*/ 0 w 313804"/>
                <a:gd name="connsiteY0" fmla="*/ 792088 h 792088"/>
                <a:gd name="connsiteX1" fmla="*/ 0 w 313804"/>
                <a:gd name="connsiteY1" fmla="*/ 0 h 792088"/>
                <a:gd name="connsiteX2" fmla="*/ 313804 w 313804"/>
                <a:gd name="connsiteY2" fmla="*/ 792088 h 792088"/>
                <a:gd name="connsiteX3" fmla="*/ 0 w 313804"/>
                <a:gd name="connsiteY3" fmla="*/ 792088 h 792088"/>
                <a:gd name="connsiteX0" fmla="*/ 0 w 318566"/>
                <a:gd name="connsiteY0" fmla="*/ 792088 h 792088"/>
                <a:gd name="connsiteX1" fmla="*/ 0 w 318566"/>
                <a:gd name="connsiteY1" fmla="*/ 0 h 792088"/>
                <a:gd name="connsiteX2" fmla="*/ 318566 w 318566"/>
                <a:gd name="connsiteY2" fmla="*/ 789707 h 792088"/>
                <a:gd name="connsiteX3" fmla="*/ 0 w 318566"/>
                <a:gd name="connsiteY3" fmla="*/ 792088 h 792088"/>
                <a:gd name="connsiteX0" fmla="*/ 0 w 318566"/>
                <a:gd name="connsiteY0" fmla="*/ 787325 h 789707"/>
                <a:gd name="connsiteX1" fmla="*/ 0 w 318566"/>
                <a:gd name="connsiteY1" fmla="*/ 0 h 789707"/>
                <a:gd name="connsiteX2" fmla="*/ 318566 w 318566"/>
                <a:gd name="connsiteY2" fmla="*/ 789707 h 789707"/>
                <a:gd name="connsiteX3" fmla="*/ 0 w 318566"/>
                <a:gd name="connsiteY3" fmla="*/ 787325 h 789707"/>
                <a:gd name="connsiteX0" fmla="*/ 0 w 604316"/>
                <a:gd name="connsiteY0" fmla="*/ 787325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787325 h 1599332"/>
                <a:gd name="connsiteX0" fmla="*/ 0 w 604316"/>
                <a:gd name="connsiteY0" fmla="*/ 1596950 h 1599332"/>
                <a:gd name="connsiteX1" fmla="*/ 0 w 604316"/>
                <a:gd name="connsiteY1" fmla="*/ 0 h 1599332"/>
                <a:gd name="connsiteX2" fmla="*/ 604316 w 604316"/>
                <a:gd name="connsiteY2" fmla="*/ 1599332 h 1599332"/>
                <a:gd name="connsiteX3" fmla="*/ 0 w 604316"/>
                <a:gd name="connsiteY3" fmla="*/ 1596950 h 1599332"/>
                <a:gd name="connsiteX0" fmla="*/ 0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0 w 613841"/>
                <a:gd name="connsiteY3" fmla="*/ 1596950 h 1596950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0 w 611460"/>
                <a:gd name="connsiteY0" fmla="*/ 1589806 h 1589806"/>
                <a:gd name="connsiteX1" fmla="*/ 0 w 611460"/>
                <a:gd name="connsiteY1" fmla="*/ 0 h 1589806"/>
                <a:gd name="connsiteX2" fmla="*/ 611460 w 611460"/>
                <a:gd name="connsiteY2" fmla="*/ 1585045 h 1589806"/>
                <a:gd name="connsiteX3" fmla="*/ 0 w 611460"/>
                <a:gd name="connsiteY3" fmla="*/ 1589806 h 1589806"/>
                <a:gd name="connsiteX0" fmla="*/ 0 w 613841"/>
                <a:gd name="connsiteY0" fmla="*/ 1589806 h 1589806"/>
                <a:gd name="connsiteX1" fmla="*/ 0 w 613841"/>
                <a:gd name="connsiteY1" fmla="*/ 0 h 1589806"/>
                <a:gd name="connsiteX2" fmla="*/ 613841 w 613841"/>
                <a:gd name="connsiteY2" fmla="*/ 1587426 h 1589806"/>
                <a:gd name="connsiteX3" fmla="*/ 0 w 613841"/>
                <a:gd name="connsiteY3" fmla="*/ 1589806 h 1589806"/>
                <a:gd name="connsiteX0" fmla="*/ 0 w 613841"/>
                <a:gd name="connsiteY0" fmla="*/ 1589806 h 1594570"/>
                <a:gd name="connsiteX1" fmla="*/ 0 w 613841"/>
                <a:gd name="connsiteY1" fmla="*/ 0 h 1594570"/>
                <a:gd name="connsiteX2" fmla="*/ 613841 w 613841"/>
                <a:gd name="connsiteY2" fmla="*/ 1594570 h 1594570"/>
                <a:gd name="connsiteX3" fmla="*/ 0 w 613841"/>
                <a:gd name="connsiteY3" fmla="*/ 1589806 h 1594570"/>
                <a:gd name="connsiteX0" fmla="*/ 2381 w 613841"/>
                <a:gd name="connsiteY0" fmla="*/ 1596950 h 1596950"/>
                <a:gd name="connsiteX1" fmla="*/ 0 w 613841"/>
                <a:gd name="connsiteY1" fmla="*/ 0 h 1596950"/>
                <a:gd name="connsiteX2" fmla="*/ 613841 w 613841"/>
                <a:gd name="connsiteY2" fmla="*/ 1594570 h 1596950"/>
                <a:gd name="connsiteX3" fmla="*/ 2381 w 613841"/>
                <a:gd name="connsiteY3" fmla="*/ 1596950 h 1596950"/>
                <a:gd name="connsiteX0" fmla="*/ 105 w 616327"/>
                <a:gd name="connsiteY0" fmla="*/ 1596950 h 1596950"/>
                <a:gd name="connsiteX1" fmla="*/ 2486 w 616327"/>
                <a:gd name="connsiteY1" fmla="*/ 0 h 1596950"/>
                <a:gd name="connsiteX2" fmla="*/ 616327 w 616327"/>
                <a:gd name="connsiteY2" fmla="*/ 1594570 h 1596950"/>
                <a:gd name="connsiteX3" fmla="*/ 105 w 616327"/>
                <a:gd name="connsiteY3" fmla="*/ 1596950 h 1596950"/>
                <a:gd name="connsiteX0" fmla="*/ 105 w 609303"/>
                <a:gd name="connsiteY0" fmla="*/ 1596950 h 1596952"/>
                <a:gd name="connsiteX1" fmla="*/ 2486 w 609303"/>
                <a:gd name="connsiteY1" fmla="*/ 0 h 1596952"/>
                <a:gd name="connsiteX2" fmla="*/ 609303 w 609303"/>
                <a:gd name="connsiteY2" fmla="*/ 1596952 h 1596952"/>
                <a:gd name="connsiteX3" fmla="*/ 105 w 609303"/>
                <a:gd name="connsiteY3" fmla="*/ 1596950 h 1596952"/>
                <a:gd name="connsiteX0" fmla="*/ 2302 w 611500"/>
                <a:gd name="connsiteY0" fmla="*/ 1596950 h 1596952"/>
                <a:gd name="connsiteX1" fmla="*/ 0 w 611500"/>
                <a:gd name="connsiteY1" fmla="*/ 0 h 1596952"/>
                <a:gd name="connsiteX2" fmla="*/ 611500 w 611500"/>
                <a:gd name="connsiteY2" fmla="*/ 1596952 h 1596952"/>
                <a:gd name="connsiteX3" fmla="*/ 2302 w 611500"/>
                <a:gd name="connsiteY3" fmla="*/ 1596950 h 159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500" h="1596952">
                  <a:moveTo>
                    <a:pt x="2302" y="1596950"/>
                  </a:moveTo>
                  <a:cubicBezTo>
                    <a:pt x="1508" y="1064633"/>
                    <a:pt x="794" y="532317"/>
                    <a:pt x="0" y="0"/>
                  </a:cubicBezTo>
                  <a:lnTo>
                    <a:pt x="611500" y="1596952"/>
                  </a:lnTo>
                  <a:lnTo>
                    <a:pt x="2302" y="1596950"/>
                  </a:lnTo>
                  <a:close/>
                </a:path>
              </a:pathLst>
            </a:custGeom>
            <a:solidFill>
              <a:schemeClr val="tx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 descr="D:\Moje obrazy\logo zus\logoZUSnoweRozwiniecie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747" y="8682125"/>
              <a:ext cx="2560325" cy="57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Symbol zastępczy tekstu 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77600" y="4565526"/>
            <a:ext cx="11413432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400" b="1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25" name="Symbol zastępczy tekstu 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77600" y="1189534"/>
            <a:ext cx="11413432" cy="201622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Tu proszę wpisać tytuł sekcji tytuł sekcji</a:t>
            </a:r>
          </a:p>
        </p:txBody>
      </p:sp>
      <p:sp>
        <p:nvSpPr>
          <p:cNvPr id="28" name="Shape 35"/>
          <p:cNvSpPr/>
          <p:nvPr userDrawn="1"/>
        </p:nvSpPr>
        <p:spPr>
          <a:xfrm>
            <a:off x="885776" y="3796481"/>
            <a:ext cx="1270000" cy="212031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4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957784" y="8693224"/>
            <a:ext cx="8208912" cy="4325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5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 smtClean="0"/>
              <a:t>Nazwa jednostki lub komórki</a:t>
            </a:r>
          </a:p>
        </p:txBody>
      </p:sp>
    </p:spTree>
    <p:extLst>
      <p:ext uri="{BB962C8B-B14F-4D97-AF65-F5344CB8AC3E}">
        <p14:creationId xmlns:p14="http://schemas.microsoft.com/office/powerpoint/2010/main" val="3087869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780456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06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6543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807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rtl="0" latinLnBrk="1" hangingPunct="0"/>
              <a:endParaRPr lang="pl-PL" sz="2400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rtl="0" latinLnBrk="1" hangingPunct="0"/>
                <a:endParaRPr lang="pl-PL" sz="2400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fld id="{C19836D0-3F8D-48FA-A6B3-A53F85479A39}" type="slidenum">
              <a:rPr lang="pl-PL" sz="2000" b="1" smtClean="0">
                <a:solidFill>
                  <a:srgbClr val="FFFFFF"/>
                </a:solidFill>
              </a:rPr>
              <a:pPr algn="l" rtl="0" latinLnBrk="1" hangingPunct="0"/>
              <a:t>‹#›</a:t>
            </a:fld>
            <a:endParaRPr lang="pl-PL" sz="19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3249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pl-PL" sz="6600" b="1" dirty="0" smtClean="0">
                <a:solidFill>
                  <a:srgbClr val="FFFFFF"/>
                </a:solidFill>
              </a:rPr>
              <a:t>Dziękuję za uwagę</a:t>
            </a:r>
            <a:endParaRPr lang="pl-PL" sz="6600" b="1" dirty="0">
              <a:solidFill>
                <a:srgbClr val="FFFFFF"/>
              </a:solidFill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430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grafika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777600" y="3364632"/>
            <a:ext cx="5508776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741760" y="2212504"/>
            <a:ext cx="11521280" cy="864096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slajdów”.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741760" y="844352"/>
            <a:ext cx="11521280" cy="8640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 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829279" y="1780456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6789738" y="3364632"/>
            <a:ext cx="5473302" cy="4968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" name="pole tekstowe 1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pPr marL="0" marR="0" indent="0" algn="l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358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krót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588768"/>
            <a:ext cx="5508776" cy="37444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716560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2961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42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slajdu</a:t>
            </a:r>
            <a:br>
              <a:rPr lang="pl-PL" dirty="0" smtClean="0"/>
            </a:br>
            <a:r>
              <a:rPr lang="pl-PL" dirty="0" smtClean="0"/>
              <a:t>krótszy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356520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pPr marL="0" marR="0" indent="0" algn="l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pl-PL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534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z dużą grafiką - dłuższy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ymbol zastępczy tekstu 14"/>
          <p:cNvSpPr>
            <a:spLocks noGrp="1"/>
          </p:cNvSpPr>
          <p:nvPr>
            <p:ph type="body" sz="quarter" idx="11"/>
          </p:nvPr>
        </p:nvSpPr>
        <p:spPr>
          <a:xfrm>
            <a:off x="6790432" y="4804792"/>
            <a:ext cx="5508776" cy="35283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16" name="Symbol zastępczy tekstu 14"/>
          <p:cNvSpPr>
            <a:spLocks noGrp="1"/>
          </p:cNvSpPr>
          <p:nvPr>
            <p:ph type="body" sz="quarter" idx="12" hasCustomPrompt="1"/>
          </p:nvPr>
        </p:nvSpPr>
        <p:spPr>
          <a:xfrm>
            <a:off x="6790432" y="2932584"/>
            <a:ext cx="5472608" cy="1656184"/>
          </a:xfrm>
          <a:prstGeom prst="rect">
            <a:avLst/>
          </a:prstGeom>
        </p:spPr>
        <p:txBody>
          <a:bodyPr/>
          <a:lstStyle>
            <a:lvl1pPr marL="0" marR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 sz="2500" b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marL="0" marR="0" lvl="0" indent="0" defTabSz="584200" eaLnBrk="1" fontAlgn="auto" latinLnBrk="0" hangingPunct="1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Tu można wpisać tekst wprowadzający. Zieloną kreskę można w razie potrzeby przesunąć (ale nie wydłużać) we wzorcu: menu „Widok” &gt; „Wzorzec slajdów”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8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6790432" y="916359"/>
            <a:ext cx="5472608" cy="15121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4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89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2pPr>
            <a:lvl3pPr marL="1333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3pPr>
            <a:lvl4pPr marL="17780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4pPr>
            <a:lvl5pPr marL="2222500" indent="-444500">
              <a:buFont typeface="Arial" panose="020B0604020202020204" pitchFamily="34" charset="0"/>
              <a:buChar char="•"/>
              <a:defRPr sz="1600" b="0">
                <a:latin typeface="+mn-lt"/>
              </a:defRPr>
            </a:lvl5pPr>
          </a:lstStyle>
          <a:p>
            <a:pPr lvl="0"/>
            <a:r>
              <a:rPr lang="pl-PL" dirty="0" smtClean="0"/>
              <a:t>Tytuł </a:t>
            </a:r>
            <a:br>
              <a:rPr lang="pl-PL" dirty="0" smtClean="0"/>
            </a:br>
            <a:r>
              <a:rPr lang="pl-PL" dirty="0" smtClean="0"/>
              <a:t>slajdu dłuższy</a:t>
            </a:r>
          </a:p>
        </p:txBody>
      </p:sp>
      <p:sp>
        <p:nvSpPr>
          <p:cNvPr id="19" name="Shape 35"/>
          <p:cNvSpPr/>
          <p:nvPr userDrawn="1"/>
        </p:nvSpPr>
        <p:spPr>
          <a:xfrm>
            <a:off x="6816576" y="2572544"/>
            <a:ext cx="1270000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 lang="pl-PL" dirty="0"/>
          </a:p>
        </p:txBody>
      </p:sp>
      <p:sp>
        <p:nvSpPr>
          <p:cNvPr id="21" name="Symbol zastępczy zawartości 20"/>
          <p:cNvSpPr>
            <a:spLocks noGrp="1"/>
          </p:cNvSpPr>
          <p:nvPr>
            <p:ph sz="quarter" idx="15"/>
          </p:nvPr>
        </p:nvSpPr>
        <p:spPr>
          <a:xfrm>
            <a:off x="741760" y="916360"/>
            <a:ext cx="5473302" cy="741682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32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864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296000" indent="-432000">
              <a:spcBef>
                <a:spcPts val="0"/>
              </a:spcBef>
              <a:spcAft>
                <a:spcPts val="6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</p:txBody>
      </p:sp>
      <p:sp>
        <p:nvSpPr>
          <p:cNvPr id="20" name="pole tekstowe 19"/>
          <p:cNvSpPr txBox="1"/>
          <p:nvPr userDrawn="1"/>
        </p:nvSpPr>
        <p:spPr>
          <a:xfrm>
            <a:off x="829279" y="83994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pPr marL="0" marR="0" indent="0" algn="l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001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 userDrawn="1"/>
        </p:nvGrpSpPr>
        <p:grpSpPr>
          <a:xfrm>
            <a:off x="-1" y="0"/>
            <a:ext cx="13004802" cy="9773344"/>
            <a:chOff x="-1" y="0"/>
            <a:chExt cx="13004802" cy="9773344"/>
          </a:xfrm>
        </p:grpSpPr>
        <p:sp>
          <p:nvSpPr>
            <p:cNvPr id="5" name="Trapez 3"/>
            <p:cNvSpPr/>
            <p:nvPr/>
          </p:nvSpPr>
          <p:spPr>
            <a:xfrm flipH="1" flipV="1">
              <a:off x="2439" y="0"/>
              <a:ext cx="2923680" cy="574130"/>
            </a:xfrm>
            <a:custGeom>
              <a:avLst/>
              <a:gdLst>
                <a:gd name="connsiteX0" fmla="*/ 0 w 12651729"/>
                <a:gd name="connsiteY0" fmla="*/ 1132384 h 1132384"/>
                <a:gd name="connsiteX1" fmla="*/ 448503 w 12651729"/>
                <a:gd name="connsiteY1" fmla="*/ 0 h 1132384"/>
                <a:gd name="connsiteX2" fmla="*/ 12203226 w 12651729"/>
                <a:gd name="connsiteY2" fmla="*/ 0 h 1132384"/>
                <a:gd name="connsiteX3" fmla="*/ 12651729 w 12651729"/>
                <a:gd name="connsiteY3" fmla="*/ 1132384 h 1132384"/>
                <a:gd name="connsiteX4" fmla="*/ 0 w 12651729"/>
                <a:gd name="connsiteY4" fmla="*/ 1132384 h 1132384"/>
                <a:gd name="connsiteX0" fmla="*/ 0 w 12651729"/>
                <a:gd name="connsiteY0" fmla="*/ 1160959 h 1160959"/>
                <a:gd name="connsiteX1" fmla="*/ 448503 w 12651729"/>
                <a:gd name="connsiteY1" fmla="*/ 28575 h 1160959"/>
                <a:gd name="connsiteX2" fmla="*/ 12622326 w 12651729"/>
                <a:gd name="connsiteY2" fmla="*/ 0 h 1160959"/>
                <a:gd name="connsiteX3" fmla="*/ 12651729 w 12651729"/>
                <a:gd name="connsiteY3" fmla="*/ 1160959 h 1160959"/>
                <a:gd name="connsiteX4" fmla="*/ 0 w 12651729"/>
                <a:gd name="connsiteY4" fmla="*/ 1160959 h 1160959"/>
                <a:gd name="connsiteX0" fmla="*/ 0 w 12654076"/>
                <a:gd name="connsiteY0" fmla="*/ 1167309 h 1167309"/>
                <a:gd name="connsiteX1" fmla="*/ 448503 w 12654076"/>
                <a:gd name="connsiteY1" fmla="*/ 34925 h 1167309"/>
                <a:gd name="connsiteX2" fmla="*/ 12654076 w 12654076"/>
                <a:gd name="connsiteY2" fmla="*/ 0 h 1167309"/>
                <a:gd name="connsiteX3" fmla="*/ 12651729 w 12654076"/>
                <a:gd name="connsiteY3" fmla="*/ 1167309 h 1167309"/>
                <a:gd name="connsiteX4" fmla="*/ 0 w 12654076"/>
                <a:gd name="connsiteY4" fmla="*/ 1167309 h 1167309"/>
                <a:gd name="connsiteX0" fmla="*/ 0 w 12660426"/>
                <a:gd name="connsiteY0" fmla="*/ 1148259 h 1148259"/>
                <a:gd name="connsiteX1" fmla="*/ 448503 w 12660426"/>
                <a:gd name="connsiteY1" fmla="*/ 15875 h 1148259"/>
                <a:gd name="connsiteX2" fmla="*/ 12660426 w 12660426"/>
                <a:gd name="connsiteY2" fmla="*/ 0 h 1148259"/>
                <a:gd name="connsiteX3" fmla="*/ 12651729 w 12660426"/>
                <a:gd name="connsiteY3" fmla="*/ 1148259 h 1148259"/>
                <a:gd name="connsiteX4" fmla="*/ 0 w 12660426"/>
                <a:gd name="connsiteY4" fmla="*/ 1148259 h 1148259"/>
                <a:gd name="connsiteX0" fmla="*/ 0 w 12670336"/>
                <a:gd name="connsiteY0" fmla="*/ 1148259 h 1148259"/>
                <a:gd name="connsiteX1" fmla="*/ 448503 w 12670336"/>
                <a:gd name="connsiteY1" fmla="*/ 15875 h 1148259"/>
                <a:gd name="connsiteX2" fmla="*/ 12660426 w 12670336"/>
                <a:gd name="connsiteY2" fmla="*/ 0 h 1148259"/>
                <a:gd name="connsiteX3" fmla="*/ 12670298 w 12670336"/>
                <a:gd name="connsiteY3" fmla="*/ 1148259 h 1148259"/>
                <a:gd name="connsiteX4" fmla="*/ 0 w 12670336"/>
                <a:gd name="connsiteY4" fmla="*/ 1148259 h 1148259"/>
                <a:gd name="connsiteX0" fmla="*/ 0 w 12672031"/>
                <a:gd name="connsiteY0" fmla="*/ 1143497 h 1143497"/>
                <a:gd name="connsiteX1" fmla="*/ 448503 w 12672031"/>
                <a:gd name="connsiteY1" fmla="*/ 11113 h 1143497"/>
                <a:gd name="connsiteX2" fmla="*/ 12672031 w 12672031"/>
                <a:gd name="connsiteY2" fmla="*/ 0 h 1143497"/>
                <a:gd name="connsiteX3" fmla="*/ 12670298 w 12672031"/>
                <a:gd name="connsiteY3" fmla="*/ 1143497 h 1143497"/>
                <a:gd name="connsiteX4" fmla="*/ 0 w 12672031"/>
                <a:gd name="connsiteY4" fmla="*/ 1143497 h 1143497"/>
                <a:gd name="connsiteX0" fmla="*/ 0 w 12670360"/>
                <a:gd name="connsiteY0" fmla="*/ 1143497 h 1143497"/>
                <a:gd name="connsiteX1" fmla="*/ 448503 w 12670360"/>
                <a:gd name="connsiteY1" fmla="*/ 11113 h 1143497"/>
                <a:gd name="connsiteX2" fmla="*/ 12665068 w 12670360"/>
                <a:gd name="connsiteY2" fmla="*/ 0 h 1143497"/>
                <a:gd name="connsiteX3" fmla="*/ 12670298 w 12670360"/>
                <a:gd name="connsiteY3" fmla="*/ 1143497 h 1143497"/>
                <a:gd name="connsiteX4" fmla="*/ 0 w 12670360"/>
                <a:gd name="connsiteY4" fmla="*/ 1143497 h 1143497"/>
                <a:gd name="connsiteX0" fmla="*/ 0 w 12672030"/>
                <a:gd name="connsiteY0" fmla="*/ 1145878 h 1145878"/>
                <a:gd name="connsiteX1" fmla="*/ 448503 w 12672030"/>
                <a:gd name="connsiteY1" fmla="*/ 13494 h 1145878"/>
                <a:gd name="connsiteX2" fmla="*/ 12672030 w 12672030"/>
                <a:gd name="connsiteY2" fmla="*/ 0 h 1145878"/>
                <a:gd name="connsiteX3" fmla="*/ 12670298 w 12672030"/>
                <a:gd name="connsiteY3" fmla="*/ 1145878 h 1145878"/>
                <a:gd name="connsiteX4" fmla="*/ 0 w 12672030"/>
                <a:gd name="connsiteY4" fmla="*/ 1145878 h 1145878"/>
                <a:gd name="connsiteX0" fmla="*/ 0 w 12670360"/>
                <a:gd name="connsiteY0" fmla="*/ 1145878 h 1145878"/>
                <a:gd name="connsiteX1" fmla="*/ 448503 w 12670360"/>
                <a:gd name="connsiteY1" fmla="*/ 13494 h 1145878"/>
                <a:gd name="connsiteX2" fmla="*/ 12665067 w 12670360"/>
                <a:gd name="connsiteY2" fmla="*/ 0 h 1145878"/>
                <a:gd name="connsiteX3" fmla="*/ 12670298 w 12670360"/>
                <a:gd name="connsiteY3" fmla="*/ 1145878 h 1145878"/>
                <a:gd name="connsiteX4" fmla="*/ 0 w 12670360"/>
                <a:gd name="connsiteY4" fmla="*/ 1145878 h 1145878"/>
                <a:gd name="connsiteX0" fmla="*/ 0 w 12674351"/>
                <a:gd name="connsiteY0" fmla="*/ 1145878 h 1145878"/>
                <a:gd name="connsiteX1" fmla="*/ 448503 w 12674351"/>
                <a:gd name="connsiteY1" fmla="*/ 13494 h 1145878"/>
                <a:gd name="connsiteX2" fmla="*/ 12674351 w 12674351"/>
                <a:gd name="connsiteY2" fmla="*/ 0 h 1145878"/>
                <a:gd name="connsiteX3" fmla="*/ 12670298 w 12674351"/>
                <a:gd name="connsiteY3" fmla="*/ 1145878 h 1145878"/>
                <a:gd name="connsiteX4" fmla="*/ 0 w 12674351"/>
                <a:gd name="connsiteY4" fmla="*/ 1145878 h 1145878"/>
                <a:gd name="connsiteX0" fmla="*/ 0 w 12670390"/>
                <a:gd name="connsiteY0" fmla="*/ 1145878 h 1145878"/>
                <a:gd name="connsiteX1" fmla="*/ 448503 w 12670390"/>
                <a:gd name="connsiteY1" fmla="*/ 13494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70390"/>
                <a:gd name="connsiteY0" fmla="*/ 1145878 h 1145878"/>
                <a:gd name="connsiteX1" fmla="*/ 436898 w 12670390"/>
                <a:gd name="connsiteY1" fmla="*/ 1588 h 1145878"/>
                <a:gd name="connsiteX2" fmla="*/ 12667387 w 12670390"/>
                <a:gd name="connsiteY2" fmla="*/ 0 h 1145878"/>
                <a:gd name="connsiteX3" fmla="*/ 12670298 w 12670390"/>
                <a:gd name="connsiteY3" fmla="*/ 1145878 h 1145878"/>
                <a:gd name="connsiteX4" fmla="*/ 0 w 12670390"/>
                <a:gd name="connsiteY4" fmla="*/ 1145878 h 1145878"/>
                <a:gd name="connsiteX0" fmla="*/ 0 w 12681995"/>
                <a:gd name="connsiteY0" fmla="*/ 1148260 h 1148260"/>
                <a:gd name="connsiteX1" fmla="*/ 448503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745982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10407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208726 w 12681995"/>
                <a:gd name="connsiteY1" fmla="*/ 158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61912 h 1161912"/>
                <a:gd name="connsiteX1" fmla="*/ 1043460 w 12681995"/>
                <a:gd name="connsiteY1" fmla="*/ 0 h 1161912"/>
                <a:gd name="connsiteX2" fmla="*/ 12678992 w 12681995"/>
                <a:gd name="connsiteY2" fmla="*/ 13652 h 1161912"/>
                <a:gd name="connsiteX3" fmla="*/ 12681903 w 12681995"/>
                <a:gd name="connsiteY3" fmla="*/ 1159530 h 1161912"/>
                <a:gd name="connsiteX4" fmla="*/ 0 w 12681995"/>
                <a:gd name="connsiteY4" fmla="*/ 1161912 h 1161912"/>
                <a:gd name="connsiteX0" fmla="*/ 0 w 12681995"/>
                <a:gd name="connsiteY0" fmla="*/ 1148260 h 1148260"/>
                <a:gd name="connsiteX1" fmla="*/ 1043460 w 12681995"/>
                <a:gd name="connsiteY1" fmla="*/ 53024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64120 w 12681995"/>
                <a:gd name="connsiteY1" fmla="*/ 253048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  <a:gd name="connsiteX0" fmla="*/ 0 w 12681995"/>
                <a:gd name="connsiteY0" fmla="*/ 1148260 h 1148260"/>
                <a:gd name="connsiteX1" fmla="*/ 1033132 w 12681995"/>
                <a:gd name="connsiteY1" fmla="*/ 636 h 1148260"/>
                <a:gd name="connsiteX2" fmla="*/ 12678992 w 12681995"/>
                <a:gd name="connsiteY2" fmla="*/ 0 h 1148260"/>
                <a:gd name="connsiteX3" fmla="*/ 12681903 w 12681995"/>
                <a:gd name="connsiteY3" fmla="*/ 1145878 h 1148260"/>
                <a:gd name="connsiteX4" fmla="*/ 0 w 12681995"/>
                <a:gd name="connsiteY4" fmla="*/ 1148260 h 1148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1995" h="1148260">
                  <a:moveTo>
                    <a:pt x="0" y="1148260"/>
                  </a:moveTo>
                  <a:lnTo>
                    <a:pt x="1033132" y="636"/>
                  </a:lnTo>
                  <a:lnTo>
                    <a:pt x="12678992" y="0"/>
                  </a:lnTo>
                  <a:cubicBezTo>
                    <a:pt x="12678210" y="389103"/>
                    <a:pt x="12682685" y="756775"/>
                    <a:pt x="12681903" y="1145878"/>
                  </a:cubicBezTo>
                  <a:lnTo>
                    <a:pt x="0" y="114826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sz="24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-1" y="8625084"/>
              <a:ext cx="13004802" cy="1148260"/>
              <a:chOff x="-1" y="8625084"/>
              <a:chExt cx="13004802" cy="1148260"/>
            </a:xfrm>
          </p:grpSpPr>
          <p:sp>
            <p:nvSpPr>
              <p:cNvPr id="7" name="Trapez 3"/>
              <p:cNvSpPr/>
              <p:nvPr/>
            </p:nvSpPr>
            <p:spPr>
              <a:xfrm>
                <a:off x="-1" y="8625084"/>
                <a:ext cx="13004801" cy="1148260"/>
              </a:xfrm>
              <a:custGeom>
                <a:avLst/>
                <a:gdLst>
                  <a:gd name="connsiteX0" fmla="*/ 0 w 12651729"/>
                  <a:gd name="connsiteY0" fmla="*/ 1132384 h 1132384"/>
                  <a:gd name="connsiteX1" fmla="*/ 448503 w 12651729"/>
                  <a:gd name="connsiteY1" fmla="*/ 0 h 1132384"/>
                  <a:gd name="connsiteX2" fmla="*/ 12203226 w 12651729"/>
                  <a:gd name="connsiteY2" fmla="*/ 0 h 1132384"/>
                  <a:gd name="connsiteX3" fmla="*/ 12651729 w 12651729"/>
                  <a:gd name="connsiteY3" fmla="*/ 1132384 h 1132384"/>
                  <a:gd name="connsiteX4" fmla="*/ 0 w 12651729"/>
                  <a:gd name="connsiteY4" fmla="*/ 1132384 h 1132384"/>
                  <a:gd name="connsiteX0" fmla="*/ 0 w 12651729"/>
                  <a:gd name="connsiteY0" fmla="*/ 1160959 h 1160959"/>
                  <a:gd name="connsiteX1" fmla="*/ 448503 w 12651729"/>
                  <a:gd name="connsiteY1" fmla="*/ 28575 h 1160959"/>
                  <a:gd name="connsiteX2" fmla="*/ 12622326 w 12651729"/>
                  <a:gd name="connsiteY2" fmla="*/ 0 h 1160959"/>
                  <a:gd name="connsiteX3" fmla="*/ 12651729 w 12651729"/>
                  <a:gd name="connsiteY3" fmla="*/ 1160959 h 1160959"/>
                  <a:gd name="connsiteX4" fmla="*/ 0 w 12651729"/>
                  <a:gd name="connsiteY4" fmla="*/ 1160959 h 1160959"/>
                  <a:gd name="connsiteX0" fmla="*/ 0 w 12654076"/>
                  <a:gd name="connsiteY0" fmla="*/ 1167309 h 1167309"/>
                  <a:gd name="connsiteX1" fmla="*/ 448503 w 12654076"/>
                  <a:gd name="connsiteY1" fmla="*/ 34925 h 1167309"/>
                  <a:gd name="connsiteX2" fmla="*/ 12654076 w 12654076"/>
                  <a:gd name="connsiteY2" fmla="*/ 0 h 1167309"/>
                  <a:gd name="connsiteX3" fmla="*/ 12651729 w 12654076"/>
                  <a:gd name="connsiteY3" fmla="*/ 1167309 h 1167309"/>
                  <a:gd name="connsiteX4" fmla="*/ 0 w 12654076"/>
                  <a:gd name="connsiteY4" fmla="*/ 1167309 h 1167309"/>
                  <a:gd name="connsiteX0" fmla="*/ 0 w 12660426"/>
                  <a:gd name="connsiteY0" fmla="*/ 1148259 h 1148259"/>
                  <a:gd name="connsiteX1" fmla="*/ 448503 w 12660426"/>
                  <a:gd name="connsiteY1" fmla="*/ 15875 h 1148259"/>
                  <a:gd name="connsiteX2" fmla="*/ 12660426 w 12660426"/>
                  <a:gd name="connsiteY2" fmla="*/ 0 h 1148259"/>
                  <a:gd name="connsiteX3" fmla="*/ 12651729 w 12660426"/>
                  <a:gd name="connsiteY3" fmla="*/ 1148259 h 1148259"/>
                  <a:gd name="connsiteX4" fmla="*/ 0 w 12660426"/>
                  <a:gd name="connsiteY4" fmla="*/ 1148259 h 1148259"/>
                  <a:gd name="connsiteX0" fmla="*/ 0 w 12670336"/>
                  <a:gd name="connsiteY0" fmla="*/ 1148259 h 1148259"/>
                  <a:gd name="connsiteX1" fmla="*/ 448503 w 12670336"/>
                  <a:gd name="connsiteY1" fmla="*/ 15875 h 1148259"/>
                  <a:gd name="connsiteX2" fmla="*/ 12660426 w 12670336"/>
                  <a:gd name="connsiteY2" fmla="*/ 0 h 1148259"/>
                  <a:gd name="connsiteX3" fmla="*/ 12670298 w 12670336"/>
                  <a:gd name="connsiteY3" fmla="*/ 1148259 h 1148259"/>
                  <a:gd name="connsiteX4" fmla="*/ 0 w 12670336"/>
                  <a:gd name="connsiteY4" fmla="*/ 1148259 h 1148259"/>
                  <a:gd name="connsiteX0" fmla="*/ 0 w 12672031"/>
                  <a:gd name="connsiteY0" fmla="*/ 1143497 h 1143497"/>
                  <a:gd name="connsiteX1" fmla="*/ 448503 w 12672031"/>
                  <a:gd name="connsiteY1" fmla="*/ 11113 h 1143497"/>
                  <a:gd name="connsiteX2" fmla="*/ 12672031 w 12672031"/>
                  <a:gd name="connsiteY2" fmla="*/ 0 h 1143497"/>
                  <a:gd name="connsiteX3" fmla="*/ 12670298 w 12672031"/>
                  <a:gd name="connsiteY3" fmla="*/ 1143497 h 1143497"/>
                  <a:gd name="connsiteX4" fmla="*/ 0 w 12672031"/>
                  <a:gd name="connsiteY4" fmla="*/ 1143497 h 1143497"/>
                  <a:gd name="connsiteX0" fmla="*/ 0 w 12670360"/>
                  <a:gd name="connsiteY0" fmla="*/ 1143497 h 1143497"/>
                  <a:gd name="connsiteX1" fmla="*/ 448503 w 12670360"/>
                  <a:gd name="connsiteY1" fmla="*/ 11113 h 1143497"/>
                  <a:gd name="connsiteX2" fmla="*/ 12665068 w 12670360"/>
                  <a:gd name="connsiteY2" fmla="*/ 0 h 1143497"/>
                  <a:gd name="connsiteX3" fmla="*/ 12670298 w 12670360"/>
                  <a:gd name="connsiteY3" fmla="*/ 1143497 h 1143497"/>
                  <a:gd name="connsiteX4" fmla="*/ 0 w 12670360"/>
                  <a:gd name="connsiteY4" fmla="*/ 1143497 h 1143497"/>
                  <a:gd name="connsiteX0" fmla="*/ 0 w 12672030"/>
                  <a:gd name="connsiteY0" fmla="*/ 1145878 h 1145878"/>
                  <a:gd name="connsiteX1" fmla="*/ 448503 w 12672030"/>
                  <a:gd name="connsiteY1" fmla="*/ 13494 h 1145878"/>
                  <a:gd name="connsiteX2" fmla="*/ 12672030 w 12672030"/>
                  <a:gd name="connsiteY2" fmla="*/ 0 h 1145878"/>
                  <a:gd name="connsiteX3" fmla="*/ 12670298 w 12672030"/>
                  <a:gd name="connsiteY3" fmla="*/ 1145878 h 1145878"/>
                  <a:gd name="connsiteX4" fmla="*/ 0 w 12672030"/>
                  <a:gd name="connsiteY4" fmla="*/ 1145878 h 1145878"/>
                  <a:gd name="connsiteX0" fmla="*/ 0 w 12670360"/>
                  <a:gd name="connsiteY0" fmla="*/ 1145878 h 1145878"/>
                  <a:gd name="connsiteX1" fmla="*/ 448503 w 12670360"/>
                  <a:gd name="connsiteY1" fmla="*/ 13494 h 1145878"/>
                  <a:gd name="connsiteX2" fmla="*/ 12665067 w 12670360"/>
                  <a:gd name="connsiteY2" fmla="*/ 0 h 1145878"/>
                  <a:gd name="connsiteX3" fmla="*/ 12670298 w 12670360"/>
                  <a:gd name="connsiteY3" fmla="*/ 1145878 h 1145878"/>
                  <a:gd name="connsiteX4" fmla="*/ 0 w 12670360"/>
                  <a:gd name="connsiteY4" fmla="*/ 1145878 h 1145878"/>
                  <a:gd name="connsiteX0" fmla="*/ 0 w 12674351"/>
                  <a:gd name="connsiteY0" fmla="*/ 1145878 h 1145878"/>
                  <a:gd name="connsiteX1" fmla="*/ 448503 w 12674351"/>
                  <a:gd name="connsiteY1" fmla="*/ 13494 h 1145878"/>
                  <a:gd name="connsiteX2" fmla="*/ 12674351 w 12674351"/>
                  <a:gd name="connsiteY2" fmla="*/ 0 h 1145878"/>
                  <a:gd name="connsiteX3" fmla="*/ 12670298 w 12674351"/>
                  <a:gd name="connsiteY3" fmla="*/ 1145878 h 1145878"/>
                  <a:gd name="connsiteX4" fmla="*/ 0 w 12674351"/>
                  <a:gd name="connsiteY4" fmla="*/ 1145878 h 1145878"/>
                  <a:gd name="connsiteX0" fmla="*/ 0 w 12670390"/>
                  <a:gd name="connsiteY0" fmla="*/ 1145878 h 1145878"/>
                  <a:gd name="connsiteX1" fmla="*/ 448503 w 12670390"/>
                  <a:gd name="connsiteY1" fmla="*/ 13494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70390"/>
                  <a:gd name="connsiteY0" fmla="*/ 1145878 h 1145878"/>
                  <a:gd name="connsiteX1" fmla="*/ 436898 w 12670390"/>
                  <a:gd name="connsiteY1" fmla="*/ 1588 h 1145878"/>
                  <a:gd name="connsiteX2" fmla="*/ 12667387 w 12670390"/>
                  <a:gd name="connsiteY2" fmla="*/ 0 h 1145878"/>
                  <a:gd name="connsiteX3" fmla="*/ 12670298 w 12670390"/>
                  <a:gd name="connsiteY3" fmla="*/ 1145878 h 1145878"/>
                  <a:gd name="connsiteX4" fmla="*/ 0 w 12670390"/>
                  <a:gd name="connsiteY4" fmla="*/ 1145878 h 1145878"/>
                  <a:gd name="connsiteX0" fmla="*/ 0 w 12681995"/>
                  <a:gd name="connsiteY0" fmla="*/ 1148260 h 1148260"/>
                  <a:gd name="connsiteX1" fmla="*/ 448503 w 12681995"/>
                  <a:gd name="connsiteY1" fmla="*/ 1588 h 1148260"/>
                  <a:gd name="connsiteX2" fmla="*/ 12678992 w 12681995"/>
                  <a:gd name="connsiteY2" fmla="*/ 0 h 1148260"/>
                  <a:gd name="connsiteX3" fmla="*/ 12681903 w 12681995"/>
                  <a:gd name="connsiteY3" fmla="*/ 1145878 h 1148260"/>
                  <a:gd name="connsiteX4" fmla="*/ 0 w 12681995"/>
                  <a:gd name="connsiteY4" fmla="*/ 1148260 h 1148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1995" h="1148260">
                    <a:moveTo>
                      <a:pt x="0" y="1148260"/>
                    </a:moveTo>
                    <a:lnTo>
                      <a:pt x="448503" y="1588"/>
                    </a:lnTo>
                    <a:lnTo>
                      <a:pt x="12678992" y="0"/>
                    </a:lnTo>
                    <a:cubicBezTo>
                      <a:pt x="12678210" y="389103"/>
                      <a:pt x="12682685" y="756775"/>
                      <a:pt x="12681903" y="1145878"/>
                    </a:cubicBezTo>
                    <a:lnTo>
                      <a:pt x="0" y="114826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  <p:sp>
            <p:nvSpPr>
              <p:cNvPr id="10" name="Shape 42"/>
              <p:cNvSpPr/>
              <p:nvPr/>
            </p:nvSpPr>
            <p:spPr>
              <a:xfrm>
                <a:off x="0" y="8981256"/>
                <a:ext cx="13004801" cy="792088"/>
              </a:xfrm>
              <a:prstGeom prst="rect">
                <a:avLst/>
              </a:prstGeom>
              <a:solidFill>
                <a:schemeClr val="tx1"/>
              </a:solidFill>
              <a:ln w="12700"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 lang="pl-PL" dirty="0"/>
              </a:p>
            </p:txBody>
          </p:sp>
          <p:sp>
            <p:nvSpPr>
              <p:cNvPr id="11" name="Trójkąt prostokątny 14"/>
              <p:cNvSpPr/>
              <p:nvPr/>
            </p:nvSpPr>
            <p:spPr>
              <a:xfrm flipV="1">
                <a:off x="0" y="8978626"/>
                <a:ext cx="318566" cy="789707"/>
              </a:xfrm>
              <a:custGeom>
                <a:avLst/>
                <a:gdLst>
                  <a:gd name="connsiteX0" fmla="*/ 0 w 525736"/>
                  <a:gd name="connsiteY0" fmla="*/ 792088 h 792088"/>
                  <a:gd name="connsiteX1" fmla="*/ 0 w 525736"/>
                  <a:gd name="connsiteY1" fmla="*/ 0 h 792088"/>
                  <a:gd name="connsiteX2" fmla="*/ 525736 w 525736"/>
                  <a:gd name="connsiteY2" fmla="*/ 792088 h 792088"/>
                  <a:gd name="connsiteX3" fmla="*/ 0 w 525736"/>
                  <a:gd name="connsiteY3" fmla="*/ 792088 h 792088"/>
                  <a:gd name="connsiteX0" fmla="*/ 0 w 313804"/>
                  <a:gd name="connsiteY0" fmla="*/ 792088 h 792088"/>
                  <a:gd name="connsiteX1" fmla="*/ 0 w 313804"/>
                  <a:gd name="connsiteY1" fmla="*/ 0 h 792088"/>
                  <a:gd name="connsiteX2" fmla="*/ 313804 w 313804"/>
                  <a:gd name="connsiteY2" fmla="*/ 792088 h 792088"/>
                  <a:gd name="connsiteX3" fmla="*/ 0 w 313804"/>
                  <a:gd name="connsiteY3" fmla="*/ 792088 h 792088"/>
                  <a:gd name="connsiteX0" fmla="*/ 0 w 318566"/>
                  <a:gd name="connsiteY0" fmla="*/ 792088 h 792088"/>
                  <a:gd name="connsiteX1" fmla="*/ 0 w 318566"/>
                  <a:gd name="connsiteY1" fmla="*/ 0 h 792088"/>
                  <a:gd name="connsiteX2" fmla="*/ 318566 w 318566"/>
                  <a:gd name="connsiteY2" fmla="*/ 789707 h 792088"/>
                  <a:gd name="connsiteX3" fmla="*/ 0 w 318566"/>
                  <a:gd name="connsiteY3" fmla="*/ 792088 h 792088"/>
                  <a:gd name="connsiteX0" fmla="*/ 0 w 318566"/>
                  <a:gd name="connsiteY0" fmla="*/ 787325 h 789707"/>
                  <a:gd name="connsiteX1" fmla="*/ 0 w 318566"/>
                  <a:gd name="connsiteY1" fmla="*/ 0 h 789707"/>
                  <a:gd name="connsiteX2" fmla="*/ 318566 w 318566"/>
                  <a:gd name="connsiteY2" fmla="*/ 789707 h 789707"/>
                  <a:gd name="connsiteX3" fmla="*/ 0 w 318566"/>
                  <a:gd name="connsiteY3" fmla="*/ 787325 h 789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8566" h="789707">
                    <a:moveTo>
                      <a:pt x="0" y="787325"/>
                    </a:moveTo>
                    <a:lnTo>
                      <a:pt x="0" y="0"/>
                    </a:lnTo>
                    <a:lnTo>
                      <a:pt x="318566" y="789707"/>
                    </a:lnTo>
                    <a:lnTo>
                      <a:pt x="0" y="7873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endParaRPr>
              </a:p>
            </p:txBody>
          </p:sp>
        </p:grpSp>
      </p:grpSp>
      <p:pic>
        <p:nvPicPr>
          <p:cNvPr id="12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6936" y="9233434"/>
            <a:ext cx="1280160" cy="28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tekstu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6016" y="77664"/>
            <a:ext cx="9217024" cy="3817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19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pl-PL" dirty="0" smtClean="0"/>
              <a:t>Tytuł sekcji (najlepiej wpisać w „Widoku wzorca” do układu slajdu dla każdej sekcji) </a:t>
            </a: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829279" y="83995"/>
            <a:ext cx="77657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C19836D0-3F8D-48FA-A6B3-A53F85479A39}" type="slidenum">
              <a:rPr kumimoji="0" lang="pl-PL" sz="2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pPr marL="0" marR="0" indent="0" algn="l" defTabSz="5842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pl-PL" sz="19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033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apez 3"/>
          <p:cNvSpPr/>
          <p:nvPr/>
        </p:nvSpPr>
        <p:spPr>
          <a:xfrm>
            <a:off x="-12998" y="7678476"/>
            <a:ext cx="13017797" cy="2090536"/>
          </a:xfrm>
          <a:custGeom>
            <a:avLst/>
            <a:gdLst>
              <a:gd name="connsiteX0" fmla="*/ 0 w 12651729"/>
              <a:gd name="connsiteY0" fmla="*/ 1132384 h 1132384"/>
              <a:gd name="connsiteX1" fmla="*/ 448503 w 12651729"/>
              <a:gd name="connsiteY1" fmla="*/ 0 h 1132384"/>
              <a:gd name="connsiteX2" fmla="*/ 12203226 w 12651729"/>
              <a:gd name="connsiteY2" fmla="*/ 0 h 1132384"/>
              <a:gd name="connsiteX3" fmla="*/ 12651729 w 12651729"/>
              <a:gd name="connsiteY3" fmla="*/ 1132384 h 1132384"/>
              <a:gd name="connsiteX4" fmla="*/ 0 w 12651729"/>
              <a:gd name="connsiteY4" fmla="*/ 1132384 h 1132384"/>
              <a:gd name="connsiteX0" fmla="*/ 0 w 12651729"/>
              <a:gd name="connsiteY0" fmla="*/ 1160959 h 1160959"/>
              <a:gd name="connsiteX1" fmla="*/ 448503 w 12651729"/>
              <a:gd name="connsiteY1" fmla="*/ 28575 h 1160959"/>
              <a:gd name="connsiteX2" fmla="*/ 12622326 w 12651729"/>
              <a:gd name="connsiteY2" fmla="*/ 0 h 1160959"/>
              <a:gd name="connsiteX3" fmla="*/ 12651729 w 12651729"/>
              <a:gd name="connsiteY3" fmla="*/ 1160959 h 1160959"/>
              <a:gd name="connsiteX4" fmla="*/ 0 w 12651729"/>
              <a:gd name="connsiteY4" fmla="*/ 1160959 h 1160959"/>
              <a:gd name="connsiteX0" fmla="*/ 0 w 12654076"/>
              <a:gd name="connsiteY0" fmla="*/ 1167309 h 1167309"/>
              <a:gd name="connsiteX1" fmla="*/ 448503 w 12654076"/>
              <a:gd name="connsiteY1" fmla="*/ 34925 h 1167309"/>
              <a:gd name="connsiteX2" fmla="*/ 12654076 w 12654076"/>
              <a:gd name="connsiteY2" fmla="*/ 0 h 1167309"/>
              <a:gd name="connsiteX3" fmla="*/ 12651729 w 12654076"/>
              <a:gd name="connsiteY3" fmla="*/ 1167309 h 1167309"/>
              <a:gd name="connsiteX4" fmla="*/ 0 w 12654076"/>
              <a:gd name="connsiteY4" fmla="*/ 1167309 h 1167309"/>
              <a:gd name="connsiteX0" fmla="*/ 0 w 12660426"/>
              <a:gd name="connsiteY0" fmla="*/ 1148259 h 1148259"/>
              <a:gd name="connsiteX1" fmla="*/ 448503 w 12660426"/>
              <a:gd name="connsiteY1" fmla="*/ 15875 h 1148259"/>
              <a:gd name="connsiteX2" fmla="*/ 12660426 w 12660426"/>
              <a:gd name="connsiteY2" fmla="*/ 0 h 1148259"/>
              <a:gd name="connsiteX3" fmla="*/ 12651729 w 12660426"/>
              <a:gd name="connsiteY3" fmla="*/ 1148259 h 1148259"/>
              <a:gd name="connsiteX4" fmla="*/ 0 w 12660426"/>
              <a:gd name="connsiteY4" fmla="*/ 1148259 h 1148259"/>
              <a:gd name="connsiteX0" fmla="*/ 0 w 12670336"/>
              <a:gd name="connsiteY0" fmla="*/ 1148259 h 1148259"/>
              <a:gd name="connsiteX1" fmla="*/ 448503 w 12670336"/>
              <a:gd name="connsiteY1" fmla="*/ 15875 h 1148259"/>
              <a:gd name="connsiteX2" fmla="*/ 12660426 w 12670336"/>
              <a:gd name="connsiteY2" fmla="*/ 0 h 1148259"/>
              <a:gd name="connsiteX3" fmla="*/ 12670298 w 12670336"/>
              <a:gd name="connsiteY3" fmla="*/ 1148259 h 1148259"/>
              <a:gd name="connsiteX4" fmla="*/ 0 w 12670336"/>
              <a:gd name="connsiteY4" fmla="*/ 1148259 h 1148259"/>
              <a:gd name="connsiteX0" fmla="*/ 0 w 12672031"/>
              <a:gd name="connsiteY0" fmla="*/ 1143497 h 1143497"/>
              <a:gd name="connsiteX1" fmla="*/ 448503 w 12672031"/>
              <a:gd name="connsiteY1" fmla="*/ 11113 h 1143497"/>
              <a:gd name="connsiteX2" fmla="*/ 12672031 w 12672031"/>
              <a:gd name="connsiteY2" fmla="*/ 0 h 1143497"/>
              <a:gd name="connsiteX3" fmla="*/ 12670298 w 12672031"/>
              <a:gd name="connsiteY3" fmla="*/ 1143497 h 1143497"/>
              <a:gd name="connsiteX4" fmla="*/ 0 w 12672031"/>
              <a:gd name="connsiteY4" fmla="*/ 1143497 h 1143497"/>
              <a:gd name="connsiteX0" fmla="*/ 0 w 12670360"/>
              <a:gd name="connsiteY0" fmla="*/ 1143497 h 1143497"/>
              <a:gd name="connsiteX1" fmla="*/ 448503 w 12670360"/>
              <a:gd name="connsiteY1" fmla="*/ 11113 h 1143497"/>
              <a:gd name="connsiteX2" fmla="*/ 12665068 w 12670360"/>
              <a:gd name="connsiteY2" fmla="*/ 0 h 1143497"/>
              <a:gd name="connsiteX3" fmla="*/ 12670298 w 12670360"/>
              <a:gd name="connsiteY3" fmla="*/ 1143497 h 1143497"/>
              <a:gd name="connsiteX4" fmla="*/ 0 w 12670360"/>
              <a:gd name="connsiteY4" fmla="*/ 1143497 h 1143497"/>
              <a:gd name="connsiteX0" fmla="*/ 0 w 12672030"/>
              <a:gd name="connsiteY0" fmla="*/ 1145878 h 1145878"/>
              <a:gd name="connsiteX1" fmla="*/ 448503 w 12672030"/>
              <a:gd name="connsiteY1" fmla="*/ 13494 h 1145878"/>
              <a:gd name="connsiteX2" fmla="*/ 12672030 w 12672030"/>
              <a:gd name="connsiteY2" fmla="*/ 0 h 1145878"/>
              <a:gd name="connsiteX3" fmla="*/ 12670298 w 12672030"/>
              <a:gd name="connsiteY3" fmla="*/ 1145878 h 1145878"/>
              <a:gd name="connsiteX4" fmla="*/ 0 w 12672030"/>
              <a:gd name="connsiteY4" fmla="*/ 1145878 h 1145878"/>
              <a:gd name="connsiteX0" fmla="*/ 0 w 12670360"/>
              <a:gd name="connsiteY0" fmla="*/ 1145878 h 1145878"/>
              <a:gd name="connsiteX1" fmla="*/ 448503 w 12670360"/>
              <a:gd name="connsiteY1" fmla="*/ 13494 h 1145878"/>
              <a:gd name="connsiteX2" fmla="*/ 12665067 w 12670360"/>
              <a:gd name="connsiteY2" fmla="*/ 0 h 1145878"/>
              <a:gd name="connsiteX3" fmla="*/ 12670298 w 12670360"/>
              <a:gd name="connsiteY3" fmla="*/ 1145878 h 1145878"/>
              <a:gd name="connsiteX4" fmla="*/ 0 w 12670360"/>
              <a:gd name="connsiteY4" fmla="*/ 1145878 h 1145878"/>
              <a:gd name="connsiteX0" fmla="*/ 0 w 12674351"/>
              <a:gd name="connsiteY0" fmla="*/ 1145878 h 1145878"/>
              <a:gd name="connsiteX1" fmla="*/ 448503 w 12674351"/>
              <a:gd name="connsiteY1" fmla="*/ 13494 h 1145878"/>
              <a:gd name="connsiteX2" fmla="*/ 12674351 w 12674351"/>
              <a:gd name="connsiteY2" fmla="*/ 0 h 1145878"/>
              <a:gd name="connsiteX3" fmla="*/ 12670298 w 12674351"/>
              <a:gd name="connsiteY3" fmla="*/ 1145878 h 1145878"/>
              <a:gd name="connsiteX4" fmla="*/ 0 w 12674351"/>
              <a:gd name="connsiteY4" fmla="*/ 1145878 h 1145878"/>
              <a:gd name="connsiteX0" fmla="*/ 0 w 12670390"/>
              <a:gd name="connsiteY0" fmla="*/ 1145878 h 1145878"/>
              <a:gd name="connsiteX1" fmla="*/ 448503 w 12670390"/>
              <a:gd name="connsiteY1" fmla="*/ 13494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70390"/>
              <a:gd name="connsiteY0" fmla="*/ 1145878 h 1145878"/>
              <a:gd name="connsiteX1" fmla="*/ 436898 w 12670390"/>
              <a:gd name="connsiteY1" fmla="*/ 1588 h 1145878"/>
              <a:gd name="connsiteX2" fmla="*/ 12667387 w 12670390"/>
              <a:gd name="connsiteY2" fmla="*/ 0 h 1145878"/>
              <a:gd name="connsiteX3" fmla="*/ 12670298 w 12670390"/>
              <a:gd name="connsiteY3" fmla="*/ 1145878 h 1145878"/>
              <a:gd name="connsiteX4" fmla="*/ 0 w 12670390"/>
              <a:gd name="connsiteY4" fmla="*/ 1145878 h 1145878"/>
              <a:gd name="connsiteX0" fmla="*/ 0 w 12681995"/>
              <a:gd name="connsiteY0" fmla="*/ 1148260 h 1148260"/>
              <a:gd name="connsiteX1" fmla="*/ 448503 w 12681995"/>
              <a:gd name="connsiteY1" fmla="*/ 1588 h 1148260"/>
              <a:gd name="connsiteX2" fmla="*/ 12678992 w 12681995"/>
              <a:gd name="connsiteY2" fmla="*/ 0 h 1148260"/>
              <a:gd name="connsiteX3" fmla="*/ 12681903 w 12681995"/>
              <a:gd name="connsiteY3" fmla="*/ 1145878 h 1148260"/>
              <a:gd name="connsiteX4" fmla="*/ 0 w 12681995"/>
              <a:gd name="connsiteY4" fmla="*/ 1148260 h 1148260"/>
              <a:gd name="connsiteX0" fmla="*/ 0 w 13153589"/>
              <a:gd name="connsiteY0" fmla="*/ 1143022 h 1145878"/>
              <a:gd name="connsiteX1" fmla="*/ 920097 w 13153589"/>
              <a:gd name="connsiteY1" fmla="*/ 1588 h 1145878"/>
              <a:gd name="connsiteX2" fmla="*/ 13150586 w 13153589"/>
              <a:gd name="connsiteY2" fmla="*/ 0 h 1145878"/>
              <a:gd name="connsiteX3" fmla="*/ 13153497 w 13153589"/>
              <a:gd name="connsiteY3" fmla="*/ 1145878 h 1145878"/>
              <a:gd name="connsiteX4" fmla="*/ 0 w 13153589"/>
              <a:gd name="connsiteY4" fmla="*/ 1143022 h 1145878"/>
              <a:gd name="connsiteX0" fmla="*/ 0 w 13153589"/>
              <a:gd name="connsiteY0" fmla="*/ 1146671 h 1149527"/>
              <a:gd name="connsiteX1" fmla="*/ 833477 w 13153589"/>
              <a:gd name="connsiteY1" fmla="*/ 0 h 1149527"/>
              <a:gd name="connsiteX2" fmla="*/ 13150586 w 13153589"/>
              <a:gd name="connsiteY2" fmla="*/ 3649 h 1149527"/>
              <a:gd name="connsiteX3" fmla="*/ 13153497 w 13153589"/>
              <a:gd name="connsiteY3" fmla="*/ 1149527 h 1149527"/>
              <a:gd name="connsiteX4" fmla="*/ 0 w 13153589"/>
              <a:gd name="connsiteY4" fmla="*/ 1146671 h 11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3589" h="1149527">
                <a:moveTo>
                  <a:pt x="0" y="1146671"/>
                </a:moveTo>
                <a:lnTo>
                  <a:pt x="833477" y="0"/>
                </a:lnTo>
                <a:lnTo>
                  <a:pt x="13150586" y="3649"/>
                </a:lnTo>
                <a:cubicBezTo>
                  <a:pt x="13149804" y="392752"/>
                  <a:pt x="13154279" y="760424"/>
                  <a:pt x="13153497" y="1149527"/>
                </a:cubicBezTo>
                <a:lnTo>
                  <a:pt x="0" y="1146671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0" y="8178527"/>
            <a:ext cx="13004800" cy="1590485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rójkąt prostokątny 14"/>
          <p:cNvSpPr/>
          <p:nvPr/>
        </p:nvSpPr>
        <p:spPr>
          <a:xfrm flipV="1">
            <a:off x="-2756" y="8171381"/>
            <a:ext cx="621929" cy="1596952"/>
          </a:xfrm>
          <a:custGeom>
            <a:avLst/>
            <a:gdLst>
              <a:gd name="connsiteX0" fmla="*/ 0 w 525736"/>
              <a:gd name="connsiteY0" fmla="*/ 792088 h 792088"/>
              <a:gd name="connsiteX1" fmla="*/ 0 w 525736"/>
              <a:gd name="connsiteY1" fmla="*/ 0 h 792088"/>
              <a:gd name="connsiteX2" fmla="*/ 525736 w 525736"/>
              <a:gd name="connsiteY2" fmla="*/ 792088 h 792088"/>
              <a:gd name="connsiteX3" fmla="*/ 0 w 525736"/>
              <a:gd name="connsiteY3" fmla="*/ 792088 h 792088"/>
              <a:gd name="connsiteX0" fmla="*/ 0 w 313804"/>
              <a:gd name="connsiteY0" fmla="*/ 792088 h 792088"/>
              <a:gd name="connsiteX1" fmla="*/ 0 w 313804"/>
              <a:gd name="connsiteY1" fmla="*/ 0 h 792088"/>
              <a:gd name="connsiteX2" fmla="*/ 313804 w 313804"/>
              <a:gd name="connsiteY2" fmla="*/ 792088 h 792088"/>
              <a:gd name="connsiteX3" fmla="*/ 0 w 313804"/>
              <a:gd name="connsiteY3" fmla="*/ 792088 h 792088"/>
              <a:gd name="connsiteX0" fmla="*/ 0 w 318566"/>
              <a:gd name="connsiteY0" fmla="*/ 792088 h 792088"/>
              <a:gd name="connsiteX1" fmla="*/ 0 w 318566"/>
              <a:gd name="connsiteY1" fmla="*/ 0 h 792088"/>
              <a:gd name="connsiteX2" fmla="*/ 318566 w 318566"/>
              <a:gd name="connsiteY2" fmla="*/ 789707 h 792088"/>
              <a:gd name="connsiteX3" fmla="*/ 0 w 318566"/>
              <a:gd name="connsiteY3" fmla="*/ 792088 h 792088"/>
              <a:gd name="connsiteX0" fmla="*/ 0 w 318566"/>
              <a:gd name="connsiteY0" fmla="*/ 787325 h 789707"/>
              <a:gd name="connsiteX1" fmla="*/ 0 w 318566"/>
              <a:gd name="connsiteY1" fmla="*/ 0 h 789707"/>
              <a:gd name="connsiteX2" fmla="*/ 318566 w 318566"/>
              <a:gd name="connsiteY2" fmla="*/ 789707 h 789707"/>
              <a:gd name="connsiteX3" fmla="*/ 0 w 318566"/>
              <a:gd name="connsiteY3" fmla="*/ 787325 h 789707"/>
              <a:gd name="connsiteX0" fmla="*/ 0 w 604316"/>
              <a:gd name="connsiteY0" fmla="*/ 787325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787325 h 1599332"/>
              <a:gd name="connsiteX0" fmla="*/ 0 w 604316"/>
              <a:gd name="connsiteY0" fmla="*/ 1596950 h 1599332"/>
              <a:gd name="connsiteX1" fmla="*/ 0 w 604316"/>
              <a:gd name="connsiteY1" fmla="*/ 0 h 1599332"/>
              <a:gd name="connsiteX2" fmla="*/ 604316 w 604316"/>
              <a:gd name="connsiteY2" fmla="*/ 1599332 h 1599332"/>
              <a:gd name="connsiteX3" fmla="*/ 0 w 604316"/>
              <a:gd name="connsiteY3" fmla="*/ 1596950 h 1599332"/>
              <a:gd name="connsiteX0" fmla="*/ 0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0 w 613841"/>
              <a:gd name="connsiteY3" fmla="*/ 1596950 h 1596950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0 w 611460"/>
              <a:gd name="connsiteY0" fmla="*/ 1589806 h 1589806"/>
              <a:gd name="connsiteX1" fmla="*/ 0 w 611460"/>
              <a:gd name="connsiteY1" fmla="*/ 0 h 1589806"/>
              <a:gd name="connsiteX2" fmla="*/ 611460 w 611460"/>
              <a:gd name="connsiteY2" fmla="*/ 1585045 h 1589806"/>
              <a:gd name="connsiteX3" fmla="*/ 0 w 611460"/>
              <a:gd name="connsiteY3" fmla="*/ 1589806 h 1589806"/>
              <a:gd name="connsiteX0" fmla="*/ 0 w 613841"/>
              <a:gd name="connsiteY0" fmla="*/ 1589806 h 1589806"/>
              <a:gd name="connsiteX1" fmla="*/ 0 w 613841"/>
              <a:gd name="connsiteY1" fmla="*/ 0 h 1589806"/>
              <a:gd name="connsiteX2" fmla="*/ 613841 w 613841"/>
              <a:gd name="connsiteY2" fmla="*/ 1587426 h 1589806"/>
              <a:gd name="connsiteX3" fmla="*/ 0 w 613841"/>
              <a:gd name="connsiteY3" fmla="*/ 1589806 h 1589806"/>
              <a:gd name="connsiteX0" fmla="*/ 0 w 613841"/>
              <a:gd name="connsiteY0" fmla="*/ 1589806 h 1594570"/>
              <a:gd name="connsiteX1" fmla="*/ 0 w 613841"/>
              <a:gd name="connsiteY1" fmla="*/ 0 h 1594570"/>
              <a:gd name="connsiteX2" fmla="*/ 613841 w 613841"/>
              <a:gd name="connsiteY2" fmla="*/ 1594570 h 1594570"/>
              <a:gd name="connsiteX3" fmla="*/ 0 w 613841"/>
              <a:gd name="connsiteY3" fmla="*/ 1589806 h 1594570"/>
              <a:gd name="connsiteX0" fmla="*/ 2381 w 613841"/>
              <a:gd name="connsiteY0" fmla="*/ 1596950 h 1596950"/>
              <a:gd name="connsiteX1" fmla="*/ 0 w 613841"/>
              <a:gd name="connsiteY1" fmla="*/ 0 h 1596950"/>
              <a:gd name="connsiteX2" fmla="*/ 613841 w 613841"/>
              <a:gd name="connsiteY2" fmla="*/ 1594570 h 1596950"/>
              <a:gd name="connsiteX3" fmla="*/ 2381 w 613841"/>
              <a:gd name="connsiteY3" fmla="*/ 1596950 h 1596950"/>
              <a:gd name="connsiteX0" fmla="*/ 105 w 616327"/>
              <a:gd name="connsiteY0" fmla="*/ 1596950 h 1596950"/>
              <a:gd name="connsiteX1" fmla="*/ 2486 w 616327"/>
              <a:gd name="connsiteY1" fmla="*/ 0 h 1596950"/>
              <a:gd name="connsiteX2" fmla="*/ 616327 w 616327"/>
              <a:gd name="connsiteY2" fmla="*/ 1594570 h 1596950"/>
              <a:gd name="connsiteX3" fmla="*/ 105 w 616327"/>
              <a:gd name="connsiteY3" fmla="*/ 1596950 h 1596950"/>
              <a:gd name="connsiteX0" fmla="*/ 105 w 609303"/>
              <a:gd name="connsiteY0" fmla="*/ 1596950 h 1596952"/>
              <a:gd name="connsiteX1" fmla="*/ 2486 w 609303"/>
              <a:gd name="connsiteY1" fmla="*/ 0 h 1596952"/>
              <a:gd name="connsiteX2" fmla="*/ 609303 w 609303"/>
              <a:gd name="connsiteY2" fmla="*/ 1596952 h 1596952"/>
              <a:gd name="connsiteX3" fmla="*/ 105 w 609303"/>
              <a:gd name="connsiteY3" fmla="*/ 1596950 h 1596952"/>
              <a:gd name="connsiteX0" fmla="*/ 2302 w 611500"/>
              <a:gd name="connsiteY0" fmla="*/ 1596950 h 1596952"/>
              <a:gd name="connsiteX1" fmla="*/ 0 w 611500"/>
              <a:gd name="connsiteY1" fmla="*/ 0 h 1596952"/>
              <a:gd name="connsiteX2" fmla="*/ 611500 w 611500"/>
              <a:gd name="connsiteY2" fmla="*/ 1596952 h 1596952"/>
              <a:gd name="connsiteX3" fmla="*/ 2302 w 611500"/>
              <a:gd name="connsiteY3" fmla="*/ 1596950 h 15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500" h="1596952">
                <a:moveTo>
                  <a:pt x="2302" y="1596950"/>
                </a:moveTo>
                <a:cubicBezTo>
                  <a:pt x="1508" y="1064633"/>
                  <a:pt x="794" y="532317"/>
                  <a:pt x="0" y="0"/>
                </a:cubicBezTo>
                <a:lnTo>
                  <a:pt x="611500" y="1596952"/>
                </a:lnTo>
                <a:lnTo>
                  <a:pt x="2302" y="159695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pole tekstowe 3"/>
          <p:cNvSpPr txBox="1"/>
          <p:nvPr userDrawn="1"/>
        </p:nvSpPr>
        <p:spPr>
          <a:xfrm>
            <a:off x="957784" y="3417573"/>
            <a:ext cx="10945216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6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alibri" panose="020F0502020204030204" pitchFamily="34" charset="0"/>
                <a:ea typeface="+mn-ea"/>
                <a:cs typeface="+mn-cs"/>
                <a:sym typeface="Helvetica Light"/>
              </a:rPr>
              <a:t>Dziękuję za uwagę</a:t>
            </a:r>
            <a:endParaRPr kumimoji="0" lang="pl-PL" sz="6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alibri" panose="020F0502020204030204" pitchFamily="34" charset="0"/>
              <a:ea typeface="+mn-ea"/>
              <a:cs typeface="+mn-cs"/>
              <a:sym typeface="Helvetica Light"/>
            </a:endParaRPr>
          </a:p>
        </p:txBody>
      </p:sp>
      <p:pic>
        <p:nvPicPr>
          <p:cNvPr id="1026" name="Picture 2" descr="D:\Moje obrazy\logo zus\logoZUSnoweRozwiniecie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747" y="8682125"/>
            <a:ext cx="2560325" cy="57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9712" y="124272"/>
            <a:ext cx="2376264" cy="379784"/>
          </a:xfrm>
        </p:spPr>
        <p:txBody>
          <a:bodyPr>
            <a:no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Tytuł 1"/>
          <p:cNvSpPr txBox="1">
            <a:spLocks/>
          </p:cNvSpPr>
          <p:nvPr userDrawn="1"/>
        </p:nvSpPr>
        <p:spPr>
          <a:xfrm>
            <a:off x="3334048" y="124272"/>
            <a:ext cx="3024336" cy="396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84200">
              <a:defRPr sz="6000">
                <a:latin typeface="Lato Bold" panose="020B0604020202020204" charset="-18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pl-PL" sz="1800" dirty="0" smtClean="0"/>
              <a:t>Kliknij, aby edytować styl</a:t>
            </a:r>
            <a:endParaRPr lang="pl-PL" sz="1800" dirty="0"/>
          </a:p>
        </p:txBody>
      </p:sp>
      <p:sp>
        <p:nvSpPr>
          <p:cNvPr id="4" name="Tytuł 1"/>
          <p:cNvSpPr txBox="1">
            <a:spLocks/>
          </p:cNvSpPr>
          <p:nvPr userDrawn="1"/>
        </p:nvSpPr>
        <p:spPr>
          <a:xfrm>
            <a:off x="669752" y="1132384"/>
            <a:ext cx="1130525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84200">
              <a:defRPr sz="6000">
                <a:latin typeface="Lato Bold" panose="020B0604020202020204" charset="-18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l-PL" sz="4000" dirty="0" smtClean="0"/>
              <a:t>Kliknij, aby edytować styl</a:t>
            </a:r>
            <a:endParaRPr lang="pl-PL" sz="4000" dirty="0"/>
          </a:p>
        </p:txBody>
      </p:sp>
      <p:sp>
        <p:nvSpPr>
          <p:cNvPr id="5" name="Shape 50"/>
          <p:cNvSpPr/>
          <p:nvPr userDrawn="1"/>
        </p:nvSpPr>
        <p:spPr>
          <a:xfrm>
            <a:off x="813768" y="2068488"/>
            <a:ext cx="4680520" cy="194866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12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7" r:id="rId4"/>
    <p:sldLayoutId id="2147483656" r:id="rId5"/>
    <p:sldLayoutId id="2147483654" r:id="rId6"/>
    <p:sldLayoutId id="2147483651" r:id="rId7"/>
    <p:sldLayoutId id="2147483655" r:id="rId8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ytułu 3"/>
          <p:cNvSpPr>
            <a:spLocks noGrp="1"/>
          </p:cNvSpPr>
          <p:nvPr>
            <p:ph type="title"/>
          </p:nvPr>
        </p:nvSpPr>
        <p:spPr>
          <a:xfrm>
            <a:off x="1461840" y="1132384"/>
            <a:ext cx="10838954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6502400" y="4588768"/>
            <a:ext cx="587040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4231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584200">
        <a:defRPr sz="6000">
          <a:latin typeface="Lato Bold" panose="020B0604020202020204" charset="-18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0" indent="0" defTabSz="584200">
        <a:spcBef>
          <a:spcPts val="4200"/>
        </a:spcBef>
        <a:buSzPct val="75000"/>
        <a:buNone/>
        <a:defRPr sz="3400">
          <a:latin typeface="Lato" panose="020B0604020202020204" charset="-18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62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47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75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ransition spd="med"/>
  <p:timing>
    <p:tnLst>
      <p:par>
        <p:cTn id="1" dur="indefinite" restart="never" nodeType="tmRoot"/>
      </p:par>
    </p:tnLst>
  </p:timing>
  <p:txStyles>
    <p:titleStyle>
      <a:lvl1pPr algn="ctr" defTabSz="584200" eaLnBrk="1" hangingPunct="1">
        <a:defRPr sz="6000">
          <a:latin typeface="Lato Bold" panose="020F0802020204030203" charset="-18"/>
          <a:ea typeface="+mn-ea"/>
          <a:cs typeface="+mn-cs"/>
          <a:sym typeface="Helvetica Light"/>
        </a:defRPr>
      </a:lvl1pPr>
      <a:lvl2pPr indent="228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1pPr>
      <a:lvl2pPr marL="889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2pPr>
      <a:lvl3pPr marL="1333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3pPr>
      <a:lvl4pPr marL="17780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4pPr>
      <a:lvl5pPr marL="2222500" indent="-444500" defTabSz="584200" eaLnBrk="1" hangingPunct="1">
        <a:spcBef>
          <a:spcPts val="4200"/>
        </a:spcBef>
        <a:buSzPct val="75000"/>
        <a:buChar char="•"/>
        <a:defRPr sz="3600">
          <a:latin typeface="Lato Light" panose="020F0302020204030203" charset="-18"/>
          <a:ea typeface="+mn-ea"/>
          <a:cs typeface="+mn-cs"/>
          <a:sym typeface="Helvetica Light"/>
        </a:defRPr>
      </a:lvl5pPr>
      <a:lvl6pPr marL="2667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 eaLnBrk="1" hangingPunct="1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 eaLnBrk="1" hangingPunct="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smtClean="0"/>
              <a:t>Piotr Waszak</a:t>
            </a:r>
          </a:p>
          <a:p>
            <a:r>
              <a:rPr lang="pl-PL" dirty="0" smtClean="0"/>
              <a:t>Dyrektor Oddziału ZUS w Lublinie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Działania w zakresie walki z </a:t>
            </a:r>
            <a:r>
              <a:rPr lang="pl-PL" smtClean="0"/>
              <a:t>szarą strefą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Lublin, 20 września 2017 r.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 smtClean="0"/>
              <a:t>Obowiązek zgłoszenia do ubezpieczeń osób świadczących pracę</a:t>
            </a:r>
            <a:br>
              <a:rPr lang="pl-PL" sz="4000" dirty="0" smtClean="0"/>
            </a:br>
            <a:endParaRPr lang="pl-PL" sz="40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Oddział ZUS w Lublinie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8224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860576"/>
            <a:ext cx="12025336" cy="475252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Zawieranie </a:t>
            </a:r>
            <a:r>
              <a:rPr lang="pl-PL" sz="4000" b="1" dirty="0"/>
              <a:t>umów o dzieło </a:t>
            </a:r>
            <a:r>
              <a:rPr lang="pl-PL" sz="4000" b="1" dirty="0" smtClean="0"/>
              <a:t>(nieoskładkowane) w </a:t>
            </a:r>
            <a:r>
              <a:rPr lang="pl-PL" sz="4000" b="1" dirty="0"/>
              <a:t>sytuacji, gdy z treści umów wynika, że były to </a:t>
            </a:r>
            <a:r>
              <a:rPr lang="pl-PL" sz="4000" b="1" dirty="0" smtClean="0"/>
              <a:t>umowy-zlecenia (oskładkowane).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Najczęstsze branże: budowlana, produkcyjna, edukacyjna oraz handlowa.</a:t>
            </a: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Gdzie jest najwięcej nieprawidłowości?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636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140496"/>
            <a:ext cx="12025336" cy="475252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nauka </a:t>
            </a:r>
            <a:r>
              <a:rPr lang="pl-PL" sz="4000" b="1" dirty="0"/>
              <a:t>języków obcych, </a:t>
            </a:r>
            <a:r>
              <a:rPr lang="pl-PL" sz="4000" b="1" dirty="0" smtClean="0"/>
              <a:t>gry na instrumentach,</a:t>
            </a: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prowadzenie </a:t>
            </a:r>
            <a:r>
              <a:rPr lang="pl-PL" sz="4000" b="1" dirty="0"/>
              <a:t>lekcji nauki jazdy,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obsługa </a:t>
            </a:r>
            <a:r>
              <a:rPr lang="pl-PL" sz="4000" b="1" dirty="0"/>
              <a:t>sekretariatu, </a:t>
            </a: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usunięcie </a:t>
            </a:r>
            <a:r>
              <a:rPr lang="pl-PL" sz="4000" b="1" dirty="0"/>
              <a:t>etykiet z butelek PET</a:t>
            </a:r>
            <a:r>
              <a:rPr lang="pl-PL" sz="4000" b="1" dirty="0" smtClean="0"/>
              <a:t>,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/>
              <a:t>prowadzenie </a:t>
            </a:r>
            <a:r>
              <a:rPr lang="pl-PL" sz="4000" b="1" dirty="0" smtClean="0"/>
              <a:t>księgowości.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Od stycznia 2016 </a:t>
            </a:r>
            <a:r>
              <a:rPr lang="pl-PL" sz="4000" b="1" dirty="0"/>
              <a:t>do </a:t>
            </a:r>
            <a:r>
              <a:rPr lang="pl-PL" sz="4000" b="1" dirty="0" smtClean="0"/>
              <a:t>czerwca 2017 </a:t>
            </a:r>
            <a:r>
              <a:rPr lang="pl-PL" sz="4000" b="1" dirty="0"/>
              <a:t>r. </a:t>
            </a:r>
            <a:r>
              <a:rPr lang="pl-PL" sz="4000" b="1" dirty="0" smtClean="0"/>
              <a:t>podczas </a:t>
            </a:r>
            <a:r>
              <a:rPr lang="pl-PL" sz="4000" b="1" dirty="0"/>
              <a:t>3165 kontroli </a:t>
            </a:r>
            <a:r>
              <a:rPr lang="pl-PL" sz="4000" b="1" dirty="0" smtClean="0"/>
              <a:t>zakwestionowano umowy </a:t>
            </a:r>
            <a:r>
              <a:rPr lang="pl-PL" sz="4000" b="1" dirty="0"/>
              <a:t>o dzieło w </a:t>
            </a:r>
            <a:r>
              <a:rPr lang="pl-PL" sz="4000" b="1" dirty="0" smtClean="0"/>
              <a:t>90 przypadkach (700 </a:t>
            </a:r>
            <a:r>
              <a:rPr lang="pl-PL" sz="4000" b="1" dirty="0"/>
              <a:t>ubezpieczonych).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Przykłady zakwestionowanych „dzieł”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945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Praca na rzecz własnego pracodawcy</a:t>
            </a:r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28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41760" y="2788568"/>
            <a:ext cx="11521280" cy="5040560"/>
          </a:xfrm>
        </p:spPr>
        <p:txBody>
          <a:bodyPr/>
          <a:lstStyle/>
          <a:p>
            <a:r>
              <a:rPr lang="pl-PL" sz="4000" b="1" u="sng" dirty="0"/>
              <a:t>Za </a:t>
            </a:r>
            <a:r>
              <a:rPr lang="pl-PL" sz="4000" b="1" u="sng" dirty="0"/>
              <a:t>pracownika</a:t>
            </a:r>
            <a:r>
              <a:rPr lang="pl-PL" sz="4000" b="1" dirty="0"/>
              <a:t>, w rozumieniu ustawy, uważa się także osobę wykonującą pracę na podstawie umowy cywilnej, jeżeli umowę taką zawarła z pracodawcą, </a:t>
            </a:r>
            <a:r>
              <a:rPr lang="pl-PL" sz="4000" b="1" dirty="0" smtClean="0"/>
              <a:t>   z którym </a:t>
            </a:r>
            <a:r>
              <a:rPr lang="pl-PL" sz="4000" b="1" dirty="0"/>
              <a:t>pozostaje w stosunku pracy, lub jeżeli </a:t>
            </a:r>
            <a:r>
              <a:rPr lang="pl-PL" sz="4000" b="1" dirty="0" smtClean="0"/>
              <a:t>          w </a:t>
            </a:r>
            <a:r>
              <a:rPr lang="pl-PL" sz="4000" b="1" dirty="0"/>
              <a:t>ramach takiej umowy wykonuje pracę na rzecz pracodawcy, z którym pozostaje w stosunku pracy.</a:t>
            </a:r>
          </a:p>
          <a:p>
            <a:endParaRPr lang="pl-PL" sz="2800" b="1" dirty="0">
              <a:solidFill>
                <a:schemeClr val="tx2"/>
              </a:solidFill>
            </a:endParaRPr>
          </a:p>
          <a:p>
            <a:pPr marL="342900" indent="-342900">
              <a:defRPr/>
            </a:pPr>
            <a:endParaRPr lang="pl-PL" dirty="0" smtClean="0">
              <a:solidFill>
                <a:srgbClr val="07014F"/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741760" y="916360"/>
            <a:ext cx="11521280" cy="864096"/>
          </a:xfrm>
        </p:spPr>
        <p:txBody>
          <a:bodyPr/>
          <a:lstStyle/>
          <a:p>
            <a:r>
              <a:rPr lang="pl-PL" dirty="0"/>
              <a:t>Praca na rzecz własnego pracodawcy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4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41760" y="2212504"/>
            <a:ext cx="11521280" cy="5616624"/>
          </a:xfrm>
        </p:spPr>
        <p:txBody>
          <a:bodyPr/>
          <a:lstStyle/>
          <a:p>
            <a:r>
              <a:rPr lang="pl-PL" sz="4000" b="1" dirty="0"/>
              <a:t>Przykład:</a:t>
            </a:r>
          </a:p>
          <a:p>
            <a:pPr algn="just"/>
            <a:r>
              <a:rPr lang="pl-PL" sz="3200" dirty="0"/>
              <a:t>Osoba jest zatrudniona na podstawie umowy o pracę w  firmie A </a:t>
            </a:r>
            <a:r>
              <a:rPr lang="pl-PL" sz="3200" dirty="0" smtClean="0"/>
              <a:t>      z </a:t>
            </a:r>
            <a:r>
              <a:rPr lang="pl-PL" sz="3200" dirty="0"/>
              <a:t>wynagrodzeniem 6000 zł.</a:t>
            </a:r>
          </a:p>
          <a:p>
            <a:pPr algn="just"/>
            <a:r>
              <a:rPr lang="pl-PL" sz="3200" dirty="0"/>
              <a:t>Od 1.01.2015 r. powstaje firma B powiązana osobowo z firmą A i zatrudnia pracownika z firmy A na umowę zlecenie z wynagrodzeniem 4000 zł.</a:t>
            </a:r>
          </a:p>
          <a:p>
            <a:pPr algn="just"/>
            <a:r>
              <a:rPr lang="pl-PL" sz="3200" dirty="0"/>
              <a:t>Natomiast firma A aneksem do umowy o pracę zmniejsza wynagrodzenie z 6000 zł do 2000 zł.</a:t>
            </a:r>
          </a:p>
          <a:p>
            <a:pPr algn="just"/>
            <a:r>
              <a:rPr lang="pl-PL" sz="3200" dirty="0"/>
              <a:t>Pracownik na umowę zlecenia świadczy pracę na rzecz firmy A na podstawie umowy o współpracę.</a:t>
            </a:r>
          </a:p>
          <a:p>
            <a:pPr algn="just"/>
            <a:r>
              <a:rPr lang="pl-PL" sz="3200" dirty="0"/>
              <a:t>Firma A rozlicza się z firmą B na podstawie </a:t>
            </a:r>
            <a:r>
              <a:rPr lang="pl-PL" sz="3200" dirty="0" smtClean="0"/>
              <a:t>faktury. </a:t>
            </a:r>
            <a:endParaRPr lang="pl-PL" sz="3200" dirty="0"/>
          </a:p>
          <a:p>
            <a:endParaRPr lang="pl-PL" sz="2800" b="1" dirty="0">
              <a:solidFill>
                <a:schemeClr val="tx2"/>
              </a:solidFill>
            </a:endParaRPr>
          </a:p>
          <a:p>
            <a:pPr marL="342900" indent="-342900">
              <a:defRPr/>
            </a:pPr>
            <a:endParaRPr lang="pl-PL" dirty="0" smtClean="0">
              <a:solidFill>
                <a:srgbClr val="07014F"/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Praca na rzecz własnego pracodawcy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542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669752" y="2140496"/>
            <a:ext cx="11521280" cy="5616624"/>
          </a:xfrm>
        </p:spPr>
        <p:txBody>
          <a:bodyPr/>
          <a:lstStyle/>
          <a:p>
            <a:endParaRPr lang="pl-PL" sz="4000" b="1" dirty="0" smtClean="0"/>
          </a:p>
          <a:p>
            <a:r>
              <a:rPr lang="pl-PL" sz="4000" b="1" dirty="0" smtClean="0"/>
              <a:t>Skutek:</a:t>
            </a:r>
          </a:p>
          <a:p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/>
              <a:t>Od kwoty 4000 zł nie zostały odprowadzone składki na ubezpieczenia społeczne</a:t>
            </a:r>
            <a:r>
              <a:rPr lang="pl-PL" sz="4000" b="1" dirty="0" smtClean="0"/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/>
              <a:t>Unikanie nadgodzin.</a:t>
            </a:r>
            <a:endParaRPr lang="pl-PL" sz="4000" b="1" dirty="0"/>
          </a:p>
          <a:p>
            <a:endParaRPr lang="pl-PL" sz="2800" b="1" dirty="0">
              <a:solidFill>
                <a:schemeClr val="tx2"/>
              </a:solidFill>
            </a:endParaRPr>
          </a:p>
          <a:p>
            <a:pPr marL="342900" indent="-342900">
              <a:defRPr/>
            </a:pPr>
            <a:endParaRPr lang="pl-PL" dirty="0" smtClean="0">
              <a:solidFill>
                <a:srgbClr val="07014F"/>
              </a:solidFill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Praca</a:t>
            </a:r>
            <a:r>
              <a:rPr lang="pl-PL" sz="3200" dirty="0" smtClean="0">
                <a:solidFill>
                  <a:schemeClr val="tx2"/>
                </a:solidFill>
              </a:rPr>
              <a:t> </a:t>
            </a:r>
            <a:r>
              <a:rPr lang="pl-PL" dirty="0"/>
              <a:t>na rzecz własnego pracodawcy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64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572544"/>
            <a:ext cx="12025336" cy="475252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Porozumienie </a:t>
            </a:r>
            <a:r>
              <a:rPr lang="pl-PL" sz="4000" b="1" dirty="0"/>
              <a:t>między Prezesem Zakładu Ubezpieczeń Społecznych a Głównym Inspektorem Pracy z dnia 5 listopada 2010 r. </a:t>
            </a: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Współdziałanie ZUS i PIP.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Wymiana </a:t>
            </a:r>
            <a:r>
              <a:rPr lang="pl-PL" sz="4000" b="1" dirty="0"/>
              <a:t>informacji </a:t>
            </a:r>
            <a:r>
              <a:rPr lang="pl-PL" sz="4000" b="1" dirty="0" smtClean="0"/>
              <a:t>i dokumentów z kontroli.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Wszystkie </a:t>
            </a:r>
            <a:r>
              <a:rPr lang="pl-PL" sz="4000" b="1" dirty="0"/>
              <a:t>informacje przekazane przez Państwową Inspekcję </a:t>
            </a:r>
            <a:r>
              <a:rPr lang="pl-PL" sz="4000" b="1" dirty="0" smtClean="0"/>
              <a:t>Pracy są </a:t>
            </a:r>
            <a:r>
              <a:rPr lang="pl-PL" sz="4000" b="1" dirty="0"/>
              <a:t>przedmiotem postępowań i </a:t>
            </a:r>
            <a:r>
              <a:rPr lang="pl-PL" sz="4000" b="1" dirty="0" smtClean="0"/>
              <a:t>kontroli przez ZUS.</a:t>
            </a: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Współpraca z Inspekcją 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00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53728" y="1265368"/>
            <a:ext cx="11305256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pl-PL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Ciekawostka:</a:t>
            </a:r>
          </a:p>
          <a:p>
            <a:pPr algn="l" rtl="0" latinLnBrk="1" hangingPunct="0"/>
            <a:endParaRPr lang="pl-PL" sz="5400" dirty="0" smtClean="0">
              <a:solidFill>
                <a:srgbClr val="000000"/>
              </a:solidFill>
            </a:endParaRPr>
          </a:p>
          <a:p>
            <a:pPr algn="l" rtl="0" latinLnBrk="1" hangingPunct="0"/>
            <a:r>
              <a:rPr lang="pl-PL" sz="5400" dirty="0" smtClean="0">
                <a:solidFill>
                  <a:srgbClr val="000000"/>
                </a:solidFill>
              </a:rPr>
              <a:t>Ile jest w kraju gospodarstw domowych zatrudniających pracowników?</a:t>
            </a:r>
          </a:p>
        </p:txBody>
      </p:sp>
      <p:sp>
        <p:nvSpPr>
          <p:cNvPr id="8" name="Prostokąt 7"/>
          <p:cNvSpPr/>
          <p:nvPr/>
        </p:nvSpPr>
        <p:spPr>
          <a:xfrm>
            <a:off x="4948479" y="4787401"/>
            <a:ext cx="2572118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0000" b="1" cap="all" dirty="0" smtClean="0">
                <a:ln w="9000" cmpd="sng">
                  <a:solidFill>
                    <a:srgbClr val="3F84D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3F84D2">
                        <a:shade val="20000"/>
                        <a:satMod val="245000"/>
                      </a:srgbClr>
                    </a:gs>
                    <a:gs pos="43000">
                      <a:srgbClr val="3F84D2">
                        <a:satMod val="255000"/>
                      </a:srgbClr>
                    </a:gs>
                    <a:gs pos="48000">
                      <a:srgbClr val="3F84D2">
                        <a:shade val="85000"/>
                        <a:satMod val="255000"/>
                      </a:srgbClr>
                    </a:gs>
                    <a:gs pos="100000">
                      <a:srgbClr val="3F84D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pl-PL" sz="20000" b="1" cap="all" dirty="0">
              <a:ln w="9000" cmpd="sng">
                <a:solidFill>
                  <a:srgbClr val="3F84D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3F84D2">
                      <a:shade val="20000"/>
                      <a:satMod val="245000"/>
                    </a:srgbClr>
                  </a:gs>
                  <a:gs pos="43000">
                    <a:srgbClr val="3F84D2">
                      <a:satMod val="255000"/>
                    </a:srgbClr>
                  </a:gs>
                  <a:gs pos="48000">
                    <a:srgbClr val="3F84D2">
                      <a:shade val="85000"/>
                      <a:satMod val="255000"/>
                    </a:srgbClr>
                  </a:gs>
                  <a:gs pos="100000">
                    <a:srgbClr val="3F84D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60526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Ilu obcokrajowców jest ubezpieczonych w ZUS?</a:t>
            </a:r>
            <a:endParaRPr lang="pl-PL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99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809312" cy="864096"/>
          </a:xfrm>
        </p:spPr>
        <p:txBody>
          <a:bodyPr/>
          <a:lstStyle/>
          <a:p>
            <a:r>
              <a:rPr lang="pl-PL" dirty="0" smtClean="0"/>
              <a:t>Obcokrajowcy ubezpieczeni w ZUS (top10)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88502"/>
              </p:ext>
            </p:extLst>
          </p:nvPr>
        </p:nvGraphicFramePr>
        <p:xfrm>
          <a:off x="813768" y="2212504"/>
          <a:ext cx="11665296" cy="604866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88432"/>
                <a:gridCol w="3888432"/>
                <a:gridCol w="3888432"/>
              </a:tblGrid>
              <a:tr h="549879">
                <a:tc>
                  <a:txBody>
                    <a:bodyPr/>
                    <a:lstStyle/>
                    <a:p>
                      <a:pPr algn="l"/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Obywatelstwo</a:t>
                      </a:r>
                      <a:endParaRPr lang="pl-PL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Ubezpieczeni</a:t>
                      </a:r>
                      <a:r>
                        <a:rPr lang="pl-PL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 06.2016 r.</a:t>
                      </a:r>
                      <a:endParaRPr lang="pl-PL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Ubezpieczeni</a:t>
                      </a:r>
                      <a:r>
                        <a:rPr lang="pl-PL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 06.2017 r.</a:t>
                      </a:r>
                      <a:endParaRPr lang="pl-PL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ym typeface="Helvetica Light"/>
                        </a:rPr>
                        <a:t>UKRAIŃSKIE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147 320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270 219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ym typeface="Helvetica Light"/>
                        </a:rPr>
                        <a:t>BIAŁORUSKIE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11 105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18 430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ym typeface="Helvetica Light"/>
                        </a:rPr>
                        <a:t>WIETNAMSKIE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6 321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7 002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ROSYJSKIE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5 123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6 078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CHIŃSKIE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4 066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4 697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MOŁDAWSKIE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3 614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5 076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RUMUŃSKIE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3 609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3 910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WŁOSKIE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3 298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3 833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NIEMIECKIE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3 297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3 448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>
                          <a:sym typeface="Helvetica Light"/>
                        </a:rPr>
                        <a:t>BUŁGARSKIE</a:t>
                      </a:r>
                      <a:endParaRPr lang="pl-PL" sz="24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2 822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ym typeface="Helvetica Light"/>
                        </a:rPr>
                        <a:t>2 753</a:t>
                      </a:r>
                      <a:endParaRPr lang="pl-PL" sz="2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Helvetica Ligh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5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6"/>
          <p:cNvSpPr txBox="1">
            <a:spLocks/>
          </p:cNvSpPr>
          <p:nvPr/>
        </p:nvSpPr>
        <p:spPr>
          <a:xfrm>
            <a:off x="597745" y="820537"/>
            <a:ext cx="11017224" cy="5998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584200">
              <a:defRPr sz="3600">
                <a:solidFill>
                  <a:srgbClr val="2C3C58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defRPr>
                <a:solidFill>
                  <a:srgbClr val="000000"/>
                </a:solidFill>
              </a:defRPr>
            </a:pPr>
            <a:r>
              <a:rPr lang="pl-PL" sz="4800" dirty="0">
                <a:solidFill>
                  <a:srgbClr val="2D3D59"/>
                </a:solidFill>
                <a:latin typeface="Lato Bold" panose="020B0604020202020204" charset="-18"/>
              </a:rPr>
              <a:t>s</a:t>
            </a:r>
            <a:r>
              <a:rPr lang="pl-PL" sz="4800" dirty="0" smtClean="0">
                <a:solidFill>
                  <a:srgbClr val="2D3D59"/>
                </a:solidFill>
                <a:latin typeface="Lato Bold" panose="020B0604020202020204" charset="-18"/>
              </a:rPr>
              <a:t>ystem ubezpieczeń społecznych</a:t>
            </a:r>
            <a:br>
              <a:rPr lang="pl-PL" sz="4800" dirty="0" smtClean="0">
                <a:solidFill>
                  <a:srgbClr val="2D3D59"/>
                </a:solidFill>
                <a:latin typeface="Lato Bold" panose="020B0604020202020204" charset="-18"/>
              </a:rPr>
            </a:br>
            <a:endParaRPr lang="pl-PL" sz="4800" dirty="0">
              <a:solidFill>
                <a:srgbClr val="2D3D59"/>
              </a:solidFill>
              <a:latin typeface="Lato Bold" panose="020B0604020202020204" charset="-18"/>
            </a:endParaRPr>
          </a:p>
        </p:txBody>
      </p:sp>
      <p:pic>
        <p:nvPicPr>
          <p:cNvPr id="4" name="Picture 4" descr="piktogram_staroś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0164" y="2068488"/>
            <a:ext cx="1412430" cy="13735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 descr="piktogram_dzieck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5395367"/>
            <a:ext cx="1214981" cy="128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iktogram chory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38392"/>
            <a:ext cx="826948" cy="173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algorzata.korba\Desktop\wózek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070" y="3513589"/>
            <a:ext cx="1449428" cy="143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malgorzata.korba\Desktop\Obraz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167" y="6742024"/>
            <a:ext cx="1622845" cy="19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189965" y="2500536"/>
            <a:ext cx="3744483" cy="5904656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0365C0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ryzyko starości</a:t>
            </a: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endParaRPr lang="pl-PL" altLang="pl-PL" sz="3200" dirty="0">
              <a:solidFill>
                <a:srgbClr val="000000"/>
              </a:solidFill>
              <a:latin typeface="Lato" panose="020B0604020202020204" charset="-18"/>
            </a:endParaRPr>
          </a:p>
          <a:p>
            <a:pPr>
              <a:buClr>
                <a:srgbClr val="0365C0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ryzyko niezdolności do pracy</a:t>
            </a:r>
          </a:p>
          <a:p>
            <a:pPr>
              <a:buClr>
                <a:srgbClr val="0365C0"/>
              </a:buClr>
            </a:pPr>
            <a:endParaRPr lang="pl-PL" altLang="pl-PL" sz="3200" dirty="0">
              <a:solidFill>
                <a:srgbClr val="000000"/>
              </a:solidFill>
              <a:latin typeface="Lato" panose="020B0604020202020204" charset="-18"/>
            </a:endParaRPr>
          </a:p>
          <a:p>
            <a:pPr>
              <a:buClr>
                <a:srgbClr val="0365C0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macierzyństwo i ryzyko choroby</a:t>
            </a:r>
          </a:p>
          <a:p>
            <a:pPr>
              <a:buClr>
                <a:srgbClr val="0365C0"/>
              </a:buClr>
            </a:pPr>
            <a:endParaRPr lang="pl-PL" altLang="pl-PL" sz="3200" dirty="0">
              <a:solidFill>
                <a:srgbClr val="000000"/>
              </a:solidFill>
              <a:latin typeface="Lato" panose="020B0604020202020204" charset="-18"/>
            </a:endParaRPr>
          </a:p>
          <a:p>
            <a:pPr>
              <a:buClr>
                <a:srgbClr val="0365C0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ryzyko wypadku przy pracy</a:t>
            </a:r>
          </a:p>
        </p:txBody>
      </p:sp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8302600" y="2356520"/>
            <a:ext cx="4320480" cy="6189797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Clr>
                <a:srgbClr val="0365C0"/>
              </a:buClr>
              <a:buFont typeface="Wingdings 3"/>
              <a:buNone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ubezpieczenie emerytalne</a:t>
            </a: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endParaRPr lang="pl-PL" altLang="pl-PL" sz="3200" dirty="0">
              <a:solidFill>
                <a:srgbClr val="2C3C58"/>
              </a:solidFill>
              <a:latin typeface="Lato" panose="020B0604020202020204" charset="-18"/>
            </a:endParaRP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ubezpieczenie rentowe</a:t>
            </a: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endParaRPr lang="pl-PL" altLang="pl-PL" sz="3600" dirty="0">
              <a:solidFill>
                <a:srgbClr val="2C3C58"/>
              </a:solidFill>
              <a:latin typeface="Lato" panose="020B0604020202020204" charset="-18"/>
            </a:endParaRP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ubezpieczenie chorobowe</a:t>
            </a:r>
          </a:p>
          <a:p>
            <a:pPr>
              <a:buClr>
                <a:srgbClr val="0365C0"/>
              </a:buClr>
            </a:pPr>
            <a:endParaRPr lang="pl-PL" altLang="pl-PL" sz="3600" dirty="0">
              <a:solidFill>
                <a:srgbClr val="2C3C58"/>
              </a:solidFill>
              <a:latin typeface="Lato" panose="020B0604020202020204" charset="-18"/>
            </a:endParaRPr>
          </a:p>
          <a:p>
            <a:pPr marL="109728" indent="0">
              <a:buClr>
                <a:srgbClr val="0365C0"/>
              </a:buClr>
              <a:buFont typeface="Wingdings 3"/>
              <a:buNone/>
            </a:pPr>
            <a:r>
              <a:rPr lang="pl-PL" altLang="pl-PL" sz="3200" dirty="0">
                <a:solidFill>
                  <a:srgbClr val="2C3C58"/>
                </a:solidFill>
                <a:latin typeface="Lato" panose="020B0604020202020204" charset="-18"/>
              </a:rPr>
              <a:t>ubezpieczenie wypadkowe</a:t>
            </a:r>
          </a:p>
        </p:txBody>
      </p:sp>
      <p:sp>
        <p:nvSpPr>
          <p:cNvPr id="11" name="Prążkowana strzałka w prawo 10"/>
          <p:cNvSpPr/>
          <p:nvPr/>
        </p:nvSpPr>
        <p:spPr>
          <a:xfrm>
            <a:off x="6934448" y="2483168"/>
            <a:ext cx="1224136" cy="809456"/>
          </a:xfrm>
          <a:prstGeom prst="stripedRightArrow">
            <a:avLst>
              <a:gd name="adj1" fmla="val 50000"/>
              <a:gd name="adj2" fmla="val 39519"/>
            </a:avLst>
          </a:prstGeom>
          <a:solidFill>
            <a:srgbClr val="02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2" name="Prążkowana strzałka w prawo 11"/>
          <p:cNvSpPr/>
          <p:nvPr/>
        </p:nvSpPr>
        <p:spPr>
          <a:xfrm>
            <a:off x="6934448" y="3923328"/>
            <a:ext cx="1224136" cy="809456"/>
          </a:xfrm>
          <a:prstGeom prst="stripedRightArrow">
            <a:avLst>
              <a:gd name="adj1" fmla="val 50000"/>
              <a:gd name="adj2" fmla="val 39519"/>
            </a:avLst>
          </a:prstGeom>
          <a:solidFill>
            <a:srgbClr val="02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3" name="Prążkowana strzałka w prawo 12"/>
          <p:cNvSpPr/>
          <p:nvPr/>
        </p:nvSpPr>
        <p:spPr>
          <a:xfrm>
            <a:off x="6934448" y="5668888"/>
            <a:ext cx="1224136" cy="809456"/>
          </a:xfrm>
          <a:prstGeom prst="stripedRightArrow">
            <a:avLst>
              <a:gd name="adj1" fmla="val 50000"/>
              <a:gd name="adj2" fmla="val 39519"/>
            </a:avLst>
          </a:prstGeom>
          <a:solidFill>
            <a:srgbClr val="02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4" name="Prążkowana strzałka w prawo 13"/>
          <p:cNvSpPr/>
          <p:nvPr/>
        </p:nvSpPr>
        <p:spPr>
          <a:xfrm>
            <a:off x="6934448" y="7307704"/>
            <a:ext cx="1224136" cy="809456"/>
          </a:xfrm>
          <a:prstGeom prst="stripedRightArrow">
            <a:avLst>
              <a:gd name="adj1" fmla="val 50000"/>
              <a:gd name="adj2" fmla="val 39519"/>
            </a:avLst>
          </a:prstGeom>
          <a:solidFill>
            <a:srgbClr val="029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sp>
        <p:nvSpPr>
          <p:cNvPr id="15" name="Shape 35"/>
          <p:cNvSpPr/>
          <p:nvPr/>
        </p:nvSpPr>
        <p:spPr>
          <a:xfrm>
            <a:off x="669753" y="1708448"/>
            <a:ext cx="1368151" cy="212031"/>
          </a:xfrm>
          <a:prstGeom prst="rect">
            <a:avLst/>
          </a:prstGeom>
          <a:solidFill>
            <a:srgbClr val="029A3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0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1809312" cy="864096"/>
          </a:xfrm>
        </p:spPr>
        <p:txBody>
          <a:bodyPr/>
          <a:lstStyle/>
          <a:p>
            <a:r>
              <a:rPr lang="pl-PL" dirty="0" smtClean="0"/>
              <a:t>Cudzoziemcy w woj. lubelskim (top10)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593222"/>
              </p:ext>
            </p:extLst>
          </p:nvPr>
        </p:nvGraphicFramePr>
        <p:xfrm>
          <a:off x="813768" y="2212504"/>
          <a:ext cx="11665296" cy="604866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88432"/>
                <a:gridCol w="3888432"/>
                <a:gridCol w="3888432"/>
              </a:tblGrid>
              <a:tr h="549879">
                <a:tc>
                  <a:txBody>
                    <a:bodyPr/>
                    <a:lstStyle/>
                    <a:p>
                      <a:pPr algn="l"/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Obywatelstwo</a:t>
                      </a:r>
                      <a:endParaRPr lang="pl-PL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Ubezpieczeni</a:t>
                      </a:r>
                      <a:r>
                        <a:rPr lang="pl-PL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 06.2016 r.</a:t>
                      </a:r>
                      <a:endParaRPr lang="pl-PL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Ubezpieczeni</a:t>
                      </a:r>
                      <a:r>
                        <a:rPr lang="pl-PL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w 06.2017 r.</a:t>
                      </a:r>
                      <a:endParaRPr lang="pl-PL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UKRAIŃSKIE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3 934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8 045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BIAŁORUSKIE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1 138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1 944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BUŁGARSKIE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170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ROSYJSKIE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177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ARMEŃSKIE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102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WŁOSKIE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LITEWSKIE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NIEMIECKIE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CHIŃSKIE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</a:tr>
              <a:tr h="549879"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BRYTYJSKIE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18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76" y="2133782"/>
            <a:ext cx="11289254" cy="63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tekstu 2"/>
          <p:cNvSpPr>
            <a:spLocks noGrp="1"/>
          </p:cNvSpPr>
          <p:nvPr>
            <p:ph type="body" sz="quarter" idx="11"/>
          </p:nvPr>
        </p:nvSpPr>
        <p:spPr>
          <a:xfrm>
            <a:off x="777600" y="2644552"/>
            <a:ext cx="4212632" cy="5688632"/>
          </a:xfrm>
        </p:spPr>
        <p:txBody>
          <a:bodyPr/>
          <a:lstStyle/>
          <a:p>
            <a:pPr algn="r"/>
            <a:r>
              <a:rPr lang="pl-PL" sz="4000" dirty="0" smtClean="0"/>
              <a:t>Bangladeszu</a:t>
            </a:r>
          </a:p>
          <a:p>
            <a:pPr algn="r"/>
            <a:r>
              <a:rPr lang="pl-PL" sz="4000" dirty="0" smtClean="0"/>
              <a:t>Bośni</a:t>
            </a:r>
          </a:p>
          <a:p>
            <a:pPr algn="r"/>
            <a:r>
              <a:rPr lang="pl-PL" sz="4000" dirty="0" smtClean="0"/>
              <a:t>Estonii</a:t>
            </a:r>
          </a:p>
          <a:p>
            <a:pPr algn="r"/>
            <a:r>
              <a:rPr lang="pl-PL" sz="4000" dirty="0" smtClean="0"/>
              <a:t>Etiopii</a:t>
            </a:r>
          </a:p>
          <a:p>
            <a:pPr algn="r"/>
            <a:r>
              <a:rPr lang="pl-PL" sz="4000" dirty="0" smtClean="0"/>
              <a:t>Iraku</a:t>
            </a:r>
          </a:p>
          <a:p>
            <a:pPr algn="r"/>
            <a:r>
              <a:rPr lang="pl-PL" sz="4000" dirty="0"/>
              <a:t>Jemenu</a:t>
            </a:r>
          </a:p>
          <a:p>
            <a:pPr algn="r"/>
            <a:r>
              <a:rPr lang="pl-PL" sz="4000" dirty="0"/>
              <a:t>Kolumbii</a:t>
            </a:r>
          </a:p>
          <a:p>
            <a:pPr algn="r"/>
            <a:r>
              <a:rPr lang="pl-PL" sz="4000" dirty="0"/>
              <a:t>Libii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741760" y="844352"/>
            <a:ext cx="12025336" cy="864096"/>
          </a:xfrm>
        </p:spPr>
        <p:txBody>
          <a:bodyPr/>
          <a:lstStyle/>
          <a:p>
            <a:r>
              <a:rPr lang="pl-PL" dirty="0" smtClean="0"/>
              <a:t>… ale tylko po jednym ubezpieczonym z…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15"/>
          </p:nvPr>
        </p:nvSpPr>
        <p:spPr>
          <a:xfrm>
            <a:off x="8014568" y="2716560"/>
            <a:ext cx="4177158" cy="4968552"/>
          </a:xfrm>
        </p:spPr>
        <p:txBody>
          <a:bodyPr/>
          <a:lstStyle/>
          <a:p>
            <a:r>
              <a:rPr lang="pl-PL" sz="4000" dirty="0" smtClean="0"/>
              <a:t>Maroka</a:t>
            </a:r>
          </a:p>
          <a:p>
            <a:r>
              <a:rPr lang="pl-PL" sz="4000" dirty="0" smtClean="0"/>
              <a:t>Meksyku</a:t>
            </a:r>
          </a:p>
          <a:p>
            <a:r>
              <a:rPr lang="pl-PL" sz="4000" dirty="0" smtClean="0"/>
              <a:t>Nigerii</a:t>
            </a:r>
          </a:p>
          <a:p>
            <a:r>
              <a:rPr lang="pl-PL" sz="4000" dirty="0" smtClean="0"/>
              <a:t>Palestyny</a:t>
            </a:r>
          </a:p>
          <a:p>
            <a:r>
              <a:rPr lang="pl-PL" sz="4000" dirty="0" smtClean="0"/>
              <a:t>Peru</a:t>
            </a:r>
          </a:p>
          <a:p>
            <a:r>
              <a:rPr lang="pl-PL" sz="4000" dirty="0" smtClean="0"/>
              <a:t>Serbii</a:t>
            </a:r>
          </a:p>
          <a:p>
            <a:r>
              <a:rPr lang="pl-PL" sz="4000" dirty="0" smtClean="0"/>
              <a:t>Słowenii</a:t>
            </a:r>
          </a:p>
          <a:p>
            <a:r>
              <a:rPr lang="pl-PL" sz="4000" dirty="0" smtClean="0"/>
              <a:t>Tanzanii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46585973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34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ęciokąt 1"/>
          <p:cNvSpPr/>
          <p:nvPr/>
        </p:nvSpPr>
        <p:spPr>
          <a:xfrm>
            <a:off x="539552" y="4602441"/>
            <a:ext cx="11287254" cy="792088"/>
          </a:xfrm>
          <a:prstGeom prst="homePlate">
            <a:avLst/>
          </a:prstGeom>
          <a:solidFill>
            <a:srgbClr val="029A3F"/>
          </a:solidFill>
          <a:ln>
            <a:solidFill>
              <a:srgbClr val="029A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>
              <a:solidFill>
                <a:srgbClr val="FFFFFF"/>
              </a:solidFill>
            </a:endParaRPr>
          </a:p>
        </p:txBody>
      </p:sp>
      <p:pic>
        <p:nvPicPr>
          <p:cNvPr id="3" name="Picture 2" descr="F:\ZBP - wykład\mat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48" y="2645821"/>
            <a:ext cx="1451672" cy="27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ZBP - wykład\dzieck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36" y="2428528"/>
            <a:ext cx="1807041" cy="29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malgorzata.korba\Desktop\ZBP - wykład\dorośl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92" y="2441581"/>
            <a:ext cx="1657751" cy="293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malgorzata.korba\Desktop\ZBP - wykład\wóze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416" y="2428528"/>
            <a:ext cx="2376264" cy="295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malgorzata.korba\Desktop\ZBP - wykład\starszy człowie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737" y="2472929"/>
            <a:ext cx="1287143" cy="29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46"/>
          <p:cNvSpPr txBox="1">
            <a:spLocks/>
          </p:cNvSpPr>
          <p:nvPr/>
        </p:nvSpPr>
        <p:spPr>
          <a:xfrm>
            <a:off x="597744" y="820537"/>
            <a:ext cx="11881320" cy="5998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584200">
              <a:defRPr sz="3600">
                <a:solidFill>
                  <a:srgbClr val="2C3C58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lnSpc>
                <a:spcPct val="90000"/>
              </a:lnSpc>
              <a:defRPr>
                <a:solidFill>
                  <a:srgbClr val="000000"/>
                </a:solidFill>
              </a:defRPr>
            </a:pPr>
            <a:r>
              <a:rPr lang="pl-PL" sz="4800" dirty="0">
                <a:solidFill>
                  <a:srgbClr val="2D3D59"/>
                </a:solidFill>
                <a:latin typeface="Lato Bold" panose="020B0604020202020204" charset="-18"/>
              </a:rPr>
              <a:t>Ze świadczeń z ubezpieczenia społecznego korzystamy przez całe życie…</a:t>
            </a:r>
            <a:r>
              <a:rPr lang="pl-PL" sz="4800" dirty="0" smtClean="0">
                <a:solidFill>
                  <a:srgbClr val="2D3D59"/>
                </a:solidFill>
                <a:latin typeface="Lato Bold" panose="020B0604020202020204" charset="-18"/>
              </a:rPr>
              <a:t/>
            </a:r>
            <a:br>
              <a:rPr lang="pl-PL" sz="4800" dirty="0" smtClean="0">
                <a:solidFill>
                  <a:srgbClr val="2D3D59"/>
                </a:solidFill>
                <a:latin typeface="Lato Bold" panose="020B0604020202020204" charset="-18"/>
              </a:rPr>
            </a:br>
            <a:endParaRPr lang="pl-PL" sz="4800" dirty="0">
              <a:solidFill>
                <a:srgbClr val="2D3D59"/>
              </a:solidFill>
              <a:latin typeface="Lato Bold" panose="020B0604020202020204" charset="-18"/>
            </a:endParaRPr>
          </a:p>
        </p:txBody>
      </p:sp>
      <p:sp>
        <p:nvSpPr>
          <p:cNvPr id="10" name="Symbol zastępczy zawartości 2"/>
          <p:cNvSpPr txBox="1">
            <a:spLocks/>
          </p:cNvSpPr>
          <p:nvPr/>
        </p:nvSpPr>
        <p:spPr>
          <a:xfrm>
            <a:off x="597744" y="5524872"/>
            <a:ext cx="2448272" cy="22182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defTabSz="584200">
              <a:spcBef>
                <a:spcPts val="4200"/>
              </a:spcBef>
              <a:buSzPct val="75000"/>
              <a:buNone/>
              <a:defRPr sz="3400">
                <a:latin typeface="Lato" panose="020B0604020202020204" charset="-18"/>
                <a:ea typeface="+mn-ea"/>
                <a:cs typeface="+mn-cs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2pPr>
            <a:lvl3pPr marL="13335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285750" indent="-285750" algn="l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zasiłek macierzyński</a:t>
            </a:r>
          </a:p>
          <a:p>
            <a:pPr marL="285750" indent="-285750" algn="l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zasiłek opiekuńczy</a:t>
            </a:r>
          </a:p>
          <a:p>
            <a:pPr marL="285750" indent="-285750" algn="l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renta rodzinna</a:t>
            </a:r>
          </a:p>
        </p:txBody>
      </p:sp>
      <p:sp>
        <p:nvSpPr>
          <p:cNvPr id="11" name="Symbol zastępczy zawartości 2"/>
          <p:cNvSpPr txBox="1">
            <a:spLocks/>
          </p:cNvSpPr>
          <p:nvPr/>
        </p:nvSpPr>
        <p:spPr>
          <a:xfrm>
            <a:off x="3046016" y="5538869"/>
            <a:ext cx="2592288" cy="2074235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z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asiłek chorobowy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świadczenie 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rehabilitacyjne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r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ehabilitacja lecznicza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o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dszkodowania powypadkowe</a:t>
            </a:r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9382720" y="5524872"/>
            <a:ext cx="2952328" cy="288032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e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merytura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e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merytura częściowa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emerytura pomostowa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nauczycielskie świadczenia kompensacyjne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z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asiłek pogrzebowy</a:t>
            </a:r>
          </a:p>
        </p:txBody>
      </p:sp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6070352" y="5524872"/>
            <a:ext cx="2880320" cy="273630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r</a:t>
            </a: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enta z tytułu niezdolności do pracy (w tym wypadkowa)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dodatki do rent</a:t>
            </a:r>
          </a:p>
          <a:p>
            <a:pPr>
              <a:spcBef>
                <a:spcPts val="600"/>
              </a:spcBef>
              <a:buClr>
                <a:srgbClr val="0365C0">
                  <a:lumMod val="50000"/>
                </a:srgbClr>
              </a:buClr>
              <a:buFont typeface="Wingdings" panose="05000000000000000000" pitchFamily="2" charset="2"/>
              <a:buChar char="v"/>
            </a:pPr>
            <a:r>
              <a:rPr lang="pl-PL" altLang="pl-PL" sz="2000" dirty="0" smtClean="0">
                <a:solidFill>
                  <a:srgbClr val="0365C0">
                    <a:lumMod val="50000"/>
                  </a:srgbClr>
                </a:solidFill>
                <a:latin typeface="Lato Light" panose="020F0302020204030203" charset="-18"/>
              </a:rPr>
              <a:t>pokrycie kosztów leczenia stomatologicznego i protez</a:t>
            </a:r>
          </a:p>
        </p:txBody>
      </p:sp>
    </p:spTree>
    <p:extLst>
      <p:ext uri="{BB962C8B-B14F-4D97-AF65-F5344CB8AC3E}">
        <p14:creationId xmlns:p14="http://schemas.microsoft.com/office/powerpoint/2010/main" val="108669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Rodzaj umowy a ubezpieczenia</a:t>
            </a:r>
            <a:endParaRPr lang="pl-PL" dirty="0"/>
          </a:p>
        </p:txBody>
      </p:sp>
      <p:graphicFrame>
        <p:nvGraphicFramePr>
          <p:cNvPr id="8" name="Symbol zastępczy zawartości 7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2121607133"/>
              </p:ext>
            </p:extLst>
          </p:nvPr>
        </p:nvGraphicFramePr>
        <p:xfrm>
          <a:off x="669752" y="2284512"/>
          <a:ext cx="11521680" cy="5904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336"/>
                <a:gridCol w="2304336"/>
                <a:gridCol w="2304336"/>
                <a:gridCol w="2304336"/>
                <a:gridCol w="2304336"/>
              </a:tblGrid>
              <a:tr h="984109"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UBEZPIECZENIE</a:t>
                      </a:r>
                      <a:endParaRPr lang="pl-PL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UMOWA O PRACĘ</a:t>
                      </a:r>
                      <a:endParaRPr lang="pl-PL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UMOWA-ZLECENIE*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DZIAŁALNOŚĆ</a:t>
                      </a:r>
                      <a:r>
                        <a:rPr lang="pl-PL" sz="2000" b="1" baseline="0" dirty="0" smtClean="0"/>
                        <a:t> GOSPODARCZA</a:t>
                      </a:r>
                      <a:endParaRPr lang="pl-PL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UMOWA O DZIEŁO</a:t>
                      </a:r>
                      <a:endParaRPr lang="pl-PL" sz="2000" b="1" dirty="0"/>
                    </a:p>
                  </a:txBody>
                  <a:tcPr anchor="ctr"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EMERYTALNE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-</a:t>
                      </a:r>
                      <a:endParaRPr lang="pl-PL" sz="2400" dirty="0"/>
                    </a:p>
                  </a:txBody>
                  <a:tcPr anchor="ctr"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RENTOWE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-</a:t>
                      </a:r>
                      <a:endParaRPr lang="pl-PL" sz="2400" dirty="0"/>
                    </a:p>
                  </a:txBody>
                  <a:tcPr anchor="ctr"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CHOROBOWE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dobrowolne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dobrowolne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-</a:t>
                      </a:r>
                      <a:endParaRPr lang="pl-PL" sz="2400" dirty="0"/>
                    </a:p>
                  </a:txBody>
                  <a:tcPr anchor="ctr"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WYPADKOWE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-</a:t>
                      </a:r>
                      <a:endParaRPr lang="pl-PL" sz="2400" dirty="0"/>
                    </a:p>
                  </a:txBody>
                  <a:tcPr anchor="ctr"/>
                </a:tc>
              </a:tr>
              <a:tr h="984109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ZDROWOTNE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obowiązkowe</a:t>
                      </a:r>
                      <a:endParaRPr lang="pl-PL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-</a:t>
                      </a:r>
                      <a:endParaRPr lang="pl-PL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669752" y="8529269"/>
            <a:ext cx="1233504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pl-PL" sz="2400" dirty="0" smtClean="0">
                <a:solidFill>
                  <a:srgbClr val="000000"/>
                </a:solidFill>
              </a:rPr>
              <a:t>*Wyjątek: Studenci i uczniowie do 26 roku życia nie podlegają ubezpieczeniom.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98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pl-PL" sz="6600" b="1" dirty="0" smtClean="0"/>
              <a:t>TAK </a:t>
            </a:r>
            <a:endParaRPr lang="pl-PL" sz="4400" b="1" dirty="0" smtClean="0"/>
          </a:p>
          <a:p>
            <a:pPr algn="ctr"/>
            <a:endParaRPr lang="pl-PL" sz="4400" b="1" dirty="0"/>
          </a:p>
          <a:p>
            <a:pPr algn="ctr"/>
            <a:r>
              <a:rPr lang="pl-PL" sz="4400" b="1" dirty="0" smtClean="0"/>
              <a:t>Brak zgłoszenia do ubezpieczeń społecznych lub błędne zgłoszenie rodzi negatywne konsekwencje.</a:t>
            </a:r>
          </a:p>
          <a:p>
            <a:pPr algn="ctr"/>
            <a:endParaRPr lang="pl-PL" sz="4400" b="1" dirty="0"/>
          </a:p>
          <a:p>
            <a:pPr algn="ctr"/>
            <a:r>
              <a:rPr lang="pl-PL" sz="4400" b="1" dirty="0" smtClean="0"/>
              <a:t>Głównie dla wykonawcy umowy – brak świadczeń z ZUS.</a:t>
            </a:r>
            <a:endParaRPr lang="pl-PL" sz="44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Czy ZUS może sprawdzić ubezpieczenie?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34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41760" y="2356520"/>
            <a:ext cx="11521280" cy="5256584"/>
          </a:xfrm>
        </p:spPr>
        <p:txBody>
          <a:bodyPr/>
          <a:lstStyle/>
          <a:p>
            <a:r>
              <a:rPr lang="pl-PL" sz="4000" b="1" dirty="0" smtClean="0"/>
              <a:t>ZUS prowadzi kontrole u płatników składek (przedsiębiorcy, spółki, instytucje, uczelnie, fundacje itd.).</a:t>
            </a:r>
          </a:p>
          <a:p>
            <a:endParaRPr lang="pl-PL" sz="4000" b="1" dirty="0"/>
          </a:p>
          <a:p>
            <a:r>
              <a:rPr lang="pl-PL" sz="4000" b="1" dirty="0" smtClean="0"/>
              <a:t>Celem kontroli jest sprawdzenie, czy osoby zatrudnione w firmie są prawidłowo zgłoszone do ubezpieczeń społecznych.</a:t>
            </a: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Jak ZUS sprawdza ubezpieczenia?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159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572544"/>
            <a:ext cx="12025336" cy="504056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Czy zatrudnione osoby są zgłoszone do ubezpieczeń w ZUS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Czy składki są prawidłowo naliczone i zapłacone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Czy płatnik dobrze wypłaca zasiłki (w dużych firmach)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Czy firma prawidłowo wystawia zaświadczenia dla zatrudnionych osób (głównie zaświadczenia potrzebne do emerytury</a:t>
            </a:r>
            <a:r>
              <a:rPr lang="pl-PL" sz="4000" b="1" dirty="0" smtClean="0"/>
              <a:t>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Adekwatność zapisów umowy z faktycznie wykonywanymi czynnościami.</a:t>
            </a: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Co głównie sprawdza ZUS?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368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860576"/>
            <a:ext cx="12025336" cy="475252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brak </a:t>
            </a:r>
            <a:r>
              <a:rPr lang="pl-PL" sz="4000" b="1" dirty="0"/>
              <a:t>zgłoszeń do </a:t>
            </a:r>
            <a:r>
              <a:rPr lang="pl-PL" sz="4000" b="1" dirty="0" smtClean="0"/>
              <a:t>ubezpieczeń (brak składek) = brak ochrony ubezpieczeniowej, brak świadczeń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zaniżone składki = zaniżone świadczenie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ZUS </a:t>
            </a:r>
            <a:r>
              <a:rPr lang="pl-PL" sz="4000" b="1" dirty="0"/>
              <a:t>sprawdza podmioty, które zostały wcześniej zarejestrowane (np. w </a:t>
            </a:r>
            <a:r>
              <a:rPr lang="pl-PL" sz="4000" b="1" dirty="0" err="1"/>
              <a:t>CEiDG</a:t>
            </a:r>
            <a:r>
              <a:rPr lang="pl-PL" sz="4000" b="1" dirty="0"/>
              <a:t> lub KRS).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Skutki szarej strefy a ZUS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24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25736" y="2860576"/>
            <a:ext cx="12025336" cy="4752528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/>
              <a:t>W latach 2016 – 2017 ( I półrocze) Oddział ZUS w Lublinie przeprowadził: 3028 kontroli planowych płatników składek oraz 136 kontroli </a:t>
            </a:r>
            <a:r>
              <a:rPr lang="pl-PL" sz="4000" b="1" dirty="0" smtClean="0"/>
              <a:t>doraźnych.</a:t>
            </a: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Około </a:t>
            </a:r>
            <a:r>
              <a:rPr lang="pl-PL" sz="4000" b="1" dirty="0"/>
              <a:t>60% przeprowadzonych kontroli przyniosło ustalenia </a:t>
            </a:r>
            <a:r>
              <a:rPr lang="pl-PL" sz="4000" b="1" dirty="0" smtClean="0"/>
              <a:t>finansowe (na kwotę 7,5 </a:t>
            </a:r>
            <a:r>
              <a:rPr lang="pl-PL" sz="4000" b="1" dirty="0"/>
              <a:t>mln </a:t>
            </a:r>
            <a:r>
              <a:rPr lang="pl-PL" sz="4000" b="1" dirty="0" smtClean="0"/>
              <a:t>zł).</a:t>
            </a:r>
            <a:endParaRPr lang="pl-PL" sz="4000" b="1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pl-PL" sz="4000" b="1" dirty="0" smtClean="0"/>
              <a:t>Po kontroli do </a:t>
            </a:r>
            <a:r>
              <a:rPr lang="pl-PL" sz="4000" b="1" dirty="0"/>
              <a:t>ubezpieczeń społecznych </a:t>
            </a:r>
            <a:r>
              <a:rPr lang="pl-PL" sz="4000" b="1" dirty="0" smtClean="0"/>
              <a:t>zgłoszono niemal </a:t>
            </a:r>
            <a:r>
              <a:rPr lang="pl-PL" sz="4000" b="1" dirty="0"/>
              <a:t>1500 </a:t>
            </a:r>
            <a:r>
              <a:rPr lang="pl-PL" sz="4000" b="1" dirty="0" smtClean="0"/>
              <a:t>osób</a:t>
            </a:r>
            <a:r>
              <a:rPr lang="pl-PL" sz="4000" b="1" dirty="0"/>
              <a:t> </a:t>
            </a:r>
            <a:r>
              <a:rPr lang="pl-PL" sz="4000" b="1" dirty="0" smtClean="0"/>
              <a:t>i naliczono za nie składki.</a:t>
            </a:r>
            <a:endParaRPr lang="pl-PL" sz="4000" b="1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 smtClean="0"/>
              <a:t>Ile kontroli wykonuje ZUS?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596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Zal. 40_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Zal. 40_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Zal. 40_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3_Zal. 40_Szablon prezentacji">
  <a:themeElements>
    <a:clrScheme name="ZUS">
      <a:dk1>
        <a:srgbClr val="003D6E"/>
      </a:dk1>
      <a:lt1>
        <a:srgbClr val="FFFFFF"/>
      </a:lt1>
      <a:dk2>
        <a:srgbClr val="000000"/>
      </a:dk2>
      <a:lt2>
        <a:srgbClr val="FFFFFF"/>
      </a:lt2>
      <a:accent1>
        <a:srgbClr val="00993F"/>
      </a:accent1>
      <a:accent2>
        <a:srgbClr val="BEC3CE"/>
      </a:accent2>
      <a:accent3>
        <a:srgbClr val="E1B34F"/>
      </a:accent3>
      <a:accent4>
        <a:srgbClr val="3F84D2"/>
      </a:accent4>
      <a:accent5>
        <a:srgbClr val="F05E5E"/>
      </a:accent5>
      <a:accent6>
        <a:srgbClr val="773F9B"/>
      </a:accent6>
      <a:hlink>
        <a:srgbClr val="0000FF"/>
      </a:hlink>
      <a:folHlink>
        <a:srgbClr val="FF00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kskluzywn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Zal. 40_Szablon prezentacji</Template>
  <TotalTime>924</TotalTime>
  <Words>1337</Words>
  <Application>Microsoft Office PowerPoint</Application>
  <PresentationFormat>Niestandardowy</PresentationFormat>
  <Paragraphs>236</Paragraphs>
  <Slides>22</Slides>
  <Notes>8</Notes>
  <HiddenSlides>0</HiddenSlides>
  <MMClips>0</MMClips>
  <ScaleCrop>false</ScaleCrop>
  <HeadingPairs>
    <vt:vector size="4" baseType="variant">
      <vt:variant>
        <vt:lpstr>Motyw</vt:lpstr>
      </vt:variant>
      <vt:variant>
        <vt:i4>5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Zal. 40_Szablon prezentacji</vt:lpstr>
      <vt:lpstr>White</vt:lpstr>
      <vt:lpstr>1_Zal. 40_Szablon prezentacji</vt:lpstr>
      <vt:lpstr>2_Zal. 40_Szablon prezentacji</vt:lpstr>
      <vt:lpstr>3_Zal. 40_Szablon prezentacji</vt:lpstr>
      <vt:lpstr>Obowiązek zgłoszenia do ubezpieczeń osób świadczących pracę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Maciej Raszewski</dc:creator>
  <cp:lastModifiedBy>Raszewski, Maciej</cp:lastModifiedBy>
  <cp:revision>94</cp:revision>
  <dcterms:created xsi:type="dcterms:W3CDTF">2017-02-11T10:07:26Z</dcterms:created>
  <dcterms:modified xsi:type="dcterms:W3CDTF">2017-09-20T06:54:31Z</dcterms:modified>
</cp:coreProperties>
</file>