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5" r:id="rId3"/>
    <p:sldMasterId id="2147483675" r:id="rId4"/>
    <p:sldMasterId id="2147483684" r:id="rId5"/>
  </p:sldMasterIdLst>
  <p:notesMasterIdLst>
    <p:notesMasterId r:id="rId28"/>
  </p:notesMasterIdLst>
  <p:handoutMasterIdLst>
    <p:handoutMasterId r:id="rId29"/>
  </p:handoutMasterIdLst>
  <p:sldIdLst>
    <p:sldId id="292" r:id="rId6"/>
    <p:sldId id="335" r:id="rId7"/>
    <p:sldId id="336" r:id="rId8"/>
    <p:sldId id="338" r:id="rId9"/>
    <p:sldId id="333" r:id="rId10"/>
    <p:sldId id="334" r:id="rId11"/>
    <p:sldId id="339" r:id="rId12"/>
    <p:sldId id="340" r:id="rId13"/>
    <p:sldId id="341" r:id="rId14"/>
    <p:sldId id="342" r:id="rId15"/>
    <p:sldId id="343" r:id="rId16"/>
    <p:sldId id="353" r:id="rId17"/>
    <p:sldId id="350" r:id="rId18"/>
    <p:sldId id="351" r:id="rId19"/>
    <p:sldId id="352" r:id="rId20"/>
    <p:sldId id="344" r:id="rId21"/>
    <p:sldId id="347" r:id="rId22"/>
    <p:sldId id="345" r:id="rId23"/>
    <p:sldId id="346" r:id="rId24"/>
    <p:sldId id="349" r:id="rId25"/>
    <p:sldId id="348" r:id="rId26"/>
    <p:sldId id="269" r:id="rId2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409" autoAdjust="0"/>
  </p:normalViewPr>
  <p:slideViewPr>
    <p:cSldViewPr>
      <p:cViewPr>
        <p:scale>
          <a:sx n="60" d="100"/>
          <a:sy n="60" d="100"/>
        </p:scale>
        <p:origin x="-1518" y="12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pPr/>
              <a:t>2017-09-20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Slajd tytułowy. 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Elementy graficzne oraz logo ZUS są stałymi elementami szablonu slajdu i nie podlegają modyfikacji. Prosimy o zachowanie zastosowanej czcionki Calibri. </a:t>
            </a: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Polski system ubezpieczeń społecznych składa się z 4 elementów:</a:t>
            </a:r>
          </a:p>
          <a:p>
            <a:pPr lvl="1"/>
            <a:r>
              <a:rPr lang="pl-PL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Ubezpieczenia emerytalnego  - zabezpieczającego ryzyko starości</a:t>
            </a:r>
          </a:p>
          <a:p>
            <a:pPr lvl="1"/>
            <a:r>
              <a:rPr lang="pl-PL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Ubezpieczenia rentowego – zabezpieczającego ryzyko niezdolności do pracy</a:t>
            </a:r>
          </a:p>
          <a:p>
            <a:pPr lvl="1"/>
            <a:r>
              <a:rPr lang="pl-PL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Ubezpieczenia chorobowego – zabezpieczającego ryzyko choroby i macierzyństwo</a:t>
            </a:r>
          </a:p>
          <a:p>
            <a:r>
              <a:rPr lang="pl-PL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Ubezpieczenia wypadkowego – zabezpieczającego ryzyko wypadku przy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661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Ze świadczeń z ubezpieczenia społecznego korzystamy od urodzin aż do śmierci. Po naszej śmierci ze świadczeń tych mogą skorzystać nasi bliscy pobierając rentę rodzinną czy zasiłek pogrzebowy.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472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Tylko</a:t>
            </a:r>
            <a:r>
              <a:rPr lang="pl-PL" baseline="0" dirty="0" smtClean="0">
                <a:latin typeface="Calibri" panose="020F0502020204030204" pitchFamily="34" charset="0"/>
              </a:rPr>
              <a:t> tyle? Czyżby szara strefa?</a:t>
            </a:r>
            <a:endParaRPr lang="pl-PL" dirty="0" smtClean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końcowy.</a:t>
            </a:r>
            <a:r>
              <a:rPr lang="pl-PL" baseline="0" dirty="0" smtClean="0">
                <a:latin typeface="Calibri" panose="020F0502020204030204" pitchFamily="34" charset="0"/>
              </a:rPr>
              <a:t> Treść pozdrowienia można zmienić </a:t>
            </a:r>
            <a:r>
              <a:rPr lang="pl-PL" dirty="0" smtClean="0">
                <a:latin typeface="Calibri" panose="020F0502020204030204" pitchFamily="34" charset="0"/>
              </a:rPr>
              <a:t>we wzorcu: górne menu „Widok” &gt; „Wzorzec slajdów”. </a:t>
            </a:r>
            <a:r>
              <a:rPr lang="pl-PL" baseline="0" dirty="0" smtClean="0">
                <a:latin typeface="Calibri" panose="020F0502020204030204" pitchFamily="34" charset="0"/>
              </a:rPr>
              <a:t>Elementy graficzne („chorągiewki”) i logo ZUS są stałymi elementami szablonu i nie podlegają modyfikacji. Prosimy o zachowanie zastosowanej czcionki Calibri. 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6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8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6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9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8145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>
                <a:solidFill>
                  <a:srgbClr val="FFFFFF"/>
                </a:solidFill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18475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209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grafika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580656"/>
            <a:ext cx="5508776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1"/>
            <a:ext cx="11521280" cy="10801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</a:t>
            </a:r>
            <a:br>
              <a:rPr lang="pl-PL" dirty="0" smtClean="0"/>
            </a:br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200047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580656"/>
            <a:ext cx="5473302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1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1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6600" b="1" dirty="0" smtClean="0">
                <a:solidFill>
                  <a:srgbClr val="FFFFFF"/>
                </a:solidFill>
              </a:rPr>
              <a:t>Dziękuję za uwagę</a:t>
            </a:r>
            <a:endParaRPr lang="pl-PL" sz="66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3285925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3344789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41416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8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84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1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02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1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05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6600" b="1" dirty="0" smtClean="0">
                <a:solidFill>
                  <a:srgbClr val="FFFFFF"/>
                </a:solidFill>
              </a:rPr>
              <a:t>Dziękuję za uwagę</a:t>
            </a:r>
            <a:endParaRPr lang="pl-PL" sz="66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46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866477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550174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3087869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06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4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1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1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2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6600" b="1" dirty="0" smtClean="0">
                <a:solidFill>
                  <a:srgbClr val="FFFFFF"/>
                </a:solidFill>
              </a:rPr>
              <a:t>Dziękuję za uwagę</a:t>
            </a:r>
            <a:endParaRPr lang="pl-PL" sz="66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43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9712" y="124272"/>
            <a:ext cx="2376264" cy="379784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Tytuł 1"/>
          <p:cNvSpPr txBox="1">
            <a:spLocks/>
          </p:cNvSpPr>
          <p:nvPr userDrawn="1"/>
        </p:nvSpPr>
        <p:spPr>
          <a:xfrm>
            <a:off x="3334048" y="124272"/>
            <a:ext cx="3024336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84200">
              <a:defRPr sz="6000">
                <a:latin typeface="Lato Bold" panose="020B0604020202020204" charset="-18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/>
            <a:r>
              <a:rPr lang="pl-PL" sz="1800" dirty="0" smtClean="0"/>
              <a:t>Kliknij, aby edytować styl</a:t>
            </a:r>
            <a:endParaRPr lang="pl-PL" sz="1800" dirty="0"/>
          </a:p>
        </p:txBody>
      </p:sp>
      <p:sp>
        <p:nvSpPr>
          <p:cNvPr id="4" name="Tytuł 1"/>
          <p:cNvSpPr txBox="1">
            <a:spLocks/>
          </p:cNvSpPr>
          <p:nvPr userDrawn="1"/>
        </p:nvSpPr>
        <p:spPr>
          <a:xfrm>
            <a:off x="669752" y="1132384"/>
            <a:ext cx="113052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84200">
              <a:defRPr sz="6000">
                <a:latin typeface="Lato Bold" panose="020B0604020202020204" charset="-18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pl-PL" sz="4000" dirty="0" smtClean="0"/>
              <a:t>Kliknij, aby edytować styl</a:t>
            </a:r>
            <a:endParaRPr lang="pl-PL" sz="4000" dirty="0"/>
          </a:p>
        </p:txBody>
      </p:sp>
      <p:sp>
        <p:nvSpPr>
          <p:cNvPr id="5" name="Shape 50"/>
          <p:cNvSpPr/>
          <p:nvPr userDrawn="1"/>
        </p:nvSpPr>
        <p:spPr>
          <a:xfrm>
            <a:off x="813768" y="2068488"/>
            <a:ext cx="4680520" cy="194866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6" r:id="rId5"/>
    <p:sldLayoutId id="2147483654" r:id="rId6"/>
    <p:sldLayoutId id="2147483651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3"/>
          <p:cNvSpPr>
            <a:spLocks noGrp="1"/>
          </p:cNvSpPr>
          <p:nvPr>
            <p:ph type="title"/>
          </p:nvPr>
        </p:nvSpPr>
        <p:spPr>
          <a:xfrm>
            <a:off x="1461840" y="1132384"/>
            <a:ext cx="1083895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502400" y="4588768"/>
            <a:ext cx="587040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423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584200">
        <a:defRPr sz="6000">
          <a:latin typeface="Lato Bold" panose="020B0604020202020204" charset="-18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0" indent="0" defTabSz="584200">
        <a:spcBef>
          <a:spcPts val="4200"/>
        </a:spcBef>
        <a:buSzPct val="75000"/>
        <a:buNone/>
        <a:defRPr sz="3400">
          <a:latin typeface="Lato" panose="020B0604020202020204" charset="-18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62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7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75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Piotr Waszak</a:t>
            </a:r>
          </a:p>
          <a:p>
            <a:r>
              <a:rPr lang="pl-PL" dirty="0" smtClean="0"/>
              <a:t>Dyrektor Oddziału ZUS w Lublinie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Działania w zakresie walki z </a:t>
            </a:r>
            <a:r>
              <a:rPr lang="pl-PL" smtClean="0"/>
              <a:t>szarą strefą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Lublin, 20 września 2017 r.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Obowiązek zgłoszenia do ubezpieczeń osób świadczących pracę</a:t>
            </a:r>
            <a:br>
              <a:rPr lang="pl-PL" sz="4000" dirty="0" smtClean="0"/>
            </a:br>
            <a:endParaRPr lang="pl-PL" sz="40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Oddział ZUS w Lublinie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25736" y="2860576"/>
            <a:ext cx="12025336" cy="475252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Zawieranie </a:t>
            </a:r>
            <a:r>
              <a:rPr lang="pl-PL" sz="4000" b="1" dirty="0"/>
              <a:t>umów o dzieło </a:t>
            </a:r>
            <a:r>
              <a:rPr lang="pl-PL" sz="4000" b="1" dirty="0" smtClean="0"/>
              <a:t>(nieoskładkowane) w </a:t>
            </a:r>
            <a:r>
              <a:rPr lang="pl-PL" sz="4000" b="1" dirty="0"/>
              <a:t>sytuacji, gdy z treści umów wynika, że były to </a:t>
            </a:r>
            <a:r>
              <a:rPr lang="pl-PL" sz="4000" b="1" dirty="0" smtClean="0"/>
              <a:t>umowy-zlecenia (oskładkowane).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Najczęstsze branże: budowlana, produkcyjna, edukacyjna oraz handlowa.</a:t>
            </a: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Gdzie jest najwięcej nieprawidłowości?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63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25736" y="2140496"/>
            <a:ext cx="12025336" cy="475252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nauka </a:t>
            </a:r>
            <a:r>
              <a:rPr lang="pl-PL" sz="4000" b="1" dirty="0"/>
              <a:t>języków obcych, </a:t>
            </a:r>
            <a:r>
              <a:rPr lang="pl-PL" sz="4000" b="1" dirty="0" smtClean="0"/>
              <a:t>gry na instrumentach,</a:t>
            </a: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prowadzenie </a:t>
            </a:r>
            <a:r>
              <a:rPr lang="pl-PL" sz="4000" b="1" dirty="0"/>
              <a:t>lekcji nauki jazdy,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obsługa </a:t>
            </a:r>
            <a:r>
              <a:rPr lang="pl-PL" sz="4000" b="1" dirty="0"/>
              <a:t>sekretariatu, </a:t>
            </a:r>
            <a:endParaRPr lang="pl-PL" sz="40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usunięcie </a:t>
            </a:r>
            <a:r>
              <a:rPr lang="pl-PL" sz="4000" b="1" dirty="0"/>
              <a:t>etykiet z butelek PET</a:t>
            </a:r>
            <a:r>
              <a:rPr lang="pl-PL" sz="4000" b="1" dirty="0" smtClean="0"/>
              <a:t>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/>
              <a:t>prowadzenie </a:t>
            </a:r>
            <a:r>
              <a:rPr lang="pl-PL" sz="4000" b="1" dirty="0" smtClean="0"/>
              <a:t>księgowości.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Od stycznia 2016 </a:t>
            </a:r>
            <a:r>
              <a:rPr lang="pl-PL" sz="4000" b="1" dirty="0"/>
              <a:t>do </a:t>
            </a:r>
            <a:r>
              <a:rPr lang="pl-PL" sz="4000" b="1" dirty="0" smtClean="0"/>
              <a:t>czerwca 2017 </a:t>
            </a:r>
            <a:r>
              <a:rPr lang="pl-PL" sz="4000" b="1" dirty="0"/>
              <a:t>r. </a:t>
            </a:r>
            <a:r>
              <a:rPr lang="pl-PL" sz="4000" b="1" dirty="0" smtClean="0"/>
              <a:t>podczas </a:t>
            </a:r>
            <a:r>
              <a:rPr lang="pl-PL" sz="4000" b="1" dirty="0"/>
              <a:t>3165 kontroli </a:t>
            </a:r>
            <a:r>
              <a:rPr lang="pl-PL" sz="4000" b="1" dirty="0" smtClean="0"/>
              <a:t>zakwestionowano umowy </a:t>
            </a:r>
            <a:r>
              <a:rPr lang="pl-PL" sz="4000" b="1" dirty="0"/>
              <a:t>o dzieło w </a:t>
            </a:r>
            <a:r>
              <a:rPr lang="pl-PL" sz="4000" b="1" dirty="0" smtClean="0"/>
              <a:t>90 przypadkach (700 </a:t>
            </a:r>
            <a:r>
              <a:rPr lang="pl-PL" sz="4000" b="1" dirty="0"/>
              <a:t>ubezpieczonych).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Przykłady zakwestionowanych „dzieł”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94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Praca na rzecz własnego pracodawcy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2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788568"/>
            <a:ext cx="11521280" cy="5040560"/>
          </a:xfrm>
        </p:spPr>
        <p:txBody>
          <a:bodyPr/>
          <a:lstStyle/>
          <a:p>
            <a:r>
              <a:rPr lang="pl-PL" sz="4000" b="1" u="sng" dirty="0"/>
              <a:t>Za </a:t>
            </a:r>
            <a:r>
              <a:rPr lang="pl-PL" sz="4000" b="1" u="sng" dirty="0"/>
              <a:t>pracownika</a:t>
            </a:r>
            <a:r>
              <a:rPr lang="pl-PL" sz="4000" b="1" dirty="0"/>
              <a:t>, w rozumieniu ustawy, uważa się także osobę wykonującą pracę na podstawie umowy cywilnej, jeżeli umowę taką zawarła z pracodawcą, </a:t>
            </a:r>
            <a:r>
              <a:rPr lang="pl-PL" sz="4000" b="1" dirty="0" smtClean="0"/>
              <a:t>   z którym </a:t>
            </a:r>
            <a:r>
              <a:rPr lang="pl-PL" sz="4000" b="1" dirty="0"/>
              <a:t>pozostaje w stosunku pracy, lub jeżeli </a:t>
            </a:r>
            <a:r>
              <a:rPr lang="pl-PL" sz="4000" b="1" dirty="0" smtClean="0"/>
              <a:t>          w </a:t>
            </a:r>
            <a:r>
              <a:rPr lang="pl-PL" sz="4000" b="1" dirty="0"/>
              <a:t>ramach takiej umowy wykonuje pracę na rzecz pracodawcy, z którym pozostaje w stosunku pracy.</a:t>
            </a:r>
          </a:p>
          <a:p>
            <a:endParaRPr lang="pl-PL" sz="2800" b="1" dirty="0">
              <a:solidFill>
                <a:schemeClr val="tx2"/>
              </a:solidFill>
            </a:endParaRPr>
          </a:p>
          <a:p>
            <a:pPr marL="342900" indent="-342900">
              <a:defRPr/>
            </a:pPr>
            <a:endParaRPr lang="pl-PL" dirty="0" smtClean="0">
              <a:solidFill>
                <a:srgbClr val="07014F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41760" y="916360"/>
            <a:ext cx="11521280" cy="864096"/>
          </a:xfrm>
        </p:spPr>
        <p:txBody>
          <a:bodyPr/>
          <a:lstStyle/>
          <a:p>
            <a:r>
              <a:rPr lang="pl-PL" dirty="0"/>
              <a:t>Praca na rzecz własnego pracodawcy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4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616624"/>
          </a:xfrm>
        </p:spPr>
        <p:txBody>
          <a:bodyPr/>
          <a:lstStyle/>
          <a:p>
            <a:r>
              <a:rPr lang="pl-PL" sz="4000" b="1" dirty="0"/>
              <a:t>Przykład:</a:t>
            </a:r>
          </a:p>
          <a:p>
            <a:pPr algn="just"/>
            <a:r>
              <a:rPr lang="pl-PL" sz="3200" dirty="0"/>
              <a:t>Osoba jest zatrudniona na podstawie umowy o pracę w  firmie A </a:t>
            </a:r>
            <a:r>
              <a:rPr lang="pl-PL" sz="3200" dirty="0" smtClean="0"/>
              <a:t>      z </a:t>
            </a:r>
            <a:r>
              <a:rPr lang="pl-PL" sz="3200" dirty="0"/>
              <a:t>wynagrodzeniem 6000 zł.</a:t>
            </a:r>
          </a:p>
          <a:p>
            <a:pPr algn="just"/>
            <a:r>
              <a:rPr lang="pl-PL" sz="3200" dirty="0"/>
              <a:t>Od 1.01.2015 r. powstaje firma B powiązana osobowo z firmą A i zatrudnia pracownika z firmy A na umowę zlecenie z wynagrodzeniem 4000 zł.</a:t>
            </a:r>
          </a:p>
          <a:p>
            <a:pPr algn="just"/>
            <a:r>
              <a:rPr lang="pl-PL" sz="3200" dirty="0"/>
              <a:t>Natomiast firma A aneksem do umowy o pracę zmniejsza wynagrodzenie z 6000 zł do 2000 zł.</a:t>
            </a:r>
          </a:p>
          <a:p>
            <a:pPr algn="just"/>
            <a:r>
              <a:rPr lang="pl-PL" sz="3200" dirty="0"/>
              <a:t>Pracownik na umowę zlecenia świadczy pracę na rzecz firmy A na podstawie umowy o współpracę.</a:t>
            </a:r>
          </a:p>
          <a:p>
            <a:pPr algn="just"/>
            <a:r>
              <a:rPr lang="pl-PL" sz="3200" dirty="0"/>
              <a:t>Firma A rozlicza się z firmą B na podstawie </a:t>
            </a:r>
            <a:r>
              <a:rPr lang="pl-PL" sz="3200" dirty="0" smtClean="0"/>
              <a:t>faktury. </a:t>
            </a:r>
            <a:endParaRPr lang="pl-PL" sz="3200" dirty="0"/>
          </a:p>
          <a:p>
            <a:endParaRPr lang="pl-PL" sz="2800" b="1" dirty="0">
              <a:solidFill>
                <a:schemeClr val="tx2"/>
              </a:solidFill>
            </a:endParaRPr>
          </a:p>
          <a:p>
            <a:pPr marL="342900" indent="-342900">
              <a:defRPr/>
            </a:pPr>
            <a:endParaRPr lang="pl-PL" dirty="0" smtClean="0">
              <a:solidFill>
                <a:srgbClr val="07014F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Praca na rzecz własnego pracodawcy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54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669752" y="2140496"/>
            <a:ext cx="11521280" cy="5616624"/>
          </a:xfrm>
        </p:spPr>
        <p:txBody>
          <a:bodyPr/>
          <a:lstStyle/>
          <a:p>
            <a:endParaRPr lang="pl-PL" sz="4000" b="1" dirty="0" smtClean="0"/>
          </a:p>
          <a:p>
            <a:r>
              <a:rPr lang="pl-PL" sz="4000" b="1" dirty="0" smtClean="0"/>
              <a:t>Skutek:</a:t>
            </a:r>
          </a:p>
          <a:p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/>
              <a:t>Od kwoty 4000 zł nie zostały odprowadzone składki na ubezpieczenia społeczne</a:t>
            </a:r>
            <a:r>
              <a:rPr lang="pl-PL" sz="4000" b="1" dirty="0" smtClean="0"/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/>
              <a:t>Unikanie nadgodzin.</a:t>
            </a:r>
            <a:endParaRPr lang="pl-PL" sz="4000" b="1" dirty="0"/>
          </a:p>
          <a:p>
            <a:endParaRPr lang="pl-PL" sz="2800" b="1" dirty="0">
              <a:solidFill>
                <a:schemeClr val="tx2"/>
              </a:solidFill>
            </a:endParaRPr>
          </a:p>
          <a:p>
            <a:pPr marL="342900" indent="-342900">
              <a:defRPr/>
            </a:pPr>
            <a:endParaRPr lang="pl-PL" dirty="0" smtClean="0">
              <a:solidFill>
                <a:srgbClr val="07014F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Praca</a:t>
            </a:r>
            <a:r>
              <a:rPr lang="pl-PL" sz="3200" dirty="0" smtClean="0">
                <a:solidFill>
                  <a:schemeClr val="tx2"/>
                </a:solidFill>
              </a:rPr>
              <a:t> </a:t>
            </a:r>
            <a:r>
              <a:rPr lang="pl-PL" dirty="0"/>
              <a:t>na rzecz własnego pracodawcy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64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25736" y="2572544"/>
            <a:ext cx="12025336" cy="475252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Porozumienie </a:t>
            </a:r>
            <a:r>
              <a:rPr lang="pl-PL" sz="4000" b="1" dirty="0"/>
              <a:t>między Prezesem Zakładu Ubezpieczeń Społecznych a Głównym Inspektorem Pracy z dnia 5 listopada 2010 r. </a:t>
            </a:r>
            <a:endParaRPr lang="pl-PL" sz="40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Współdziałanie ZUS i PIP.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Wymiana </a:t>
            </a:r>
            <a:r>
              <a:rPr lang="pl-PL" sz="4000" b="1" dirty="0"/>
              <a:t>informacji </a:t>
            </a:r>
            <a:r>
              <a:rPr lang="pl-PL" sz="4000" b="1" dirty="0" smtClean="0"/>
              <a:t>i dokumentów z kontroli.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Wszystkie </a:t>
            </a:r>
            <a:r>
              <a:rPr lang="pl-PL" sz="4000" b="1" dirty="0"/>
              <a:t>informacje przekazane przez Państwową Inspekcję </a:t>
            </a:r>
            <a:r>
              <a:rPr lang="pl-PL" sz="4000" b="1" dirty="0" smtClean="0"/>
              <a:t>Pracy są </a:t>
            </a:r>
            <a:r>
              <a:rPr lang="pl-PL" sz="4000" b="1" dirty="0"/>
              <a:t>przedmiotem postępowań i </a:t>
            </a:r>
            <a:r>
              <a:rPr lang="pl-PL" sz="4000" b="1" dirty="0" smtClean="0"/>
              <a:t>kontroli przez ZUS.</a:t>
            </a: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Współpraca z Inspekcją 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0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3728" y="1265368"/>
            <a:ext cx="11305256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Ciekawostka:</a:t>
            </a:r>
          </a:p>
          <a:p>
            <a:pPr algn="l" rtl="0" latinLnBrk="1" hangingPunct="0"/>
            <a:endParaRPr lang="pl-PL" sz="5400" dirty="0" smtClean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pl-PL" sz="5400" dirty="0" smtClean="0">
                <a:solidFill>
                  <a:srgbClr val="000000"/>
                </a:solidFill>
              </a:rPr>
              <a:t>Ile jest w kraju gospodarstw domowych zatrudniających pracowników?</a:t>
            </a:r>
          </a:p>
        </p:txBody>
      </p:sp>
      <p:sp>
        <p:nvSpPr>
          <p:cNvPr id="8" name="Prostokąt 7"/>
          <p:cNvSpPr/>
          <p:nvPr/>
        </p:nvSpPr>
        <p:spPr>
          <a:xfrm>
            <a:off x="4948479" y="4787401"/>
            <a:ext cx="257211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0000" b="1" cap="all" dirty="0" smtClean="0">
                <a:ln w="9000" cmpd="sng">
                  <a:solidFill>
                    <a:srgbClr val="3F84D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F84D2">
                        <a:shade val="20000"/>
                        <a:satMod val="245000"/>
                      </a:srgbClr>
                    </a:gs>
                    <a:gs pos="43000">
                      <a:srgbClr val="3F84D2">
                        <a:satMod val="255000"/>
                      </a:srgbClr>
                    </a:gs>
                    <a:gs pos="48000">
                      <a:srgbClr val="3F84D2">
                        <a:shade val="85000"/>
                        <a:satMod val="255000"/>
                      </a:srgbClr>
                    </a:gs>
                    <a:gs pos="100000">
                      <a:srgbClr val="3F84D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pl-PL" sz="20000" b="1" cap="all" dirty="0">
              <a:ln w="9000" cmpd="sng">
                <a:solidFill>
                  <a:srgbClr val="3F84D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F84D2">
                      <a:shade val="20000"/>
                      <a:satMod val="245000"/>
                    </a:srgbClr>
                  </a:gs>
                  <a:gs pos="43000">
                    <a:srgbClr val="3F84D2">
                      <a:satMod val="255000"/>
                    </a:srgbClr>
                  </a:gs>
                  <a:gs pos="48000">
                    <a:srgbClr val="3F84D2">
                      <a:shade val="85000"/>
                      <a:satMod val="255000"/>
                    </a:srgbClr>
                  </a:gs>
                  <a:gs pos="100000">
                    <a:srgbClr val="3F84D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052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Ilu obcokrajowców jest ubezpieczonych w ZUS?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809312" cy="864096"/>
          </a:xfrm>
        </p:spPr>
        <p:txBody>
          <a:bodyPr/>
          <a:lstStyle/>
          <a:p>
            <a:r>
              <a:rPr lang="pl-PL" dirty="0" smtClean="0"/>
              <a:t>Obcokrajowcy ubezpieczeni w ZUS (top10)</a:t>
            </a: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988502"/>
              </p:ext>
            </p:extLst>
          </p:nvPr>
        </p:nvGraphicFramePr>
        <p:xfrm>
          <a:off x="813768" y="2212504"/>
          <a:ext cx="11665296" cy="60486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88432"/>
                <a:gridCol w="3888432"/>
                <a:gridCol w="3888432"/>
              </a:tblGrid>
              <a:tr h="549879">
                <a:tc>
                  <a:txBody>
                    <a:bodyPr/>
                    <a:lstStyle/>
                    <a:p>
                      <a:pPr algn="l"/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Obywatelstwo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Ubezpieczeni</a:t>
                      </a:r>
                      <a:r>
                        <a:rPr lang="pl-PL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06.2016 r.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Ubezpieczeni</a:t>
                      </a:r>
                      <a:r>
                        <a:rPr lang="pl-PL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06.2017 r.</a:t>
                      </a:r>
                      <a:endParaRPr lang="pl-PL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ym typeface="Helvetica Light"/>
                        </a:rPr>
                        <a:t>UKRAIŃSKIE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147 320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270 219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ym typeface="Helvetica Light"/>
                        </a:rPr>
                        <a:t>BIAŁORUSKIE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11 105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18 430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ym typeface="Helvetica Light"/>
                        </a:rPr>
                        <a:t>WIETNAMSKIE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6 321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7 002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>
                          <a:sym typeface="Helvetica Light"/>
                        </a:rPr>
                        <a:t>ROSYJSKIE</a:t>
                      </a:r>
                      <a:endParaRPr lang="pl-PL" sz="2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5 123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6 078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>
                          <a:sym typeface="Helvetica Light"/>
                        </a:rPr>
                        <a:t>CHIŃSKIE</a:t>
                      </a:r>
                      <a:endParaRPr lang="pl-PL" sz="2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4 066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4 697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>
                          <a:sym typeface="Helvetica Light"/>
                        </a:rPr>
                        <a:t>MOŁDAWSKIE</a:t>
                      </a:r>
                      <a:endParaRPr lang="pl-PL" sz="2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3 614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5 076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>
                          <a:sym typeface="Helvetica Light"/>
                        </a:rPr>
                        <a:t>RUMUŃSKIE</a:t>
                      </a:r>
                      <a:endParaRPr lang="pl-PL" sz="2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3 609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3 910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>
                          <a:sym typeface="Helvetica Light"/>
                        </a:rPr>
                        <a:t>WŁOSKIE</a:t>
                      </a:r>
                      <a:endParaRPr lang="pl-PL" sz="2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3 298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3 833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>
                          <a:sym typeface="Helvetica Light"/>
                        </a:rPr>
                        <a:t>NIEMIECKIE</a:t>
                      </a:r>
                      <a:endParaRPr lang="pl-PL" sz="2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3 297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3 448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>
                          <a:sym typeface="Helvetica Light"/>
                        </a:rPr>
                        <a:t>BUŁGARSKIE</a:t>
                      </a:r>
                      <a:endParaRPr lang="pl-PL" sz="2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2 822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ym typeface="Helvetica Light"/>
                        </a:rPr>
                        <a:t>2 753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6"/>
          <p:cNvSpPr txBox="1">
            <a:spLocks/>
          </p:cNvSpPr>
          <p:nvPr/>
        </p:nvSpPr>
        <p:spPr>
          <a:xfrm>
            <a:off x="597745" y="820537"/>
            <a:ext cx="11017224" cy="599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84200">
              <a:defRPr sz="36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l-PL" sz="4800" dirty="0">
                <a:solidFill>
                  <a:srgbClr val="2D3D59"/>
                </a:solidFill>
                <a:latin typeface="Lato Bold" panose="020B0604020202020204" charset="-18"/>
              </a:rPr>
              <a:t>s</a:t>
            </a:r>
            <a:r>
              <a:rPr lang="pl-PL" sz="4800" dirty="0" smtClean="0">
                <a:solidFill>
                  <a:srgbClr val="2D3D59"/>
                </a:solidFill>
                <a:latin typeface="Lato Bold" panose="020B0604020202020204" charset="-18"/>
              </a:rPr>
              <a:t>ystem ubezpieczeń społecznych</a:t>
            </a:r>
            <a:br>
              <a:rPr lang="pl-PL" sz="4800" dirty="0" smtClean="0">
                <a:solidFill>
                  <a:srgbClr val="2D3D59"/>
                </a:solidFill>
                <a:latin typeface="Lato Bold" panose="020B0604020202020204" charset="-18"/>
              </a:rPr>
            </a:br>
            <a:endParaRPr lang="pl-PL" sz="4800" dirty="0">
              <a:solidFill>
                <a:srgbClr val="2D3D59"/>
              </a:solidFill>
              <a:latin typeface="Lato Bold" panose="020B0604020202020204" charset="-18"/>
            </a:endParaRPr>
          </a:p>
        </p:txBody>
      </p:sp>
      <p:pic>
        <p:nvPicPr>
          <p:cNvPr id="4" name="Picture 4" descr="piktogram_staroś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0164" y="2068488"/>
            <a:ext cx="1412430" cy="1373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piktogram_dziec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395367"/>
            <a:ext cx="1214981" cy="12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ktogram chory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38392"/>
            <a:ext cx="826948" cy="17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lgorzata.korba\Desktop\wóze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70" y="3513589"/>
            <a:ext cx="1449428" cy="14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lgorzata.korba\Desktop\Obraz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67" y="6742024"/>
            <a:ext cx="1622845" cy="19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189965" y="2500536"/>
            <a:ext cx="3744483" cy="59046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365C0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ryzyko starości</a:t>
            </a:r>
          </a:p>
          <a:p>
            <a:pPr marL="109728" indent="0">
              <a:buClr>
                <a:srgbClr val="0365C0"/>
              </a:buClr>
              <a:buFont typeface="Wingdings 3"/>
              <a:buNone/>
            </a:pPr>
            <a:endParaRPr lang="pl-PL" altLang="pl-PL" sz="3200" dirty="0">
              <a:solidFill>
                <a:srgbClr val="000000"/>
              </a:solidFill>
              <a:latin typeface="Lato" panose="020B0604020202020204" charset="-18"/>
            </a:endParaRPr>
          </a:p>
          <a:p>
            <a:pPr>
              <a:buClr>
                <a:srgbClr val="0365C0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ryzyko niezdolności do pracy</a:t>
            </a:r>
          </a:p>
          <a:p>
            <a:pPr>
              <a:buClr>
                <a:srgbClr val="0365C0"/>
              </a:buClr>
            </a:pPr>
            <a:endParaRPr lang="pl-PL" altLang="pl-PL" sz="3200" dirty="0">
              <a:solidFill>
                <a:srgbClr val="000000"/>
              </a:solidFill>
              <a:latin typeface="Lato" panose="020B0604020202020204" charset="-18"/>
            </a:endParaRPr>
          </a:p>
          <a:p>
            <a:pPr>
              <a:buClr>
                <a:srgbClr val="0365C0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macierzyństwo i ryzyko choroby</a:t>
            </a:r>
          </a:p>
          <a:p>
            <a:pPr>
              <a:buClr>
                <a:srgbClr val="0365C0"/>
              </a:buClr>
            </a:pPr>
            <a:endParaRPr lang="pl-PL" altLang="pl-PL" sz="3200" dirty="0">
              <a:solidFill>
                <a:srgbClr val="000000"/>
              </a:solidFill>
              <a:latin typeface="Lato" panose="020B0604020202020204" charset="-18"/>
            </a:endParaRPr>
          </a:p>
          <a:p>
            <a:pPr>
              <a:buClr>
                <a:srgbClr val="0365C0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ryzyko wypadku przy pracy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8302600" y="2356520"/>
            <a:ext cx="4320480" cy="618979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Clr>
                <a:srgbClr val="0365C0"/>
              </a:buClr>
              <a:buFont typeface="Wingdings 3"/>
              <a:buNone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ubezpieczenie emerytalne</a:t>
            </a:r>
          </a:p>
          <a:p>
            <a:pPr marL="109728" indent="0">
              <a:buClr>
                <a:srgbClr val="0365C0"/>
              </a:buClr>
              <a:buFont typeface="Wingdings 3"/>
              <a:buNone/>
            </a:pPr>
            <a:endParaRPr lang="pl-PL" altLang="pl-PL" sz="3200" dirty="0">
              <a:solidFill>
                <a:srgbClr val="2C3C58"/>
              </a:solidFill>
              <a:latin typeface="Lato" panose="020B0604020202020204" charset="-18"/>
            </a:endParaRPr>
          </a:p>
          <a:p>
            <a:pPr marL="109728" indent="0">
              <a:buClr>
                <a:srgbClr val="0365C0"/>
              </a:buClr>
              <a:buFont typeface="Wingdings 3"/>
              <a:buNone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ubezpieczenie rentowe</a:t>
            </a:r>
          </a:p>
          <a:p>
            <a:pPr marL="109728" indent="0">
              <a:buClr>
                <a:srgbClr val="0365C0"/>
              </a:buClr>
              <a:buFont typeface="Wingdings 3"/>
              <a:buNone/>
            </a:pPr>
            <a:endParaRPr lang="pl-PL" altLang="pl-PL" sz="3600" dirty="0">
              <a:solidFill>
                <a:srgbClr val="2C3C58"/>
              </a:solidFill>
              <a:latin typeface="Lato" panose="020B0604020202020204" charset="-18"/>
            </a:endParaRPr>
          </a:p>
          <a:p>
            <a:pPr marL="109728" indent="0">
              <a:buClr>
                <a:srgbClr val="0365C0"/>
              </a:buClr>
              <a:buFont typeface="Wingdings 3"/>
              <a:buNone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ubezpieczenie chorobowe</a:t>
            </a:r>
          </a:p>
          <a:p>
            <a:pPr>
              <a:buClr>
                <a:srgbClr val="0365C0"/>
              </a:buClr>
            </a:pPr>
            <a:endParaRPr lang="pl-PL" altLang="pl-PL" sz="3600" dirty="0">
              <a:solidFill>
                <a:srgbClr val="2C3C58"/>
              </a:solidFill>
              <a:latin typeface="Lato" panose="020B0604020202020204" charset="-18"/>
            </a:endParaRPr>
          </a:p>
          <a:p>
            <a:pPr marL="109728" indent="0">
              <a:buClr>
                <a:srgbClr val="0365C0"/>
              </a:buClr>
              <a:buFont typeface="Wingdings 3"/>
              <a:buNone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ubezpieczenie wypadkowe</a:t>
            </a:r>
          </a:p>
        </p:txBody>
      </p:sp>
      <p:sp>
        <p:nvSpPr>
          <p:cNvPr id="11" name="Prążkowana strzałka w prawo 10"/>
          <p:cNvSpPr/>
          <p:nvPr/>
        </p:nvSpPr>
        <p:spPr>
          <a:xfrm>
            <a:off x="6934448" y="2483168"/>
            <a:ext cx="1224136" cy="809456"/>
          </a:xfrm>
          <a:prstGeom prst="stripedRightArrow">
            <a:avLst>
              <a:gd name="adj1" fmla="val 50000"/>
              <a:gd name="adj2" fmla="val 39519"/>
            </a:avLst>
          </a:prstGeom>
          <a:solidFill>
            <a:srgbClr val="02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Prążkowana strzałka w prawo 11"/>
          <p:cNvSpPr/>
          <p:nvPr/>
        </p:nvSpPr>
        <p:spPr>
          <a:xfrm>
            <a:off x="6934448" y="3923328"/>
            <a:ext cx="1224136" cy="809456"/>
          </a:xfrm>
          <a:prstGeom prst="stripedRightArrow">
            <a:avLst>
              <a:gd name="adj1" fmla="val 50000"/>
              <a:gd name="adj2" fmla="val 39519"/>
            </a:avLst>
          </a:prstGeom>
          <a:solidFill>
            <a:srgbClr val="02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Prążkowana strzałka w prawo 12"/>
          <p:cNvSpPr/>
          <p:nvPr/>
        </p:nvSpPr>
        <p:spPr>
          <a:xfrm>
            <a:off x="6934448" y="5668888"/>
            <a:ext cx="1224136" cy="809456"/>
          </a:xfrm>
          <a:prstGeom prst="stripedRightArrow">
            <a:avLst>
              <a:gd name="adj1" fmla="val 50000"/>
              <a:gd name="adj2" fmla="val 39519"/>
            </a:avLst>
          </a:prstGeom>
          <a:solidFill>
            <a:srgbClr val="02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4" name="Prążkowana strzałka w prawo 13"/>
          <p:cNvSpPr/>
          <p:nvPr/>
        </p:nvSpPr>
        <p:spPr>
          <a:xfrm>
            <a:off x="6934448" y="7307704"/>
            <a:ext cx="1224136" cy="809456"/>
          </a:xfrm>
          <a:prstGeom prst="stripedRightArrow">
            <a:avLst>
              <a:gd name="adj1" fmla="val 50000"/>
              <a:gd name="adj2" fmla="val 39519"/>
            </a:avLst>
          </a:prstGeom>
          <a:solidFill>
            <a:srgbClr val="02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5" name="Shape 35"/>
          <p:cNvSpPr/>
          <p:nvPr/>
        </p:nvSpPr>
        <p:spPr>
          <a:xfrm>
            <a:off x="669753" y="1708448"/>
            <a:ext cx="1368151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809312" cy="864096"/>
          </a:xfrm>
        </p:spPr>
        <p:txBody>
          <a:bodyPr/>
          <a:lstStyle/>
          <a:p>
            <a:r>
              <a:rPr lang="pl-PL" dirty="0" smtClean="0"/>
              <a:t>Cudzoziemcy w woj. lubelskim (top10)</a:t>
            </a: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93222"/>
              </p:ext>
            </p:extLst>
          </p:nvPr>
        </p:nvGraphicFramePr>
        <p:xfrm>
          <a:off x="813768" y="2212504"/>
          <a:ext cx="11665296" cy="60486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88432"/>
                <a:gridCol w="3888432"/>
                <a:gridCol w="3888432"/>
              </a:tblGrid>
              <a:tr h="549879">
                <a:tc>
                  <a:txBody>
                    <a:bodyPr/>
                    <a:lstStyle/>
                    <a:p>
                      <a:pPr algn="l"/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Obywatelstwo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Ubezpieczeni</a:t>
                      </a:r>
                      <a:r>
                        <a:rPr lang="pl-PL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06.2016 r.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Ubezpieczeni</a:t>
                      </a:r>
                      <a:r>
                        <a:rPr lang="pl-PL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06.2017 r.</a:t>
                      </a:r>
                      <a:endParaRPr lang="pl-PL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UKRAIŃSKIE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3 934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8 045</a:t>
                      </a: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BIAŁORUSKIE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1 138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1 944</a:t>
                      </a: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BUŁGARSKIE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ROSYJSKIE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ARMEŃSKIE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WŁOSKIE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LITEWSKIE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NIEMIECKIE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CHIŃSKIE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BRYTYJSKIE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1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6" y="2133782"/>
            <a:ext cx="11289254" cy="63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777600" y="2644552"/>
            <a:ext cx="4212632" cy="5688632"/>
          </a:xfrm>
        </p:spPr>
        <p:txBody>
          <a:bodyPr/>
          <a:lstStyle/>
          <a:p>
            <a:pPr algn="r"/>
            <a:r>
              <a:rPr lang="pl-PL" sz="4000" dirty="0" smtClean="0"/>
              <a:t>Bangladeszu</a:t>
            </a:r>
          </a:p>
          <a:p>
            <a:pPr algn="r"/>
            <a:r>
              <a:rPr lang="pl-PL" sz="4000" dirty="0" smtClean="0"/>
              <a:t>Bośni</a:t>
            </a:r>
          </a:p>
          <a:p>
            <a:pPr algn="r"/>
            <a:r>
              <a:rPr lang="pl-PL" sz="4000" dirty="0" smtClean="0"/>
              <a:t>Estonii</a:t>
            </a:r>
          </a:p>
          <a:p>
            <a:pPr algn="r"/>
            <a:r>
              <a:rPr lang="pl-PL" sz="4000" dirty="0" smtClean="0"/>
              <a:t>Etiopii</a:t>
            </a:r>
          </a:p>
          <a:p>
            <a:pPr algn="r"/>
            <a:r>
              <a:rPr lang="pl-PL" sz="4000" dirty="0" smtClean="0"/>
              <a:t>Iraku</a:t>
            </a:r>
          </a:p>
          <a:p>
            <a:pPr algn="r"/>
            <a:r>
              <a:rPr lang="pl-PL" sz="4000" dirty="0"/>
              <a:t>Jemenu</a:t>
            </a:r>
          </a:p>
          <a:p>
            <a:pPr algn="r"/>
            <a:r>
              <a:rPr lang="pl-PL" sz="4000" dirty="0"/>
              <a:t>Kolumbii</a:t>
            </a:r>
          </a:p>
          <a:p>
            <a:pPr algn="r"/>
            <a:r>
              <a:rPr lang="pl-PL" sz="4000" dirty="0"/>
              <a:t>Libii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2025336" cy="864096"/>
          </a:xfrm>
        </p:spPr>
        <p:txBody>
          <a:bodyPr/>
          <a:lstStyle/>
          <a:p>
            <a:r>
              <a:rPr lang="pl-PL" dirty="0" smtClean="0"/>
              <a:t>… ale tylko po jednym ubezpieczonym z…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5"/>
          </p:nvPr>
        </p:nvSpPr>
        <p:spPr>
          <a:xfrm>
            <a:off x="8014568" y="2716560"/>
            <a:ext cx="4177158" cy="4968552"/>
          </a:xfrm>
        </p:spPr>
        <p:txBody>
          <a:bodyPr/>
          <a:lstStyle/>
          <a:p>
            <a:r>
              <a:rPr lang="pl-PL" sz="4000" dirty="0" smtClean="0"/>
              <a:t>Maroka</a:t>
            </a:r>
          </a:p>
          <a:p>
            <a:r>
              <a:rPr lang="pl-PL" sz="4000" dirty="0" smtClean="0"/>
              <a:t>Meksyku</a:t>
            </a:r>
          </a:p>
          <a:p>
            <a:r>
              <a:rPr lang="pl-PL" sz="4000" dirty="0" smtClean="0"/>
              <a:t>Nigerii</a:t>
            </a:r>
          </a:p>
          <a:p>
            <a:r>
              <a:rPr lang="pl-PL" sz="4000" dirty="0" smtClean="0"/>
              <a:t>Palestyny</a:t>
            </a:r>
          </a:p>
          <a:p>
            <a:r>
              <a:rPr lang="pl-PL" sz="4000" dirty="0" smtClean="0"/>
              <a:t>Peru</a:t>
            </a:r>
          </a:p>
          <a:p>
            <a:r>
              <a:rPr lang="pl-PL" sz="4000" dirty="0" smtClean="0"/>
              <a:t>Serbii</a:t>
            </a:r>
          </a:p>
          <a:p>
            <a:r>
              <a:rPr lang="pl-PL" sz="4000" dirty="0" smtClean="0"/>
              <a:t>Słowenii</a:t>
            </a:r>
          </a:p>
          <a:p>
            <a:r>
              <a:rPr lang="pl-PL" sz="4000" dirty="0" smtClean="0"/>
              <a:t>Tanzanii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46585973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ęciokąt 1"/>
          <p:cNvSpPr/>
          <p:nvPr/>
        </p:nvSpPr>
        <p:spPr>
          <a:xfrm>
            <a:off x="539552" y="4602441"/>
            <a:ext cx="11287254" cy="792088"/>
          </a:xfrm>
          <a:prstGeom prst="homePlate">
            <a:avLst/>
          </a:prstGeom>
          <a:solidFill>
            <a:srgbClr val="029A3F"/>
          </a:solidFill>
          <a:ln>
            <a:solidFill>
              <a:srgbClr val="029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3" name="Picture 2" descr="F:\ZBP - wykład\mat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8" y="2645821"/>
            <a:ext cx="1451672" cy="27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ZBP - wykład\dzieck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36" y="2428528"/>
            <a:ext cx="1807041" cy="29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algorzata.korba\Desktop\ZBP - wykład\dorośl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92" y="2441581"/>
            <a:ext cx="1657751" cy="29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malgorzata.korba\Desktop\ZBP - wykład\wóze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16" y="2428528"/>
            <a:ext cx="2376264" cy="29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malgorzata.korba\Desktop\ZBP - wykład\starszy człowie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37" y="2472929"/>
            <a:ext cx="1287143" cy="29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46"/>
          <p:cNvSpPr txBox="1">
            <a:spLocks/>
          </p:cNvSpPr>
          <p:nvPr/>
        </p:nvSpPr>
        <p:spPr>
          <a:xfrm>
            <a:off x="597744" y="820537"/>
            <a:ext cx="11881320" cy="599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84200">
              <a:defRPr sz="36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90000"/>
              </a:lnSpc>
              <a:defRPr>
                <a:solidFill>
                  <a:srgbClr val="000000"/>
                </a:solidFill>
              </a:defRPr>
            </a:pPr>
            <a:r>
              <a:rPr lang="pl-PL" sz="4800" dirty="0">
                <a:solidFill>
                  <a:srgbClr val="2D3D59"/>
                </a:solidFill>
                <a:latin typeface="Lato Bold" panose="020B0604020202020204" charset="-18"/>
              </a:rPr>
              <a:t>Ze świadczeń z ubezpieczenia społecznego korzystamy przez całe życie…</a:t>
            </a:r>
            <a:r>
              <a:rPr lang="pl-PL" sz="4800" dirty="0" smtClean="0">
                <a:solidFill>
                  <a:srgbClr val="2D3D59"/>
                </a:solidFill>
                <a:latin typeface="Lato Bold" panose="020B0604020202020204" charset="-18"/>
              </a:rPr>
              <a:t/>
            </a:r>
            <a:br>
              <a:rPr lang="pl-PL" sz="4800" dirty="0" smtClean="0">
                <a:solidFill>
                  <a:srgbClr val="2D3D59"/>
                </a:solidFill>
                <a:latin typeface="Lato Bold" panose="020B0604020202020204" charset="-18"/>
              </a:rPr>
            </a:br>
            <a:endParaRPr lang="pl-PL" sz="4800" dirty="0">
              <a:solidFill>
                <a:srgbClr val="2D3D59"/>
              </a:solidFill>
              <a:latin typeface="Lato Bold" panose="020B0604020202020204" charset="-18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597744" y="5524872"/>
            <a:ext cx="2448272" cy="2218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584200">
              <a:spcBef>
                <a:spcPts val="4200"/>
              </a:spcBef>
              <a:buSzPct val="75000"/>
              <a:buNone/>
              <a:defRPr sz="3400">
                <a:latin typeface="Lato" panose="020B0604020202020204" charset="-18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zasiłek macierzyński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zasiłek opiekuńczy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renta rodzinna</a:t>
            </a: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3046016" y="5538869"/>
            <a:ext cx="2592288" cy="207423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z</a:t>
            </a: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asiłek chorobowy</a:t>
            </a:r>
          </a:p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świadczenie </a:t>
            </a: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rehabilitacyjne</a:t>
            </a:r>
          </a:p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r</a:t>
            </a: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ehabilitacja lecznicza</a:t>
            </a:r>
          </a:p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o</a:t>
            </a: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dszkodowania powypadkowe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9382720" y="5524872"/>
            <a:ext cx="2952328" cy="28803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e</a:t>
            </a: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merytura</a:t>
            </a:r>
          </a:p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e</a:t>
            </a: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merytura częściowa</a:t>
            </a:r>
          </a:p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emerytura pomostowa</a:t>
            </a:r>
          </a:p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nauczycielskie świadczenia kompensacyjne</a:t>
            </a:r>
          </a:p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z</a:t>
            </a: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asiłek pogrzebowy</a:t>
            </a: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6070352" y="5524872"/>
            <a:ext cx="2880320" cy="2736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r</a:t>
            </a: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enta z tytułu niezdolności do pracy (w tym wypadkowa)</a:t>
            </a:r>
          </a:p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dodatki do rent</a:t>
            </a:r>
          </a:p>
          <a:p>
            <a:pPr>
              <a:spcBef>
                <a:spcPts val="600"/>
              </a:spcBef>
              <a:buClr>
                <a:srgbClr val="0365C0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pl-PL" altLang="pl-PL" sz="2000" dirty="0" smtClean="0">
                <a:solidFill>
                  <a:srgbClr val="0365C0">
                    <a:lumMod val="50000"/>
                  </a:srgbClr>
                </a:solidFill>
                <a:latin typeface="Lato Light" panose="020F0302020204030203" charset="-18"/>
              </a:rPr>
              <a:t>pokrycie kosztów leczenia stomatologicznego i protez</a:t>
            </a:r>
          </a:p>
        </p:txBody>
      </p:sp>
    </p:spTree>
    <p:extLst>
      <p:ext uri="{BB962C8B-B14F-4D97-AF65-F5344CB8AC3E}">
        <p14:creationId xmlns:p14="http://schemas.microsoft.com/office/powerpoint/2010/main" val="10866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Rodzaj umowy a ubezpieczenia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121607133"/>
              </p:ext>
            </p:extLst>
          </p:nvPr>
        </p:nvGraphicFramePr>
        <p:xfrm>
          <a:off x="669752" y="2284512"/>
          <a:ext cx="11521680" cy="5904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336"/>
                <a:gridCol w="2304336"/>
                <a:gridCol w="2304336"/>
                <a:gridCol w="2304336"/>
                <a:gridCol w="2304336"/>
              </a:tblGrid>
              <a:tr h="984109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UBEZPIECZENIE</a:t>
                      </a:r>
                      <a:endParaRPr lang="pl-P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UMOWA O PRACĘ</a:t>
                      </a:r>
                      <a:endParaRPr lang="pl-P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UMOWA-ZLECENIE*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DZIAŁALNOŚĆ</a:t>
                      </a:r>
                      <a:r>
                        <a:rPr lang="pl-PL" sz="2000" b="1" baseline="0" dirty="0" smtClean="0"/>
                        <a:t> GOSPODARCZA</a:t>
                      </a:r>
                      <a:endParaRPr lang="pl-PL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UMOWA O DZIEŁO</a:t>
                      </a:r>
                      <a:endParaRPr lang="pl-PL" sz="2000" b="1" dirty="0"/>
                    </a:p>
                  </a:txBody>
                  <a:tcPr anchor="ctr"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EMERYTALNE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-</a:t>
                      </a:r>
                      <a:endParaRPr lang="pl-PL" sz="2400" dirty="0"/>
                    </a:p>
                  </a:txBody>
                  <a:tcPr anchor="ctr"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RENTOWE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-</a:t>
                      </a:r>
                      <a:endParaRPr lang="pl-PL" sz="2400" dirty="0"/>
                    </a:p>
                  </a:txBody>
                  <a:tcPr anchor="ctr"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CHOROBOWE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dobrowolne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dobrowolne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-</a:t>
                      </a:r>
                      <a:endParaRPr lang="pl-PL" sz="2400" dirty="0"/>
                    </a:p>
                  </a:txBody>
                  <a:tcPr anchor="ctr"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WYPADKOWE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-</a:t>
                      </a:r>
                      <a:endParaRPr lang="pl-PL" sz="2400" dirty="0"/>
                    </a:p>
                  </a:txBody>
                  <a:tcPr anchor="ctr"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ZDROWOTNE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obowiązkowe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-</a:t>
                      </a:r>
                      <a:endParaRPr lang="pl-PL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669752" y="8529269"/>
            <a:ext cx="1233504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2400" dirty="0" smtClean="0">
                <a:solidFill>
                  <a:srgbClr val="000000"/>
                </a:solidFill>
              </a:rPr>
              <a:t>*Wyjątek: Studenci i uczniowie do 26 roku życia nie podlegają ubezpieczeniom.</a:t>
            </a:r>
            <a:endParaRPr lang="pl-P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pl-PL" sz="6600" b="1" dirty="0" smtClean="0"/>
              <a:t>TAK </a:t>
            </a:r>
            <a:endParaRPr lang="pl-PL" sz="4400" b="1" dirty="0" smtClean="0"/>
          </a:p>
          <a:p>
            <a:pPr algn="ctr"/>
            <a:endParaRPr lang="pl-PL" sz="4400" b="1" dirty="0"/>
          </a:p>
          <a:p>
            <a:pPr algn="ctr"/>
            <a:r>
              <a:rPr lang="pl-PL" sz="4400" b="1" dirty="0" smtClean="0"/>
              <a:t>Brak zgłoszenia do ubezpieczeń społecznych lub błędne zgłoszenie rodzi negatywne konsekwencje.</a:t>
            </a:r>
          </a:p>
          <a:p>
            <a:pPr algn="ctr"/>
            <a:endParaRPr lang="pl-PL" sz="4400" b="1" dirty="0"/>
          </a:p>
          <a:p>
            <a:pPr algn="ctr"/>
            <a:r>
              <a:rPr lang="pl-PL" sz="4400" b="1" dirty="0" smtClean="0"/>
              <a:t>Głównie dla wykonawcy umowy – brak świadczeń z ZUS.</a:t>
            </a:r>
            <a:endParaRPr lang="pl-PL" sz="4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Czy ZUS może sprawdzić ubezpieczenie?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34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356520"/>
            <a:ext cx="11521280" cy="5256584"/>
          </a:xfrm>
        </p:spPr>
        <p:txBody>
          <a:bodyPr/>
          <a:lstStyle/>
          <a:p>
            <a:r>
              <a:rPr lang="pl-PL" sz="4000" b="1" dirty="0" smtClean="0"/>
              <a:t>ZUS prowadzi kontrole u płatników składek (przedsiębiorcy, spółki, instytucje, uczelnie, fundacje itd.).</a:t>
            </a:r>
          </a:p>
          <a:p>
            <a:endParaRPr lang="pl-PL" sz="4000" b="1" dirty="0"/>
          </a:p>
          <a:p>
            <a:r>
              <a:rPr lang="pl-PL" sz="4000" b="1" dirty="0" smtClean="0"/>
              <a:t>Celem kontroli jest sprawdzenie, czy osoby zatrudnione w firmie są prawidłowo zgłoszone do ubezpieczeń społecznych.</a:t>
            </a: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Jak ZUS sprawdza ubezpieczenia?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5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25736" y="2572544"/>
            <a:ext cx="12025336" cy="504056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Czy zatrudnione osoby są zgłoszone do ubezpieczeń w ZUS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Czy składki są prawidłowo naliczone i zapłacone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Czy płatnik dobrze wypłaca zasiłki (w dużych firmach)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Czy firma prawidłowo wystawia zaświadczenia dla zatrudnionych osób (głównie zaświadczenia potrzebne do emerytury</a:t>
            </a:r>
            <a:r>
              <a:rPr lang="pl-PL" sz="4000" b="1" dirty="0" smtClean="0"/>
              <a:t>).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Adekwatność zapisów umowy z faktycznie wykonywanymi czynnościami.</a:t>
            </a:r>
            <a:endParaRPr lang="pl-PL" sz="40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Co głównie sprawdza ZUS?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36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25736" y="2860576"/>
            <a:ext cx="12025336" cy="475252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brak </a:t>
            </a:r>
            <a:r>
              <a:rPr lang="pl-PL" sz="4000" b="1" dirty="0"/>
              <a:t>zgłoszeń do </a:t>
            </a:r>
            <a:r>
              <a:rPr lang="pl-PL" sz="4000" b="1" dirty="0" smtClean="0"/>
              <a:t>ubezpieczeń (brak składek) = brak ochrony ubezpieczeniowej, brak świadczeń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zaniżone składki = zaniżone świadczenie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ZUS </a:t>
            </a:r>
            <a:r>
              <a:rPr lang="pl-PL" sz="4000" b="1" dirty="0"/>
              <a:t>sprawdza podmioty, które zostały wcześniej zarejestrowane (np. w </a:t>
            </a:r>
            <a:r>
              <a:rPr lang="pl-PL" sz="4000" b="1" dirty="0" err="1"/>
              <a:t>CEiDG</a:t>
            </a:r>
            <a:r>
              <a:rPr lang="pl-PL" sz="4000" b="1" dirty="0"/>
              <a:t> lub KRS).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Skutki szarej strefy a ZUS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2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25736" y="2860576"/>
            <a:ext cx="12025336" cy="475252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/>
              <a:t>W latach 2016 – 2017 ( I półrocze) Oddział ZUS w Lublinie przeprowadził: 3028 kontroli planowych płatników składek oraz 136 kontroli </a:t>
            </a:r>
            <a:r>
              <a:rPr lang="pl-PL" sz="4000" b="1" dirty="0" smtClean="0"/>
              <a:t>doraźnych.</a:t>
            </a: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Około </a:t>
            </a:r>
            <a:r>
              <a:rPr lang="pl-PL" sz="4000" b="1" dirty="0"/>
              <a:t>60% przeprowadzonych kontroli przyniosło ustalenia </a:t>
            </a:r>
            <a:r>
              <a:rPr lang="pl-PL" sz="4000" b="1" dirty="0" smtClean="0"/>
              <a:t>finansowe (na kwotę 7,5 </a:t>
            </a:r>
            <a:r>
              <a:rPr lang="pl-PL" sz="4000" b="1" dirty="0"/>
              <a:t>mln </a:t>
            </a:r>
            <a:r>
              <a:rPr lang="pl-PL" sz="4000" b="1" dirty="0" smtClean="0"/>
              <a:t>zł).</a:t>
            </a:r>
            <a:endParaRPr lang="pl-PL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4000" b="1" dirty="0" smtClean="0"/>
              <a:t>Po kontroli do </a:t>
            </a:r>
            <a:r>
              <a:rPr lang="pl-PL" sz="4000" b="1" dirty="0"/>
              <a:t>ubezpieczeń społecznych </a:t>
            </a:r>
            <a:r>
              <a:rPr lang="pl-PL" sz="4000" b="1" dirty="0" smtClean="0"/>
              <a:t>zgłoszono niemal </a:t>
            </a:r>
            <a:r>
              <a:rPr lang="pl-PL" sz="4000" b="1" dirty="0"/>
              <a:t>1500 </a:t>
            </a:r>
            <a:r>
              <a:rPr lang="pl-PL" sz="4000" b="1" dirty="0" smtClean="0"/>
              <a:t>osób</a:t>
            </a:r>
            <a:r>
              <a:rPr lang="pl-PL" sz="4000" b="1" dirty="0"/>
              <a:t> </a:t>
            </a:r>
            <a:r>
              <a:rPr lang="pl-PL" sz="4000" b="1" dirty="0" smtClean="0"/>
              <a:t>i naliczono za nie składki.</a:t>
            </a: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Ile kontroli wykonuje ZUS?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59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Zal. 40_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Zal. 40_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Zal. 40_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Zal. 40_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Zal. 40_Szablon prezentacji</Template>
  <TotalTime>924</TotalTime>
  <Words>1337</Words>
  <Application>Microsoft Office PowerPoint</Application>
  <PresentationFormat>Niestandardowy</PresentationFormat>
  <Paragraphs>236</Paragraphs>
  <Slides>22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Zal. 40_Szablon prezentacji</vt:lpstr>
      <vt:lpstr>White</vt:lpstr>
      <vt:lpstr>1_Zal. 40_Szablon prezentacji</vt:lpstr>
      <vt:lpstr>2_Zal. 40_Szablon prezentacji</vt:lpstr>
      <vt:lpstr>3_Zal. 40_Szablon prezentacji</vt:lpstr>
      <vt:lpstr>Obowiązek zgłoszenia do ubezpieczeń osób świadczących pracę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Maciej Raszewski</dc:creator>
  <cp:lastModifiedBy>Raszewski, Maciej</cp:lastModifiedBy>
  <cp:revision>94</cp:revision>
  <dcterms:created xsi:type="dcterms:W3CDTF">2017-02-11T10:07:26Z</dcterms:created>
  <dcterms:modified xsi:type="dcterms:W3CDTF">2017-09-20T06:54:31Z</dcterms:modified>
</cp:coreProperties>
</file>