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2" r:id="rId2"/>
    <p:sldId id="295" r:id="rId3"/>
    <p:sldId id="318" r:id="rId4"/>
    <p:sldId id="339" r:id="rId5"/>
    <p:sldId id="305" r:id="rId6"/>
    <p:sldId id="307" r:id="rId7"/>
    <p:sldId id="308" r:id="rId8"/>
    <p:sldId id="309" r:id="rId9"/>
    <p:sldId id="310" r:id="rId10"/>
    <p:sldId id="319" r:id="rId11"/>
    <p:sldId id="321" r:id="rId12"/>
    <p:sldId id="332" r:id="rId13"/>
    <p:sldId id="322" r:id="rId14"/>
    <p:sldId id="311" r:id="rId15"/>
    <p:sldId id="323" r:id="rId16"/>
    <p:sldId id="324" r:id="rId17"/>
    <p:sldId id="326" r:id="rId18"/>
    <p:sldId id="316" r:id="rId19"/>
    <p:sldId id="327" r:id="rId20"/>
    <p:sldId id="330" r:id="rId21"/>
    <p:sldId id="329" r:id="rId22"/>
    <p:sldId id="317" r:id="rId23"/>
    <p:sldId id="334" r:id="rId24"/>
    <p:sldId id="335" r:id="rId25"/>
    <p:sldId id="331" r:id="rId26"/>
    <p:sldId id="333" r:id="rId27"/>
    <p:sldId id="336" r:id="rId28"/>
    <p:sldId id="337" r:id="rId29"/>
    <p:sldId id="338" r:id="rId30"/>
    <p:sldId id="269" r:id="rId31"/>
  </p:sldIdLst>
  <p:sldSz cx="13004800" cy="9753600"/>
  <p:notesSz cx="6797675" cy="9926638"/>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7" autoAdjust="0"/>
    <p:restoredTop sz="94913" autoAdjust="0"/>
  </p:normalViewPr>
  <p:slideViewPr>
    <p:cSldViewPr>
      <p:cViewPr varScale="1">
        <p:scale>
          <a:sx n="54" d="100"/>
          <a:sy n="54" d="100"/>
        </p:scale>
        <p:origin x="1570" y="82"/>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0" d="100"/>
          <a:sy n="60" d="100"/>
        </p:scale>
        <p:origin x="-220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5B1178C-28A7-4D31-BD52-F1491313C44E}" type="datetimeFigureOut">
              <a:rPr lang="pl-PL" smtClean="0"/>
              <a:t>2024-10-17</a:t>
            </a:fld>
            <a:endParaRPr lang="pl-PL"/>
          </a:p>
        </p:txBody>
      </p:sp>
      <p:sp>
        <p:nvSpPr>
          <p:cNvPr id="4" name="Symbol zastępczy stop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D8B21CF-8D73-4311-9B7F-12EA652CC1E7}" type="slidenum">
              <a:rPr lang="pl-PL" smtClean="0"/>
              <a:t>‹#›</a:t>
            </a:fld>
            <a:endParaRPr lang="pl-PL"/>
          </a:p>
        </p:txBody>
      </p:sp>
    </p:spTree>
    <p:extLst>
      <p:ext uri="{BB962C8B-B14F-4D97-AF65-F5344CB8AC3E}">
        <p14:creationId xmlns:p14="http://schemas.microsoft.com/office/powerpoint/2010/main" val="2713925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917575" y="744538"/>
            <a:ext cx="4962525" cy="3722687"/>
          </a:xfrm>
          <a:prstGeom prst="rect">
            <a:avLst/>
          </a:prstGeom>
        </p:spPr>
        <p:txBody>
          <a:bodyPr/>
          <a:lstStyle/>
          <a:p>
            <a:pPr lvl="0"/>
            <a:endParaRPr dirty="0"/>
          </a:p>
        </p:txBody>
      </p:sp>
      <p:sp>
        <p:nvSpPr>
          <p:cNvPr id="30" name="Shape 30"/>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val="2860267859"/>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latin typeface="Calibri" panose="020F0502020204030204" pitchFamily="34" charset="0"/>
              </a:rPr>
              <a:t>Slajd tytułowy. Do</a:t>
            </a:r>
            <a:r>
              <a:rPr lang="pl-PL" baseline="0" dirty="0" smtClean="0">
                <a:latin typeface="Calibri" panose="020F0502020204030204" pitchFamily="34" charset="0"/>
              </a:rPr>
              <a:t> tworzenia slajdów zalecamy stosowanie zamieszczonych ramek zgodnie z ich opisem. Elementy graficzne oraz logo ZUS są stałymi elementami szablonu slajdu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2482783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18212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793294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58182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1335306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533300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2212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1806492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825857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533300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65725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533300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174528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069083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533300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2445866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693538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1110982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4089502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2780862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2719339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295963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2495251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końcowy.</a:t>
            </a:r>
            <a:r>
              <a:rPr lang="pl-PL" baseline="0" dirty="0" smtClean="0">
                <a:latin typeface="Calibri" panose="020F0502020204030204" pitchFamily="34" charset="0"/>
              </a:rPr>
              <a:t> Treść pozdrowienia można zmienić </a:t>
            </a:r>
            <a:r>
              <a:rPr lang="pl-PL" dirty="0" smtClean="0">
                <a:latin typeface="Calibri" panose="020F0502020204030204" pitchFamily="34" charset="0"/>
              </a:rPr>
              <a:t>we wzorcu: górne menu „Widok” &gt; „Wzorzec slajdów”. </a:t>
            </a:r>
            <a:r>
              <a:rPr lang="pl-PL" baseline="0" dirty="0" smtClean="0">
                <a:latin typeface="Calibri" panose="020F0502020204030204" pitchFamily="34" charset="0"/>
              </a:rPr>
              <a:t>Elementy graficzne („chorągiewki”) i logo ZUS są stałymi elementami szablonu i nie podlegają modyfikacji. Prosimy o zachowanie zastosowanej czcionki Calibri. </a:t>
            </a:r>
            <a:endParaRPr lang="pl-PL" dirty="0" smtClean="0">
              <a:latin typeface="Calibri" panose="020F0502020204030204" pitchFamily="34" charset="0"/>
            </a:endParaRPr>
          </a:p>
        </p:txBody>
      </p:sp>
    </p:spTree>
    <p:extLst>
      <p:ext uri="{BB962C8B-B14F-4D97-AF65-F5344CB8AC3E}">
        <p14:creationId xmlns:p14="http://schemas.microsoft.com/office/powerpoint/2010/main" val="53216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291977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53330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53330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53330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53330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pl-PL" dirty="0" smtClean="0">
                <a:latin typeface="Calibri" panose="020F0502020204030204" pitchFamily="34" charset="0"/>
              </a:rPr>
              <a:t>Slajd z treścią wariant z krótkim tytułem, układ</a:t>
            </a:r>
            <a:r>
              <a:rPr lang="pl-PL" baseline="0" dirty="0" smtClean="0">
                <a:latin typeface="Calibri" panose="020F0502020204030204" pitchFamily="34" charset="0"/>
              </a:rPr>
              <a:t> </a:t>
            </a:r>
            <a:r>
              <a:rPr lang="pl-PL" dirty="0" smtClean="0">
                <a:latin typeface="Calibri" panose="020F0502020204030204" pitchFamily="34" charset="0"/>
              </a:rPr>
              <a:t>poziomy. </a:t>
            </a:r>
            <a:r>
              <a:rPr lang="pl-PL" baseline="0" dirty="0" smtClean="0">
                <a:latin typeface="Calibri" panose="020F0502020204030204" pitchFamily="34" charset="0"/>
              </a:rPr>
              <a:t>W szablonie zamieszczono kilka podstawowych układów kompozycji treści (slajdy 4-7). </a:t>
            </a:r>
            <a:r>
              <a:rPr lang="pl-PL" dirty="0" smtClean="0">
                <a:latin typeface="Calibri" panose="020F0502020204030204" pitchFamily="34" charset="0"/>
              </a:rPr>
              <a:t>Do</a:t>
            </a:r>
            <a:r>
              <a:rPr lang="pl-PL" baseline="0" dirty="0" smtClean="0">
                <a:latin typeface="Calibri" panose="020F0502020204030204" pitchFamily="34" charset="0"/>
              </a:rPr>
              <a:t> tworzenia slajdów zalecamy stosowanie zamieszczonych ramek zgodnie z ich opisem. W razie konieczności (np. gdy trzeba zamieścić obszerną tabelę, skomplikowany wykres itp.) można zastosować pusty slajd 8. Elementy graficzne na dole i na górze slajdu („chorągiewki”) oraz logo ZUS są stałymi elementami szablonu i nie podlegają modyfikacji. Prosimy o zachowanie zastosowanej czcionki Calibri. Warto dostosować w tym względzie teksty i inne elementy wklejone z innych prezentacji czy np. z plików Worda.</a:t>
            </a:r>
            <a:endParaRPr lang="pl-PL" dirty="0" smtClean="0">
              <a:latin typeface="Calibri" panose="020F0502020204030204" pitchFamily="34" charset="0"/>
            </a:endParaRPr>
          </a:p>
        </p:txBody>
      </p:sp>
    </p:spTree>
    <p:extLst>
      <p:ext uri="{BB962C8B-B14F-4D97-AF65-F5344CB8AC3E}">
        <p14:creationId xmlns:p14="http://schemas.microsoft.com/office/powerpoint/2010/main" val="3533300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ytuł i podtytuł">
    <p:bg>
      <p:bgPr>
        <a:solidFill>
          <a:schemeClr val="tx1"/>
        </a:solidFill>
        <a:effectLst/>
      </p:bgPr>
    </p:bg>
    <p:spTree>
      <p:nvGrpSpPr>
        <p:cNvPr id="1" name=""/>
        <p:cNvGrpSpPr/>
        <p:nvPr/>
      </p:nvGrpSpPr>
      <p:grpSpPr>
        <a:xfrm>
          <a:off x="0" y="0"/>
          <a:ext cx="0" cy="0"/>
          <a:chOff x="0" y="0"/>
          <a:chExt cx="0" cy="0"/>
        </a:xfrm>
      </p:grpSpPr>
      <p:grpSp>
        <p:nvGrpSpPr>
          <p:cNvPr id="18" name="Grupa 17"/>
          <p:cNvGrpSpPr/>
          <p:nvPr userDrawn="1"/>
        </p:nvGrpSpPr>
        <p:grpSpPr>
          <a:xfrm>
            <a:off x="-12998" y="7678476"/>
            <a:ext cx="13017798" cy="2090536"/>
            <a:chOff x="-12998" y="7678476"/>
            <a:chExt cx="13017798" cy="2090536"/>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0" name="Prostokąt 19"/>
            <p:cNvSpPr/>
            <p:nvPr/>
          </p:nvSpPr>
          <p:spPr>
            <a:xfrm>
              <a:off x="0" y="8178527"/>
              <a:ext cx="13004800" cy="1590485"/>
            </a:xfrm>
            <a:prstGeom prst="rect">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Symbol zastępczy tekstu 2"/>
          <p:cNvSpPr>
            <a:spLocks noGrp="1"/>
          </p:cNvSpPr>
          <p:nvPr>
            <p:ph type="body" sz="quarter" idx="10" hasCustomPrompt="1"/>
          </p:nvPr>
        </p:nvSpPr>
        <p:spPr>
          <a:xfrm>
            <a:off x="6480000" y="6315869"/>
            <a:ext cx="5567016" cy="865187"/>
          </a:xfrm>
          <a:prstGeom prst="rect">
            <a:avLst/>
          </a:prstGeom>
        </p:spPr>
        <p:txBody>
          <a:bodyPr anchor="t">
            <a:noAutofit/>
          </a:bodyPr>
          <a:lstStyle>
            <a:lvl1pPr marL="0" indent="0" algn="l">
              <a:spcBef>
                <a:spcPts val="0"/>
              </a:spcBef>
              <a:buNone/>
              <a:defRPr sz="2600" baseline="0">
                <a:solidFill>
                  <a:schemeClr val="bg1"/>
                </a:solidFill>
                <a:latin typeface="Calibri Light" panose="020F0302020204030204" pitchFamily="34" charset="0"/>
              </a:defRPr>
            </a:lvl1pPr>
          </a:lstStyle>
          <a:p>
            <a:pPr lvl="0"/>
            <a:r>
              <a:rPr lang="pl-PL" dirty="0" smtClean="0"/>
              <a:t>Imię i nazwisko prelegenta </a:t>
            </a:r>
          </a:p>
          <a:p>
            <a:pPr lvl="0"/>
            <a:r>
              <a:rPr lang="pl-PL" dirty="0" smtClean="0"/>
              <a:t>Stanowisko</a:t>
            </a:r>
          </a:p>
        </p:txBody>
      </p:sp>
      <p:pic>
        <p:nvPicPr>
          <p:cNvPr id="1026" name="Picture 2" descr="D:\Moje obrazy\logo zus\logoZUSnoweRozwinieci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sp>
        <p:nvSpPr>
          <p:cNvPr id="24" name="Symbol zastępczy tekstu 2"/>
          <p:cNvSpPr>
            <a:spLocks noGrp="1"/>
          </p:cNvSpPr>
          <p:nvPr>
            <p:ph type="body" sz="quarter" idx="11" hasCustomPrompt="1"/>
          </p:nvPr>
        </p:nvSpPr>
        <p:spPr>
          <a:xfrm>
            <a:off x="6483944" y="4732784"/>
            <a:ext cx="556307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200" b="1" baseline="0">
                <a:solidFill>
                  <a:schemeClr val="bg1"/>
                </a:solidFill>
                <a:latin typeface="Calibri Light" panose="020F0302020204030204" pitchFamily="34" charset="0"/>
              </a:defRPr>
            </a:lvl1pPr>
          </a:lstStyle>
          <a:p>
            <a:pPr lvl="0"/>
            <a:r>
              <a:rPr lang="pl-PL" dirty="0" smtClean="0"/>
              <a:t>Podtytuł</a:t>
            </a:r>
          </a:p>
        </p:txBody>
      </p:sp>
      <p:sp>
        <p:nvSpPr>
          <p:cNvPr id="28" name="Shape 35"/>
          <p:cNvSpPr/>
          <p:nvPr userDrawn="1"/>
        </p:nvSpPr>
        <p:spPr>
          <a:xfrm>
            <a:off x="6616700" y="4152329"/>
            <a:ext cx="1270000" cy="212031"/>
          </a:xfrm>
          <a:prstGeom prst="rect">
            <a:avLst/>
          </a:prstGeom>
          <a:solidFill>
            <a:srgbClr val="029A3F"/>
          </a:solidFill>
          <a:ln w="12700">
            <a:miter lim="400000"/>
          </a:ln>
        </p:spPr>
        <p:txBody>
          <a:bodyPr lIns="0" tIns="0" rIns="0" bIns="0" anchor="ctr"/>
          <a:lstStyle/>
          <a:p>
            <a:pPr lvl="0">
              <a:defRPr sz="2400">
                <a:solidFill>
                  <a:srgbClr val="FFFFFF"/>
                </a:solidFill>
              </a:defRPr>
            </a:pPr>
            <a:endParaRPr lang="pl-PL" dirty="0"/>
          </a:p>
        </p:txBody>
      </p:sp>
      <p:sp>
        <p:nvSpPr>
          <p:cNvPr id="29" name="Symbol zastępczy tekstu 2"/>
          <p:cNvSpPr>
            <a:spLocks noGrp="1"/>
          </p:cNvSpPr>
          <p:nvPr>
            <p:ph type="body" sz="quarter" idx="13" hasCustomPrompt="1"/>
          </p:nvPr>
        </p:nvSpPr>
        <p:spPr>
          <a:xfrm>
            <a:off x="777600" y="844352"/>
            <a:ext cx="5148736" cy="504055"/>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smtClean="0"/>
              <a:t>Miejsce i data</a:t>
            </a:r>
          </a:p>
        </p:txBody>
      </p:sp>
      <p:sp>
        <p:nvSpPr>
          <p:cNvPr id="2" name="Tytuł 1"/>
          <p:cNvSpPr>
            <a:spLocks noGrp="1"/>
          </p:cNvSpPr>
          <p:nvPr>
            <p:ph type="title" hasCustomPrompt="1"/>
          </p:nvPr>
        </p:nvSpPr>
        <p:spPr>
          <a:xfrm>
            <a:off x="6466184" y="789485"/>
            <a:ext cx="5580832" cy="2952328"/>
          </a:xfrm>
          <a:prstGeom prst="rect">
            <a:avLst/>
          </a:prstGeom>
        </p:spPr>
        <p:txBody>
          <a:bodyPr/>
          <a:lstStyle>
            <a:lvl1pPr algn="l">
              <a:spcBef>
                <a:spcPts val="0"/>
              </a:spcBef>
              <a:defRPr sz="6400" b="1" baseline="0">
                <a:solidFill>
                  <a:schemeClr val="bg1"/>
                </a:solidFill>
                <a:latin typeface="Calibri" panose="020F0502020204030204" pitchFamily="34" charset="0"/>
              </a:defRPr>
            </a:lvl1pPr>
          </a:lstStyle>
          <a:p>
            <a:r>
              <a:rPr lang="pl-PL" dirty="0" smtClean="0"/>
              <a:t>Tutaj proszę wpisać tytuł prezentacji</a:t>
            </a:r>
            <a:endParaRPr lang="pl-PL" dirty="0"/>
          </a:p>
        </p:txBody>
      </p:sp>
      <p:sp>
        <p:nvSpPr>
          <p:cNvPr id="12" name="Symbol zastępczy tekstu 2"/>
          <p:cNvSpPr>
            <a:spLocks noGrp="1"/>
          </p:cNvSpPr>
          <p:nvPr>
            <p:ph type="body" sz="quarter" idx="14"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tx1"/>
                </a:solidFill>
                <a:latin typeface="Calibri Light" panose="020F0302020204030204" pitchFamily="34" charset="0"/>
              </a:defRPr>
            </a:lvl1pPr>
          </a:lstStyle>
          <a:p>
            <a:pPr lvl="0"/>
            <a:r>
              <a:rPr lang="pl-PL" dirty="0" smtClean="0"/>
              <a:t>Nazwa jednostki lub komórki</a:t>
            </a:r>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podtytuł z grafiką">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D:\Moje obrazy\logo zus\logoZUSnoweRozwiniecie.png"/>
          <p:cNvPicPr>
            <a:picLocks noChangeAspect="1" noChangeArrowheads="1"/>
          </p:cNvPicPr>
          <p:nvPr userDrawn="1"/>
        </p:nvPicPr>
        <p:blipFill>
          <a:blip r:embed="rId3" cstate="print">
            <a:biLevel thresh="25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a 3"/>
          <p:cNvGrpSpPr/>
          <p:nvPr userDrawn="1"/>
        </p:nvGrpSpPr>
        <p:grpSpPr>
          <a:xfrm>
            <a:off x="-12998" y="0"/>
            <a:ext cx="13017798" cy="9769012"/>
            <a:chOff x="-12998" y="0"/>
            <a:chExt cx="13017798" cy="9769012"/>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0" name="Prostokąt 19"/>
            <p:cNvSpPr/>
            <p:nvPr userDrawn="1"/>
          </p:nvSpPr>
          <p:spPr>
            <a:xfrm>
              <a:off x="0" y="8178527"/>
              <a:ext cx="13004800" cy="1590485"/>
            </a:xfrm>
            <a:prstGeom prst="rect">
              <a:avLst/>
            </a:prstGeom>
            <a:solidFill>
              <a:schemeClr val="tx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Prostokąt 5"/>
            <p:cNvSpPr/>
            <p:nvPr userDrawn="1"/>
          </p:nvSpPr>
          <p:spPr>
            <a:xfrm>
              <a:off x="6495900" y="0"/>
              <a:ext cx="6508899" cy="7678476"/>
            </a:xfrm>
            <a:prstGeom prst="rect">
              <a:avLst/>
            </a:prstGeom>
            <a:solidFill>
              <a:schemeClr val="accent1">
                <a:alpha val="5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29" name="Symbol zastępczy tekstu 2"/>
          <p:cNvSpPr>
            <a:spLocks noGrp="1"/>
          </p:cNvSpPr>
          <p:nvPr userDrawn="1">
            <p:ph type="body" sz="quarter" idx="13" hasCustomPrompt="1"/>
          </p:nvPr>
        </p:nvSpPr>
        <p:spPr>
          <a:xfrm>
            <a:off x="7042248" y="268289"/>
            <a:ext cx="5329238" cy="504055"/>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smtClean="0"/>
              <a:t>Miejsce i data</a:t>
            </a:r>
          </a:p>
        </p:txBody>
      </p:sp>
      <p:pic>
        <p:nvPicPr>
          <p:cNvPr id="5"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90000" y="8683200"/>
            <a:ext cx="2560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ymbol zastępczy tekstu 2"/>
          <p:cNvSpPr>
            <a:spLocks noGrp="1"/>
          </p:cNvSpPr>
          <p:nvPr>
            <p:ph type="body" sz="quarter" idx="15" hasCustomPrompt="1"/>
          </p:nvPr>
        </p:nvSpPr>
        <p:spPr>
          <a:xfrm>
            <a:off x="7056064" y="6586760"/>
            <a:ext cx="5567016" cy="865187"/>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smtClean="0"/>
              <a:t>Imię i nazwisko prelegenta </a:t>
            </a:r>
            <a:br>
              <a:rPr lang="pl-PL" dirty="0" smtClean="0"/>
            </a:br>
            <a:r>
              <a:rPr lang="pl-PL" dirty="0" smtClean="0"/>
              <a:t>Stanowisko</a:t>
            </a:r>
          </a:p>
        </p:txBody>
      </p:sp>
      <p:sp>
        <p:nvSpPr>
          <p:cNvPr id="22" name="Symbol zastępczy tekstu 2"/>
          <p:cNvSpPr>
            <a:spLocks noGrp="1"/>
          </p:cNvSpPr>
          <p:nvPr>
            <p:ph type="body" sz="quarter" idx="11" hasCustomPrompt="1"/>
          </p:nvPr>
        </p:nvSpPr>
        <p:spPr>
          <a:xfrm>
            <a:off x="7060008" y="5003675"/>
            <a:ext cx="556307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400" b="1" baseline="0">
                <a:solidFill>
                  <a:schemeClr val="bg1"/>
                </a:solidFill>
                <a:latin typeface="Calibri Light" panose="020F0302020204030204" pitchFamily="34" charset="0"/>
              </a:defRPr>
            </a:lvl1pPr>
          </a:lstStyle>
          <a:p>
            <a:pPr lvl="0"/>
            <a:r>
              <a:rPr lang="pl-PL" dirty="0" smtClean="0"/>
              <a:t>Podtytuł</a:t>
            </a:r>
          </a:p>
        </p:txBody>
      </p:sp>
      <p:sp>
        <p:nvSpPr>
          <p:cNvPr id="23" name="Shape 35"/>
          <p:cNvSpPr/>
          <p:nvPr userDrawn="1"/>
        </p:nvSpPr>
        <p:spPr>
          <a:xfrm>
            <a:off x="7192764" y="4423220"/>
            <a:ext cx="1270000" cy="212031"/>
          </a:xfrm>
          <a:prstGeom prst="rect">
            <a:avLst/>
          </a:prstGeom>
          <a:solidFill>
            <a:schemeClr val="tx1"/>
          </a:solidFill>
          <a:ln w="12700">
            <a:noFill/>
            <a:miter lim="400000"/>
          </a:ln>
        </p:spPr>
        <p:txBody>
          <a:bodyPr lIns="0" tIns="0" rIns="0" bIns="0" anchor="ctr"/>
          <a:lstStyle/>
          <a:p>
            <a:pPr lvl="0">
              <a:defRPr sz="2400">
                <a:solidFill>
                  <a:srgbClr val="FFFFFF"/>
                </a:solidFill>
              </a:defRPr>
            </a:pPr>
            <a:endParaRPr lang="pl-PL" dirty="0"/>
          </a:p>
        </p:txBody>
      </p:sp>
      <p:sp>
        <p:nvSpPr>
          <p:cNvPr id="25" name="Tytuł 1"/>
          <p:cNvSpPr>
            <a:spLocks noGrp="1"/>
          </p:cNvSpPr>
          <p:nvPr>
            <p:ph type="title" hasCustomPrompt="1"/>
          </p:nvPr>
        </p:nvSpPr>
        <p:spPr>
          <a:xfrm>
            <a:off x="7042248" y="1060376"/>
            <a:ext cx="5580832" cy="2952328"/>
          </a:xfrm>
          <a:prstGeom prst="rect">
            <a:avLst/>
          </a:prstGeom>
        </p:spPr>
        <p:txBody>
          <a:bodyPr/>
          <a:lstStyle>
            <a:lvl1pPr algn="l">
              <a:spcBef>
                <a:spcPts val="0"/>
              </a:spcBef>
              <a:defRPr sz="6400" b="1" baseline="0">
                <a:solidFill>
                  <a:schemeClr val="bg1"/>
                </a:solidFill>
                <a:latin typeface="Calibri" panose="020F0502020204030204" pitchFamily="34" charset="0"/>
              </a:defRPr>
            </a:lvl1pPr>
          </a:lstStyle>
          <a:p>
            <a:r>
              <a:rPr lang="pl-PL" dirty="0" smtClean="0"/>
              <a:t>Tutaj proszę wpisać tytuł prezentacji</a:t>
            </a:r>
            <a:endParaRPr lang="pl-PL" dirty="0"/>
          </a:p>
        </p:txBody>
      </p:sp>
      <p:sp>
        <p:nvSpPr>
          <p:cNvPr id="26" name="Symbol zastępczy tekstu 2"/>
          <p:cNvSpPr>
            <a:spLocks noGrp="1"/>
          </p:cNvSpPr>
          <p:nvPr>
            <p:ph type="body" sz="quarter" idx="14"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bg1"/>
                </a:solidFill>
                <a:latin typeface="Calibri Light" panose="020F0302020204030204" pitchFamily="34" charset="0"/>
              </a:defRPr>
            </a:lvl1pPr>
          </a:lstStyle>
          <a:p>
            <a:pPr lvl="0"/>
            <a:r>
              <a:rPr lang="pl-PL" dirty="0" smtClean="0"/>
              <a:t>Nazwa jednostki lub komórki</a:t>
            </a:r>
          </a:p>
        </p:txBody>
      </p:sp>
    </p:spTree>
    <p:extLst>
      <p:ext uri="{BB962C8B-B14F-4D97-AF65-F5344CB8AC3E}">
        <p14:creationId xmlns:p14="http://schemas.microsoft.com/office/powerpoint/2010/main" val="277901601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sekcji">
    <p:bg>
      <p:bgPr>
        <a:solidFill>
          <a:schemeClr val="accent1"/>
        </a:solidFill>
        <a:effectLst/>
      </p:bgPr>
    </p:bg>
    <p:spTree>
      <p:nvGrpSpPr>
        <p:cNvPr id="1" name=""/>
        <p:cNvGrpSpPr/>
        <p:nvPr/>
      </p:nvGrpSpPr>
      <p:grpSpPr>
        <a:xfrm>
          <a:off x="0" y="0"/>
          <a:ext cx="0" cy="0"/>
          <a:chOff x="0" y="0"/>
          <a:chExt cx="0" cy="0"/>
        </a:xfrm>
      </p:grpSpPr>
      <p:sp>
        <p:nvSpPr>
          <p:cNvPr id="3" name="Symbol zastępczy tekstu 2"/>
          <p:cNvSpPr>
            <a:spLocks noGrp="1"/>
          </p:cNvSpPr>
          <p:nvPr userDrawn="1">
            <p:ph type="body" sz="quarter" idx="10" hasCustomPrompt="1"/>
          </p:nvPr>
        </p:nvSpPr>
        <p:spPr>
          <a:xfrm>
            <a:off x="777600" y="6187802"/>
            <a:ext cx="11413432" cy="865187"/>
          </a:xfrm>
          <a:prstGeom prst="rect">
            <a:avLst/>
          </a:prstGeom>
        </p:spPr>
        <p:txBody>
          <a:bodyPr anchor="t">
            <a:normAutofit/>
          </a:bodyPr>
          <a:lstStyle>
            <a:lvl1pPr marL="0" indent="0" algn="l">
              <a:spcBef>
                <a:spcPts val="0"/>
              </a:spcBef>
              <a:spcAft>
                <a:spcPts val="0"/>
              </a:spcAft>
              <a:buNone/>
              <a:defRPr sz="2500" baseline="0">
                <a:solidFill>
                  <a:schemeClr val="bg1"/>
                </a:solidFill>
                <a:latin typeface="Calibri Light" panose="020F0302020204030204" pitchFamily="34" charset="0"/>
              </a:defRPr>
            </a:lvl1pPr>
          </a:lstStyle>
          <a:p>
            <a:pPr lvl="0"/>
            <a:r>
              <a:rPr lang="pl-PL" dirty="0" smtClean="0"/>
              <a:t>Dodatkowy tekst</a:t>
            </a:r>
          </a:p>
        </p:txBody>
      </p:sp>
      <p:grpSp>
        <p:nvGrpSpPr>
          <p:cNvPr id="2" name="Grupa 1"/>
          <p:cNvGrpSpPr/>
          <p:nvPr userDrawn="1"/>
        </p:nvGrpSpPr>
        <p:grpSpPr>
          <a:xfrm>
            <a:off x="-12998" y="7678476"/>
            <a:ext cx="13017798" cy="2090536"/>
            <a:chOff x="-12998" y="7678476"/>
            <a:chExt cx="13017798" cy="2090536"/>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0" name="Prostokąt 19"/>
            <p:cNvSpPr/>
            <p:nvPr/>
          </p:nvSpPr>
          <p:spPr>
            <a:xfrm>
              <a:off x="0" y="8178527"/>
              <a:ext cx="13004800" cy="1590485"/>
            </a:xfrm>
            <a:prstGeom prst="rect">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26" name="Picture 2" descr="D:\Moje obrazy\logo zus\logoZUSnoweRozwinieci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Symbol zastępczy tekstu 2"/>
          <p:cNvSpPr>
            <a:spLocks noGrp="1"/>
          </p:cNvSpPr>
          <p:nvPr userDrawn="1">
            <p:ph type="body" sz="quarter" idx="11" hasCustomPrompt="1"/>
          </p:nvPr>
        </p:nvSpPr>
        <p:spPr>
          <a:xfrm>
            <a:off x="777600" y="4565526"/>
            <a:ext cx="1141343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400" b="1" baseline="0">
                <a:solidFill>
                  <a:schemeClr val="bg1"/>
                </a:solidFill>
                <a:latin typeface="Calibri Light" panose="020F0302020204030204" pitchFamily="34" charset="0"/>
              </a:defRPr>
            </a:lvl1pPr>
          </a:lstStyle>
          <a:p>
            <a:pPr lvl="0"/>
            <a:r>
              <a:rPr lang="pl-PL" dirty="0" smtClean="0"/>
              <a:t>Podtytuł sekcji</a:t>
            </a:r>
          </a:p>
        </p:txBody>
      </p:sp>
      <p:sp>
        <p:nvSpPr>
          <p:cNvPr id="25" name="Symbol zastępczy tekstu 2"/>
          <p:cNvSpPr>
            <a:spLocks noGrp="1"/>
          </p:cNvSpPr>
          <p:nvPr userDrawn="1">
            <p:ph type="body" sz="quarter" idx="12" hasCustomPrompt="1"/>
          </p:nvPr>
        </p:nvSpPr>
        <p:spPr>
          <a:xfrm>
            <a:off x="777600" y="1189534"/>
            <a:ext cx="11413432" cy="2016224"/>
          </a:xfrm>
          <a:prstGeom prst="rect">
            <a:avLst/>
          </a:prstGeom>
        </p:spPr>
        <p:txBody>
          <a:bodyPr anchor="t">
            <a:noAutofit/>
          </a:bodyPr>
          <a:lstStyle>
            <a:lvl1pPr marL="0" indent="0" algn="l">
              <a:spcBef>
                <a:spcPts val="0"/>
              </a:spcBef>
              <a:spcAft>
                <a:spcPts val="0"/>
              </a:spcAft>
              <a:buNone/>
              <a:defRPr sz="6400" b="1" baseline="0">
                <a:solidFill>
                  <a:schemeClr val="bg1"/>
                </a:solidFill>
                <a:latin typeface="Calibri" panose="020F0502020204030204" pitchFamily="34" charset="0"/>
              </a:defRPr>
            </a:lvl1pPr>
          </a:lstStyle>
          <a:p>
            <a:pPr lvl="0"/>
            <a:r>
              <a:rPr lang="pl-PL" dirty="0" smtClean="0"/>
              <a:t>Tu proszę wpisać tytuł sekcji tytuł sekcji</a:t>
            </a:r>
          </a:p>
        </p:txBody>
      </p:sp>
      <p:sp>
        <p:nvSpPr>
          <p:cNvPr id="28" name="Shape 35"/>
          <p:cNvSpPr/>
          <p:nvPr userDrawn="1"/>
        </p:nvSpPr>
        <p:spPr>
          <a:xfrm>
            <a:off x="885776" y="3796481"/>
            <a:ext cx="1270000" cy="212031"/>
          </a:xfrm>
          <a:prstGeom prst="rect">
            <a:avLst/>
          </a:prstGeom>
          <a:solidFill>
            <a:schemeClr val="tx1"/>
          </a:solidFill>
          <a:ln w="12700">
            <a:miter lim="400000"/>
          </a:ln>
        </p:spPr>
        <p:txBody>
          <a:bodyPr lIns="0" tIns="0" rIns="0" bIns="0" anchor="ctr"/>
          <a:lstStyle/>
          <a:p>
            <a:pPr lvl="0">
              <a:defRPr sz="2400">
                <a:solidFill>
                  <a:srgbClr val="FFFFFF"/>
                </a:solidFill>
              </a:defRPr>
            </a:pPr>
            <a:endParaRPr lang="pl-PL" dirty="0"/>
          </a:p>
        </p:txBody>
      </p:sp>
      <p:sp>
        <p:nvSpPr>
          <p:cNvPr id="14" name="Symbol zastępczy tekstu 2"/>
          <p:cNvSpPr>
            <a:spLocks noGrp="1"/>
          </p:cNvSpPr>
          <p:nvPr>
            <p:ph type="body" sz="quarter" idx="13"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tx1"/>
                </a:solidFill>
                <a:latin typeface="Calibri Light" panose="020F0302020204030204" pitchFamily="34" charset="0"/>
              </a:defRPr>
            </a:lvl1pPr>
          </a:lstStyle>
          <a:p>
            <a:pPr lvl="0"/>
            <a:r>
              <a:rPr lang="pl-PL" dirty="0" smtClean="0"/>
              <a:t>Nazwa jednostki lub komórki</a:t>
            </a:r>
          </a:p>
        </p:txBody>
      </p:sp>
    </p:spTree>
    <p:extLst>
      <p:ext uri="{BB962C8B-B14F-4D97-AF65-F5344CB8AC3E}">
        <p14:creationId xmlns:p14="http://schemas.microsoft.com/office/powerpoint/2010/main" val="2453873670"/>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i grafika - krót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lvl="0">
                  <a:defRPr sz="2400">
                    <a:solidFill>
                      <a:srgbClr val="FFFFFF"/>
                    </a:solidFill>
                  </a:defRPr>
                </a:pPr>
                <a:endParaRPr lang="pl-PL" dirty="0"/>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777600" y="3364632"/>
            <a:ext cx="5508776" cy="4968552"/>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
        <p:nvSpPr>
          <p:cNvPr id="16" name="Symbol zastępczy tekstu 14"/>
          <p:cNvSpPr>
            <a:spLocks noGrp="1"/>
          </p:cNvSpPr>
          <p:nvPr>
            <p:ph type="body" sz="quarter" idx="12" hasCustomPrompt="1"/>
          </p:nvPr>
        </p:nvSpPr>
        <p:spPr>
          <a:xfrm>
            <a:off x="741760" y="2212504"/>
            <a:ext cx="11521280" cy="864096"/>
          </a:xfrm>
          <a:prstGeom prst="rect">
            <a:avLst/>
          </a:prstGeom>
        </p:spPr>
        <p:txBody>
          <a:bodyPr/>
          <a:lstStyle>
            <a:lvl1pPr marL="0" marR="0" indent="0" defTabSz="584200" eaLnBrk="1" fontAlgn="auto" latinLnBrk="0" hangingPunct="1">
              <a:lnSpc>
                <a:spcPct val="100000"/>
              </a:lnSpc>
              <a:spcBef>
                <a:spcPts val="0"/>
              </a:spcBef>
              <a:spcAft>
                <a:spcPts val="60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smtClean="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smtClean="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741760" y="844352"/>
            <a:ext cx="11521280" cy="864096"/>
          </a:xfrm>
          <a:prstGeom prst="rect">
            <a:avLst/>
          </a:prstGeom>
        </p:spPr>
        <p:txBody>
          <a:bodyPr/>
          <a:lstStyle>
            <a:lvl1pPr marL="0" indent="0">
              <a:spcBef>
                <a:spcPts val="0"/>
              </a:spcBef>
              <a:spcAft>
                <a:spcPts val="0"/>
              </a:spcAft>
              <a:buFont typeface="Arial" panose="020B0604020202020204" pitchFamily="34" charset="0"/>
              <a:buNone/>
              <a:defRPr sz="52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smtClean="0"/>
              <a:t>Tytuł slajdu krótszy</a:t>
            </a:r>
          </a:p>
        </p:txBody>
      </p:sp>
      <p:sp>
        <p:nvSpPr>
          <p:cNvPr id="19" name="Shape 35"/>
          <p:cNvSpPr/>
          <p:nvPr userDrawn="1"/>
        </p:nvSpPr>
        <p:spPr>
          <a:xfrm>
            <a:off x="829279" y="1780456"/>
            <a:ext cx="1270000" cy="212031"/>
          </a:xfrm>
          <a:prstGeom prst="rect">
            <a:avLst/>
          </a:prstGeom>
          <a:solidFill>
            <a:srgbClr val="029A3F"/>
          </a:solidFill>
          <a:ln w="12700">
            <a:miter lim="400000"/>
          </a:ln>
        </p:spPr>
        <p:txBody>
          <a:bodyPr lIns="0" tIns="0" rIns="0" bIns="0" anchor="ctr"/>
          <a:lstStyle/>
          <a:p>
            <a:pPr lvl="0">
              <a:defRPr sz="2400">
                <a:solidFill>
                  <a:srgbClr val="FFFFFF"/>
                </a:solidFill>
              </a:defRPr>
            </a:pPr>
            <a:endParaRPr lang="pl-PL" dirty="0"/>
          </a:p>
        </p:txBody>
      </p:sp>
      <p:sp>
        <p:nvSpPr>
          <p:cNvPr id="21" name="Symbol zastępczy zawartości 20"/>
          <p:cNvSpPr>
            <a:spLocks noGrp="1"/>
          </p:cNvSpPr>
          <p:nvPr>
            <p:ph sz="quarter" idx="15"/>
          </p:nvPr>
        </p:nvSpPr>
        <p:spPr>
          <a:xfrm>
            <a:off x="6789738" y="3364632"/>
            <a:ext cx="5473302" cy="4968552"/>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
        <p:nvSpPr>
          <p:cNvPr id="2" name="pole tekstowe 1"/>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fld id="{C19836D0-3F8D-48FA-A6B3-A53F85479A39}" type="slidenum">
              <a:rPr kumimoji="0" lang="pl-PL" sz="2000" b="1" i="0" u="none" strike="noStrike" cap="none" spc="0" normalizeH="0" baseline="0" smtClean="0">
                <a:ln>
                  <a:noFill/>
                </a:ln>
                <a:solidFill>
                  <a:schemeClr val="bg1"/>
                </a:solidFill>
                <a:effectLst/>
                <a:uFillTx/>
                <a:latin typeface="Calibri" panose="020F0502020204030204" pitchFamily="34" charset="0"/>
                <a:ea typeface="+mn-ea"/>
                <a:cs typeface="+mn-cs"/>
                <a:sym typeface="Helvetica Light"/>
              </a:rPr>
              <a:t>‹#›</a:t>
            </a:fld>
            <a:endParaRPr kumimoji="0" lang="pl-PL" sz="2000" b="1" i="0" u="none" strike="noStrike" cap="none" spc="0" normalizeH="0" baseline="0" dirty="0">
              <a:ln>
                <a:noFill/>
              </a:ln>
              <a:solidFill>
                <a:schemeClr val="bg1"/>
              </a:solidFill>
              <a:effectLst/>
              <a:uFillTx/>
              <a:latin typeface="Calibri" panose="020F0502020204030204" pitchFamily="34" charset="0"/>
              <a:ea typeface="+mn-ea"/>
              <a:cs typeface="+mn-cs"/>
              <a:sym typeface="Helvetica Light"/>
            </a:endParaRPr>
          </a:p>
        </p:txBody>
      </p:sp>
    </p:spTree>
    <p:extLst>
      <p:ext uri="{BB962C8B-B14F-4D97-AF65-F5344CB8AC3E}">
        <p14:creationId xmlns:p14="http://schemas.microsoft.com/office/powerpoint/2010/main" val="1163583357"/>
      </p:ext>
    </p:extLst>
  </p:cSld>
  <p:clrMapOvr>
    <a:masterClrMapping/>
  </p:clrMapOvr>
  <p:transition spd="med"/>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z dużą grafiką - krót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lvl="0">
                  <a:defRPr sz="2400">
                    <a:solidFill>
                      <a:srgbClr val="FFFFFF"/>
                    </a:solidFill>
                  </a:defRPr>
                </a:pPr>
                <a:endParaRPr lang="pl-PL" dirty="0"/>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6790432" y="4588768"/>
            <a:ext cx="5508776" cy="3744416"/>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
        <p:nvSpPr>
          <p:cNvPr id="16" name="Symbol zastępczy tekstu 14"/>
          <p:cNvSpPr>
            <a:spLocks noGrp="1"/>
          </p:cNvSpPr>
          <p:nvPr>
            <p:ph type="body" sz="quarter" idx="12" hasCustomPrompt="1"/>
          </p:nvPr>
        </p:nvSpPr>
        <p:spPr>
          <a:xfrm>
            <a:off x="6790432" y="2716560"/>
            <a:ext cx="5472608" cy="1656184"/>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smtClean="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smtClean="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6790432" y="916359"/>
            <a:ext cx="5472608" cy="1296145"/>
          </a:xfrm>
          <a:prstGeom prst="rect">
            <a:avLst/>
          </a:prstGeom>
        </p:spPr>
        <p:txBody>
          <a:bodyPr/>
          <a:lstStyle>
            <a:lvl1pPr marL="0" indent="0">
              <a:spcBef>
                <a:spcPts val="0"/>
              </a:spcBef>
              <a:spcAft>
                <a:spcPts val="0"/>
              </a:spcAft>
              <a:buFont typeface="Arial" panose="020B0604020202020204" pitchFamily="34" charset="0"/>
              <a:buNone/>
              <a:defRPr sz="42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smtClean="0"/>
              <a:t>Tytuł slajdu</a:t>
            </a:r>
            <a:br>
              <a:rPr lang="pl-PL" dirty="0" smtClean="0"/>
            </a:br>
            <a:r>
              <a:rPr lang="pl-PL" dirty="0" smtClean="0"/>
              <a:t>krótszy</a:t>
            </a:r>
          </a:p>
        </p:txBody>
      </p:sp>
      <p:sp>
        <p:nvSpPr>
          <p:cNvPr id="19" name="Shape 35"/>
          <p:cNvSpPr/>
          <p:nvPr userDrawn="1"/>
        </p:nvSpPr>
        <p:spPr>
          <a:xfrm>
            <a:off x="6816576" y="2356520"/>
            <a:ext cx="1270000" cy="212031"/>
          </a:xfrm>
          <a:prstGeom prst="rect">
            <a:avLst/>
          </a:prstGeom>
          <a:solidFill>
            <a:srgbClr val="029A3F"/>
          </a:solidFill>
          <a:ln w="12700">
            <a:miter lim="400000"/>
          </a:ln>
        </p:spPr>
        <p:txBody>
          <a:bodyPr lIns="0" tIns="0" rIns="0" bIns="0" anchor="ctr"/>
          <a:lstStyle/>
          <a:p>
            <a:pPr lvl="0">
              <a:defRPr sz="2400">
                <a:solidFill>
                  <a:srgbClr val="FFFFFF"/>
                </a:solidFill>
              </a:defRPr>
            </a:pPr>
            <a:endParaRPr lang="pl-PL" dirty="0"/>
          </a:p>
        </p:txBody>
      </p:sp>
      <p:sp>
        <p:nvSpPr>
          <p:cNvPr id="21" name="Symbol zastępczy zawartości 20"/>
          <p:cNvSpPr>
            <a:spLocks noGrp="1"/>
          </p:cNvSpPr>
          <p:nvPr>
            <p:ph sz="quarter" idx="15"/>
          </p:nvPr>
        </p:nvSpPr>
        <p:spPr>
          <a:xfrm>
            <a:off x="741760" y="916360"/>
            <a:ext cx="5473302" cy="7416824"/>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
        <p:nvSpPr>
          <p:cNvPr id="20" name="pole tekstowe 19"/>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fld id="{C19836D0-3F8D-48FA-A6B3-A53F85479A39}" type="slidenum">
              <a:rPr kumimoji="0" lang="pl-PL" sz="2000" b="1" i="0" u="none" strike="noStrike" cap="none" spc="0" normalizeH="0" baseline="0" smtClean="0">
                <a:ln>
                  <a:noFill/>
                </a:ln>
                <a:solidFill>
                  <a:schemeClr val="bg1"/>
                </a:solidFill>
                <a:effectLst/>
                <a:uFillTx/>
                <a:latin typeface="Calibri" panose="020F0502020204030204" pitchFamily="34" charset="0"/>
                <a:ea typeface="+mn-ea"/>
                <a:cs typeface="+mn-cs"/>
                <a:sym typeface="Helvetica Light"/>
              </a:rPr>
              <a:t>‹#›</a:t>
            </a:fld>
            <a:endParaRPr kumimoji="0" lang="pl-PL" sz="2000" b="1" i="0" u="none" strike="noStrike" cap="none" spc="0" normalizeH="0" baseline="0" dirty="0">
              <a:ln>
                <a:noFill/>
              </a:ln>
              <a:solidFill>
                <a:schemeClr val="bg1"/>
              </a:solidFill>
              <a:effectLst/>
              <a:uFillTx/>
              <a:latin typeface="Calibri" panose="020F0502020204030204" pitchFamily="34" charset="0"/>
              <a:ea typeface="+mn-ea"/>
              <a:cs typeface="+mn-cs"/>
              <a:sym typeface="Helvetica Light"/>
            </a:endParaRPr>
          </a:p>
        </p:txBody>
      </p:sp>
    </p:spTree>
    <p:extLst>
      <p:ext uri="{BB962C8B-B14F-4D97-AF65-F5344CB8AC3E}">
        <p14:creationId xmlns:p14="http://schemas.microsoft.com/office/powerpoint/2010/main" val="3285349941"/>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z dużą grafiką - dłuż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lvl="0">
                  <a:defRPr sz="2400">
                    <a:solidFill>
                      <a:srgbClr val="FFFFFF"/>
                    </a:solidFill>
                  </a:defRPr>
                </a:pPr>
                <a:endParaRPr lang="pl-PL" dirty="0"/>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6790432" y="4804792"/>
            <a:ext cx="5508776" cy="3528392"/>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
        <p:nvSpPr>
          <p:cNvPr id="16" name="Symbol zastępczy tekstu 14"/>
          <p:cNvSpPr>
            <a:spLocks noGrp="1"/>
          </p:cNvSpPr>
          <p:nvPr>
            <p:ph type="body" sz="quarter" idx="12" hasCustomPrompt="1"/>
          </p:nvPr>
        </p:nvSpPr>
        <p:spPr>
          <a:xfrm>
            <a:off x="6790432" y="2932584"/>
            <a:ext cx="5472608" cy="1656184"/>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smtClean="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smtClean="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6790432" y="916359"/>
            <a:ext cx="5472608" cy="1512169"/>
          </a:xfrm>
          <a:prstGeom prst="rect">
            <a:avLst/>
          </a:prstGeom>
        </p:spPr>
        <p:txBody>
          <a:bodyPr/>
          <a:lstStyle>
            <a:lvl1pPr marL="0" indent="0">
              <a:spcBef>
                <a:spcPts val="0"/>
              </a:spcBef>
              <a:spcAft>
                <a:spcPts val="0"/>
              </a:spcAft>
              <a:buFont typeface="Arial" panose="020B0604020202020204" pitchFamily="34" charset="0"/>
              <a:buNone/>
              <a:defRPr sz="34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smtClean="0"/>
              <a:t>Tytuł </a:t>
            </a:r>
            <a:br>
              <a:rPr lang="pl-PL" dirty="0" smtClean="0"/>
            </a:br>
            <a:r>
              <a:rPr lang="pl-PL" dirty="0" smtClean="0"/>
              <a:t>slajdu dłuższy</a:t>
            </a:r>
          </a:p>
        </p:txBody>
      </p:sp>
      <p:sp>
        <p:nvSpPr>
          <p:cNvPr id="19" name="Shape 35"/>
          <p:cNvSpPr/>
          <p:nvPr userDrawn="1"/>
        </p:nvSpPr>
        <p:spPr>
          <a:xfrm>
            <a:off x="6816576" y="2572544"/>
            <a:ext cx="1270000" cy="212031"/>
          </a:xfrm>
          <a:prstGeom prst="rect">
            <a:avLst/>
          </a:prstGeom>
          <a:solidFill>
            <a:srgbClr val="029A3F"/>
          </a:solidFill>
          <a:ln w="12700">
            <a:miter lim="400000"/>
          </a:ln>
        </p:spPr>
        <p:txBody>
          <a:bodyPr lIns="0" tIns="0" rIns="0" bIns="0" anchor="ctr"/>
          <a:lstStyle/>
          <a:p>
            <a:pPr lvl="0">
              <a:defRPr sz="2400">
                <a:solidFill>
                  <a:srgbClr val="FFFFFF"/>
                </a:solidFill>
              </a:defRPr>
            </a:pPr>
            <a:endParaRPr lang="pl-PL" dirty="0"/>
          </a:p>
        </p:txBody>
      </p:sp>
      <p:sp>
        <p:nvSpPr>
          <p:cNvPr id="21" name="Symbol zastępczy zawartości 20"/>
          <p:cNvSpPr>
            <a:spLocks noGrp="1"/>
          </p:cNvSpPr>
          <p:nvPr>
            <p:ph sz="quarter" idx="15"/>
          </p:nvPr>
        </p:nvSpPr>
        <p:spPr>
          <a:xfrm>
            <a:off x="741760" y="916360"/>
            <a:ext cx="5473302" cy="7416824"/>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
        <p:nvSpPr>
          <p:cNvPr id="20" name="pole tekstowe 19"/>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fld id="{C19836D0-3F8D-48FA-A6B3-A53F85479A39}" type="slidenum">
              <a:rPr kumimoji="0" lang="pl-PL" sz="2000" b="1" i="0" u="none" strike="noStrike" cap="none" spc="0" normalizeH="0" baseline="0" smtClean="0">
                <a:ln>
                  <a:noFill/>
                </a:ln>
                <a:solidFill>
                  <a:schemeClr val="bg1"/>
                </a:solidFill>
                <a:effectLst/>
                <a:uFillTx/>
                <a:latin typeface="Calibri" panose="020F0502020204030204" pitchFamily="34" charset="0"/>
                <a:ea typeface="+mn-ea"/>
                <a:cs typeface="+mn-cs"/>
                <a:sym typeface="Helvetica Light"/>
              </a:rPr>
              <a:t>‹#›</a:t>
            </a:fld>
            <a:endParaRPr kumimoji="0" lang="pl-PL" sz="1900" b="1" i="0" u="none" strike="noStrike" cap="none" spc="0" normalizeH="0" baseline="0" dirty="0">
              <a:ln>
                <a:noFill/>
              </a:ln>
              <a:solidFill>
                <a:schemeClr val="bg1"/>
              </a:solidFill>
              <a:effectLst/>
              <a:uFillTx/>
              <a:latin typeface="Calibri" panose="020F0502020204030204" pitchFamily="34" charset="0"/>
              <a:ea typeface="+mn-ea"/>
              <a:cs typeface="+mn-cs"/>
              <a:sym typeface="Helvetica Light"/>
            </a:endParaRPr>
          </a:p>
        </p:txBody>
      </p:sp>
    </p:spTree>
    <p:extLst>
      <p:ext uri="{BB962C8B-B14F-4D97-AF65-F5344CB8AC3E}">
        <p14:creationId xmlns:p14="http://schemas.microsoft.com/office/powerpoint/2010/main" val="260014622"/>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lvl="0">
                  <a:defRPr sz="2400">
                    <a:solidFill>
                      <a:srgbClr val="FFFFFF"/>
                    </a:solidFill>
                  </a:defRPr>
                </a:pPr>
                <a:endParaRPr lang="pl-PL" dirty="0"/>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9" name="Symbol zastępczy tekstu 2"/>
          <p:cNvSpPr>
            <a:spLocks noGrp="1"/>
          </p:cNvSpPr>
          <p:nvPr>
            <p:ph type="body" sz="quarter" idx="13" hasCustomPrompt="1"/>
          </p:nvPr>
        </p:nvSpPr>
        <p:spPr>
          <a:xfrm>
            <a:off x="3046016" y="77664"/>
            <a:ext cx="9217024" cy="381719"/>
          </a:xfrm>
          <a:prstGeom prst="rect">
            <a:avLst/>
          </a:prstGeom>
        </p:spPr>
        <p:txBody>
          <a:bodyPr anchor="t">
            <a:no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smtClean="0"/>
              <a:t>Tytuł sekcji (najlepiej wpisać w „Widoku wzorca” do układu slajdu dla każdej sekcji) </a:t>
            </a:r>
          </a:p>
        </p:txBody>
      </p:sp>
      <p:sp>
        <p:nvSpPr>
          <p:cNvPr id="13" name="pole tekstowe 12"/>
          <p:cNvSpPr txBox="1"/>
          <p:nvPr userDrawn="1"/>
        </p:nvSpPr>
        <p:spPr>
          <a:xfrm>
            <a:off x="829279" y="83995"/>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fld id="{C19836D0-3F8D-48FA-A6B3-A53F85479A39}" type="slidenum">
              <a:rPr kumimoji="0" lang="pl-PL" sz="2000" b="1" i="0" u="none" strike="noStrike" cap="none" spc="0" normalizeH="0" baseline="0" smtClean="0">
                <a:ln>
                  <a:noFill/>
                </a:ln>
                <a:solidFill>
                  <a:schemeClr val="bg1"/>
                </a:solidFill>
                <a:effectLst/>
                <a:uFillTx/>
                <a:latin typeface="Calibri" panose="020F0502020204030204" pitchFamily="34" charset="0"/>
                <a:ea typeface="+mn-ea"/>
                <a:cs typeface="+mn-cs"/>
                <a:sym typeface="Helvetica Light"/>
              </a:rPr>
              <a:t>‹#›</a:t>
            </a:fld>
            <a:endParaRPr kumimoji="0" lang="pl-PL" sz="1900" b="1" i="0" u="none" strike="noStrike" cap="none" spc="0" normalizeH="0" baseline="0" dirty="0">
              <a:ln>
                <a:noFill/>
              </a:ln>
              <a:solidFill>
                <a:schemeClr val="bg1"/>
              </a:solidFill>
              <a:effectLst/>
              <a:uFillTx/>
              <a:latin typeface="Calibri" panose="020F0502020204030204" pitchFamily="34" charset="0"/>
              <a:ea typeface="+mn-ea"/>
              <a:cs typeface="+mn-cs"/>
              <a:sym typeface="Helvetica Light"/>
            </a:endParaRPr>
          </a:p>
        </p:txBody>
      </p:sp>
    </p:spTree>
    <p:extLst>
      <p:ext uri="{BB962C8B-B14F-4D97-AF65-F5344CB8AC3E}">
        <p14:creationId xmlns:p14="http://schemas.microsoft.com/office/powerpoint/2010/main" val="770336533"/>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ajd końcowy">
    <p:bg>
      <p:bgPr>
        <a:solidFill>
          <a:schemeClr val="tx1"/>
        </a:solidFill>
        <a:effectLst/>
      </p:bgPr>
    </p:bg>
    <p:spTree>
      <p:nvGrpSpPr>
        <p:cNvPr id="1" name=""/>
        <p:cNvGrpSpPr/>
        <p:nvPr/>
      </p:nvGrpSpPr>
      <p:grpSpPr>
        <a:xfrm>
          <a:off x="0" y="0"/>
          <a:ext cx="0" cy="0"/>
          <a:chOff x="0" y="0"/>
          <a:chExt cx="0" cy="0"/>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0" name="Prostokąt 19"/>
          <p:cNvSpPr/>
          <p:nvPr/>
        </p:nvSpPr>
        <p:spPr>
          <a:xfrm>
            <a:off x="0" y="8178527"/>
            <a:ext cx="13004800" cy="1590485"/>
          </a:xfrm>
          <a:prstGeom prst="rect">
            <a:avLst/>
          </a:prstGeom>
          <a:solidFill>
            <a:schemeClr val="accent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pole tekstowe 3"/>
          <p:cNvSpPr txBox="1"/>
          <p:nvPr userDrawn="1"/>
        </p:nvSpPr>
        <p:spPr>
          <a:xfrm>
            <a:off x="957784" y="3417573"/>
            <a:ext cx="10945216" cy="11182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6600" b="1" i="0" u="none" strike="noStrike" cap="none" spc="0" normalizeH="0" baseline="0" dirty="0" smtClean="0">
                <a:ln>
                  <a:noFill/>
                </a:ln>
                <a:solidFill>
                  <a:schemeClr val="bg1"/>
                </a:solidFill>
                <a:effectLst/>
                <a:uFillTx/>
                <a:latin typeface="Calibri" panose="020F0502020204030204" pitchFamily="34" charset="0"/>
                <a:ea typeface="+mn-ea"/>
                <a:cs typeface="+mn-cs"/>
                <a:sym typeface="Helvetica Light"/>
              </a:rPr>
              <a:t>Dziękuję za uwagę</a:t>
            </a:r>
            <a:endParaRPr kumimoji="0" lang="pl-PL" sz="6600" b="1" i="0" u="none" strike="noStrike" cap="none" spc="0" normalizeH="0" baseline="0" dirty="0">
              <a:ln>
                <a:noFill/>
              </a:ln>
              <a:solidFill>
                <a:schemeClr val="bg1"/>
              </a:solidFill>
              <a:effectLst/>
              <a:uFillTx/>
              <a:latin typeface="Calibri" panose="020F0502020204030204" pitchFamily="34" charset="0"/>
              <a:ea typeface="+mn-ea"/>
              <a:cs typeface="+mn-cs"/>
              <a:sym typeface="Helvetica Light"/>
            </a:endParaRPr>
          </a:p>
        </p:txBody>
      </p:sp>
      <p:pic>
        <p:nvPicPr>
          <p:cNvPr id="1026" name="Picture 2" descr="D:\Moje obrazy\logo zus\logoZUSnoweRozwiniecie.png"/>
          <p:cNvPicPr>
            <a:picLocks noChangeAspect="1" noChangeArrowheads="1"/>
          </p:cNvPicPr>
          <p:nvPr userDrawn="1"/>
        </p:nvPicPr>
        <p:blipFill>
          <a:blip r:embed="rId2" cstate="print">
            <a:biLevel thresh="25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8201"/>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7" r:id="rId4"/>
    <p:sldLayoutId id="2147483656" r:id="rId5"/>
    <p:sldLayoutId id="2147483654" r:id="rId6"/>
    <p:sldLayoutId id="2147483651" r:id="rId7"/>
    <p:sldLayoutId id="2147483655" r:id="rId8"/>
  </p:sldLayoutIdLst>
  <p:transition spd="med"/>
  <p:timing>
    <p:tnLst>
      <p:par>
        <p:cTn id="1" dur="indefinite" restart="never" nodeType="tmRoot"/>
      </p:par>
    </p:tnLst>
  </p:timing>
  <p:txStyles>
    <p:titleStyle>
      <a:lvl1pPr algn="ctr" defTabSz="584200" eaLnBrk="1" hangingPunct="1">
        <a:defRPr sz="6000">
          <a:latin typeface="Lato Bold" panose="020F0802020204030203" charset="-18"/>
          <a:ea typeface="+mn-ea"/>
          <a:cs typeface="+mn-cs"/>
          <a:sym typeface="Helvetica Light"/>
        </a:defRPr>
      </a:lvl1pPr>
      <a:lvl2pPr indent="228600" algn="ctr" defTabSz="584200" eaLnBrk="1" hangingPunct="1">
        <a:defRPr sz="8000">
          <a:latin typeface="+mn-lt"/>
          <a:ea typeface="+mn-ea"/>
          <a:cs typeface="+mn-cs"/>
          <a:sym typeface="Helvetica Light"/>
        </a:defRPr>
      </a:lvl2pPr>
      <a:lvl3pPr indent="457200" algn="ctr" defTabSz="584200" eaLnBrk="1" hangingPunct="1">
        <a:defRPr sz="8000">
          <a:latin typeface="+mn-lt"/>
          <a:ea typeface="+mn-ea"/>
          <a:cs typeface="+mn-cs"/>
          <a:sym typeface="Helvetica Light"/>
        </a:defRPr>
      </a:lvl3pPr>
      <a:lvl4pPr indent="685800" algn="ctr" defTabSz="584200" eaLnBrk="1" hangingPunct="1">
        <a:defRPr sz="8000">
          <a:latin typeface="+mn-lt"/>
          <a:ea typeface="+mn-ea"/>
          <a:cs typeface="+mn-cs"/>
          <a:sym typeface="Helvetica Light"/>
        </a:defRPr>
      </a:lvl4pPr>
      <a:lvl5pPr indent="914400" algn="ctr" defTabSz="584200" eaLnBrk="1" hangingPunct="1">
        <a:defRPr sz="8000">
          <a:latin typeface="+mn-lt"/>
          <a:ea typeface="+mn-ea"/>
          <a:cs typeface="+mn-cs"/>
          <a:sym typeface="Helvetica Light"/>
        </a:defRPr>
      </a:lvl5pPr>
      <a:lvl6pPr indent="1143000" algn="ctr" defTabSz="584200" eaLnBrk="1" hangingPunct="1">
        <a:defRPr sz="8000">
          <a:latin typeface="+mn-lt"/>
          <a:ea typeface="+mn-ea"/>
          <a:cs typeface="+mn-cs"/>
          <a:sym typeface="Helvetica Light"/>
        </a:defRPr>
      </a:lvl6pPr>
      <a:lvl7pPr indent="1371600" algn="ctr" defTabSz="584200" eaLnBrk="1" hangingPunct="1">
        <a:defRPr sz="8000">
          <a:latin typeface="+mn-lt"/>
          <a:ea typeface="+mn-ea"/>
          <a:cs typeface="+mn-cs"/>
          <a:sym typeface="Helvetica Light"/>
        </a:defRPr>
      </a:lvl7pPr>
      <a:lvl8pPr indent="1600200" algn="ctr" defTabSz="584200" eaLnBrk="1" hangingPunct="1">
        <a:defRPr sz="8000">
          <a:latin typeface="+mn-lt"/>
          <a:ea typeface="+mn-ea"/>
          <a:cs typeface="+mn-cs"/>
          <a:sym typeface="Helvetica Light"/>
        </a:defRPr>
      </a:lvl8pPr>
      <a:lvl9pPr indent="1828800" algn="ctr" defTabSz="584200" eaLnBrk="1" hangingPunct="1">
        <a:defRPr sz="8000">
          <a:latin typeface="+mn-lt"/>
          <a:ea typeface="+mn-ea"/>
          <a:cs typeface="+mn-cs"/>
          <a:sym typeface="Helvetica Light"/>
        </a:defRPr>
      </a:lvl9pPr>
    </p:titleStyle>
    <p:bodyStyle>
      <a:lvl1pPr marL="444500" indent="-444500" defTabSz="584200" eaLnBrk="1" hangingPunct="1">
        <a:spcBef>
          <a:spcPts val="4200"/>
        </a:spcBef>
        <a:buSzPct val="75000"/>
        <a:buChar char="•"/>
        <a:defRPr sz="3600">
          <a:latin typeface="Lato Light" panose="020F0302020204030203" charset="-18"/>
          <a:ea typeface="+mn-ea"/>
          <a:cs typeface="+mn-cs"/>
          <a:sym typeface="Helvetica Light"/>
        </a:defRPr>
      </a:lvl1pPr>
      <a:lvl2pPr marL="889000" indent="-444500" defTabSz="584200" eaLnBrk="1" hangingPunct="1">
        <a:spcBef>
          <a:spcPts val="4200"/>
        </a:spcBef>
        <a:buSzPct val="75000"/>
        <a:buChar char="•"/>
        <a:defRPr sz="3600">
          <a:latin typeface="Lato Light" panose="020F0302020204030203" charset="-18"/>
          <a:ea typeface="+mn-ea"/>
          <a:cs typeface="+mn-cs"/>
          <a:sym typeface="Helvetica Light"/>
        </a:defRPr>
      </a:lvl2pPr>
      <a:lvl3pPr marL="1333500" indent="-444500" defTabSz="584200" eaLnBrk="1" hangingPunct="1">
        <a:spcBef>
          <a:spcPts val="4200"/>
        </a:spcBef>
        <a:buSzPct val="75000"/>
        <a:buChar char="•"/>
        <a:defRPr sz="3600">
          <a:latin typeface="Lato Light" panose="020F0302020204030203" charset="-18"/>
          <a:ea typeface="+mn-ea"/>
          <a:cs typeface="+mn-cs"/>
          <a:sym typeface="Helvetica Light"/>
        </a:defRPr>
      </a:lvl3pPr>
      <a:lvl4pPr marL="1778000" indent="-444500" defTabSz="584200" eaLnBrk="1" hangingPunct="1">
        <a:spcBef>
          <a:spcPts val="4200"/>
        </a:spcBef>
        <a:buSzPct val="75000"/>
        <a:buChar char="•"/>
        <a:defRPr sz="3600">
          <a:latin typeface="Lato Light" panose="020F0302020204030203" charset="-18"/>
          <a:ea typeface="+mn-ea"/>
          <a:cs typeface="+mn-cs"/>
          <a:sym typeface="Helvetica Light"/>
        </a:defRPr>
      </a:lvl4pPr>
      <a:lvl5pPr marL="2222500" indent="-444500" defTabSz="584200" eaLnBrk="1" hangingPunct="1">
        <a:spcBef>
          <a:spcPts val="4200"/>
        </a:spcBef>
        <a:buSzPct val="75000"/>
        <a:buChar char="•"/>
        <a:defRPr sz="3600">
          <a:latin typeface="Lato Light" panose="020F0302020204030203" charset="-18"/>
          <a:ea typeface="+mn-ea"/>
          <a:cs typeface="+mn-cs"/>
          <a:sym typeface="Helvetica Light"/>
        </a:defRPr>
      </a:lvl5pPr>
      <a:lvl6pPr marL="2667000" indent="-444500" defTabSz="584200" eaLnBrk="1" hangingPunct="1">
        <a:spcBef>
          <a:spcPts val="4200"/>
        </a:spcBef>
        <a:buSzPct val="75000"/>
        <a:buChar char="•"/>
        <a:defRPr sz="3600">
          <a:latin typeface="+mn-lt"/>
          <a:ea typeface="+mn-ea"/>
          <a:cs typeface="+mn-cs"/>
          <a:sym typeface="Helvetica Light"/>
        </a:defRPr>
      </a:lvl6pPr>
      <a:lvl7pPr marL="3111500" indent="-444500" defTabSz="584200" eaLnBrk="1" hangingPunct="1">
        <a:spcBef>
          <a:spcPts val="4200"/>
        </a:spcBef>
        <a:buSzPct val="75000"/>
        <a:buChar char="•"/>
        <a:defRPr sz="3600">
          <a:latin typeface="+mn-lt"/>
          <a:ea typeface="+mn-ea"/>
          <a:cs typeface="+mn-cs"/>
          <a:sym typeface="Helvetica Light"/>
        </a:defRPr>
      </a:lvl7pPr>
      <a:lvl8pPr marL="3556000" indent="-444500" defTabSz="584200" eaLnBrk="1" hangingPunct="1">
        <a:spcBef>
          <a:spcPts val="4200"/>
        </a:spcBef>
        <a:buSzPct val="75000"/>
        <a:buChar char="•"/>
        <a:defRPr sz="3600">
          <a:latin typeface="+mn-lt"/>
          <a:ea typeface="+mn-ea"/>
          <a:cs typeface="+mn-cs"/>
          <a:sym typeface="Helvetica Light"/>
        </a:defRPr>
      </a:lvl8pPr>
      <a:lvl9pPr marL="4000500" indent="-444500" defTabSz="584200" eaLnBrk="1" hangingPunct="1">
        <a:spcBef>
          <a:spcPts val="4200"/>
        </a:spcBef>
        <a:buSzPct val="75000"/>
        <a:buChar char="•"/>
        <a:defRPr sz="3600">
          <a:latin typeface="+mn-lt"/>
          <a:ea typeface="+mn-ea"/>
          <a:cs typeface="+mn-cs"/>
          <a:sym typeface="Helvetica Light"/>
        </a:defRPr>
      </a:lvl9pPr>
    </p:bodyStyle>
    <p:otherStyle>
      <a:lvl1pPr algn="ctr" defTabSz="584200" eaLnBrk="1" hangingPunct="1">
        <a:defRPr>
          <a:solidFill>
            <a:schemeClr val="tx1"/>
          </a:solidFill>
          <a:latin typeface="+mn-lt"/>
          <a:ea typeface="+mn-ea"/>
          <a:cs typeface="+mn-cs"/>
          <a:sym typeface="Helvetica Light"/>
        </a:defRPr>
      </a:lvl1pPr>
      <a:lvl2pPr indent="228600" algn="ctr" defTabSz="584200" eaLnBrk="1" hangingPunct="1">
        <a:defRPr>
          <a:solidFill>
            <a:schemeClr val="tx1"/>
          </a:solidFill>
          <a:latin typeface="+mn-lt"/>
          <a:ea typeface="+mn-ea"/>
          <a:cs typeface="+mn-cs"/>
          <a:sym typeface="Helvetica Light"/>
        </a:defRPr>
      </a:lvl2pPr>
      <a:lvl3pPr indent="457200" algn="ctr" defTabSz="584200" eaLnBrk="1" hangingPunct="1">
        <a:defRPr>
          <a:solidFill>
            <a:schemeClr val="tx1"/>
          </a:solidFill>
          <a:latin typeface="+mn-lt"/>
          <a:ea typeface="+mn-ea"/>
          <a:cs typeface="+mn-cs"/>
          <a:sym typeface="Helvetica Light"/>
        </a:defRPr>
      </a:lvl3pPr>
      <a:lvl4pPr indent="685800" algn="ctr" defTabSz="584200" eaLnBrk="1" hangingPunct="1">
        <a:defRPr>
          <a:solidFill>
            <a:schemeClr val="tx1"/>
          </a:solidFill>
          <a:latin typeface="+mn-lt"/>
          <a:ea typeface="+mn-ea"/>
          <a:cs typeface="+mn-cs"/>
          <a:sym typeface="Helvetica Light"/>
        </a:defRPr>
      </a:lvl4pPr>
      <a:lvl5pPr indent="914400" algn="ctr" defTabSz="584200" eaLnBrk="1" hangingPunct="1">
        <a:defRPr>
          <a:solidFill>
            <a:schemeClr val="tx1"/>
          </a:solidFill>
          <a:latin typeface="+mn-lt"/>
          <a:ea typeface="+mn-ea"/>
          <a:cs typeface="+mn-cs"/>
          <a:sym typeface="Helvetica Light"/>
        </a:defRPr>
      </a:lvl5pPr>
      <a:lvl6pPr indent="1143000" algn="ctr" defTabSz="584200" eaLnBrk="1" hangingPunct="1">
        <a:defRPr>
          <a:solidFill>
            <a:schemeClr val="tx1"/>
          </a:solidFill>
          <a:latin typeface="+mn-lt"/>
          <a:ea typeface="+mn-ea"/>
          <a:cs typeface="+mn-cs"/>
          <a:sym typeface="Helvetica Light"/>
        </a:defRPr>
      </a:lvl6pPr>
      <a:lvl7pPr indent="1371600" algn="ctr" defTabSz="584200" eaLnBrk="1" hangingPunct="1">
        <a:defRPr>
          <a:solidFill>
            <a:schemeClr val="tx1"/>
          </a:solidFill>
          <a:latin typeface="+mn-lt"/>
          <a:ea typeface="+mn-ea"/>
          <a:cs typeface="+mn-cs"/>
          <a:sym typeface="Helvetica Light"/>
        </a:defRPr>
      </a:lvl7pPr>
      <a:lvl8pPr indent="1600200" algn="ctr" defTabSz="584200" eaLnBrk="1" hangingPunct="1">
        <a:defRPr>
          <a:solidFill>
            <a:schemeClr val="tx1"/>
          </a:solidFill>
          <a:latin typeface="+mn-lt"/>
          <a:ea typeface="+mn-ea"/>
          <a:cs typeface="+mn-cs"/>
          <a:sym typeface="Helvetica Light"/>
        </a:defRPr>
      </a:lvl8pPr>
      <a:lvl9pPr indent="1828800" algn="ctr" defTabSz="584200" eaLnBrk="1" hangingPunct="1">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1"/>
          </p:nvPr>
        </p:nvSpPr>
        <p:spPr>
          <a:xfrm>
            <a:off x="6547845" y="4516760"/>
            <a:ext cx="6219251" cy="2664296"/>
          </a:xfrm>
        </p:spPr>
        <p:txBody>
          <a:bodyPr>
            <a:normAutofit/>
          </a:bodyPr>
          <a:lstStyle/>
          <a:p>
            <a:r>
              <a:rPr lang="pl-PL" sz="3600" dirty="0" smtClean="0"/>
              <a:t>Komu przysługuje świadczenie</a:t>
            </a:r>
          </a:p>
          <a:p>
            <a:r>
              <a:rPr lang="pl-PL" sz="3600" dirty="0" smtClean="0"/>
              <a:t>Jakie warunki trzeba spełnić</a:t>
            </a:r>
          </a:p>
          <a:p>
            <a:r>
              <a:rPr lang="pl-PL" sz="3600" dirty="0" smtClean="0"/>
              <a:t>Jak złożyć wniosek</a:t>
            </a:r>
          </a:p>
          <a:p>
            <a:endParaRPr lang="pl-PL" dirty="0"/>
          </a:p>
        </p:txBody>
      </p:sp>
      <p:sp>
        <p:nvSpPr>
          <p:cNvPr id="5" name="Symbol zastępczy tekstu 4"/>
          <p:cNvSpPr>
            <a:spLocks noGrp="1"/>
          </p:cNvSpPr>
          <p:nvPr>
            <p:ph type="body" sz="quarter" idx="13"/>
          </p:nvPr>
        </p:nvSpPr>
        <p:spPr/>
        <p:txBody>
          <a:bodyPr/>
          <a:lstStyle/>
          <a:p>
            <a:r>
              <a:rPr lang="pl-PL" dirty="0" smtClean="0"/>
              <a:t>Warszawa, 11.10.2024 r.</a:t>
            </a:r>
            <a:endParaRPr lang="pl-PL" dirty="0"/>
          </a:p>
        </p:txBody>
      </p:sp>
      <p:sp>
        <p:nvSpPr>
          <p:cNvPr id="2" name="Tytuł 1"/>
          <p:cNvSpPr>
            <a:spLocks noGrp="1"/>
          </p:cNvSpPr>
          <p:nvPr>
            <p:ph type="title"/>
          </p:nvPr>
        </p:nvSpPr>
        <p:spPr/>
        <p:txBody>
          <a:bodyPr/>
          <a:lstStyle/>
          <a:p>
            <a:r>
              <a:rPr lang="pl-PL" dirty="0" smtClean="0"/>
              <a:t>Świadczenie interwencyjne</a:t>
            </a:r>
            <a:endParaRPr lang="pl-PL" dirty="0"/>
          </a:p>
        </p:txBody>
      </p:sp>
      <p:sp>
        <p:nvSpPr>
          <p:cNvPr id="6" name="Symbol zastępczy tekstu 5"/>
          <p:cNvSpPr>
            <a:spLocks noGrp="1"/>
          </p:cNvSpPr>
          <p:nvPr>
            <p:ph type="body" sz="quarter" idx="14"/>
          </p:nvPr>
        </p:nvSpPr>
        <p:spPr/>
        <p:txBody>
          <a:bodyPr/>
          <a:lstStyle/>
          <a:p>
            <a:endParaRPr lang="pl-PL"/>
          </a:p>
        </p:txBody>
      </p:sp>
    </p:spTree>
    <p:extLst>
      <p:ext uri="{BB962C8B-B14F-4D97-AF65-F5344CB8AC3E}">
        <p14:creationId xmlns:p14="http://schemas.microsoft.com/office/powerpoint/2010/main" val="408224267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2140496"/>
            <a:ext cx="12457384" cy="6552728"/>
          </a:xfrm>
        </p:spPr>
        <p:txBody>
          <a:bodyPr/>
          <a:lstStyle/>
          <a:p>
            <a:pPr marL="342900" indent="-342900" algn="just">
              <a:buClr>
                <a:schemeClr val="accent1"/>
              </a:buClr>
              <a:buFont typeface="Wingdings" panose="05000000000000000000" pitchFamily="2" charset="2"/>
              <a:buChar char="q"/>
            </a:pPr>
            <a:r>
              <a:rPr lang="pl-PL" sz="2400" dirty="0" smtClean="0">
                <a:solidFill>
                  <a:srgbClr val="002060"/>
                </a:solidFill>
              </a:rPr>
              <a:t>Przykład 1:</a:t>
            </a:r>
          </a:p>
          <a:p>
            <a:pPr algn="just">
              <a:buClr>
                <a:schemeClr val="accent1"/>
              </a:buClr>
            </a:pPr>
            <a:r>
              <a:rPr lang="pl-PL" dirty="0" smtClean="0">
                <a:solidFill>
                  <a:srgbClr val="002060"/>
                </a:solidFill>
              </a:rPr>
              <a:t>Przedsiębiorca zawnioskował o świadczenie interwencyjne w kwocie 800 000 zł. Jako sposób ustalenia kwoty świadczenia wskazał liczbę osób ubezpieczonych. Przedsiębiorca nie posiada oszacowania szkody, posiada natomiast ubezpieczenie przedsiębiorstwa od następstw klęsk żywiołowych. </a:t>
            </a:r>
          </a:p>
          <a:p>
            <a:pPr algn="just">
              <a:buClr>
                <a:schemeClr val="accent1"/>
              </a:buClr>
            </a:pPr>
            <a:r>
              <a:rPr lang="pl-PL" dirty="0" smtClean="0">
                <a:solidFill>
                  <a:srgbClr val="002060"/>
                </a:solidFill>
              </a:rPr>
              <a:t>W takim przypadku kwota świadczenia interwencyjnego ustalana jest następująco:</a:t>
            </a:r>
          </a:p>
          <a:p>
            <a:pPr algn="just">
              <a:buClr>
                <a:schemeClr val="accent1"/>
              </a:buClr>
            </a:pPr>
            <a:r>
              <a:rPr lang="pl-PL" dirty="0" smtClean="0">
                <a:solidFill>
                  <a:srgbClr val="002060"/>
                </a:solidFill>
              </a:rPr>
              <a:t>1. Ustalenie liczby osób ubezpieczonych na dzień:</a:t>
            </a:r>
          </a:p>
          <a:p>
            <a:pPr marL="774900" lvl="1" indent="-342900" algn="just">
              <a:buClr>
                <a:schemeClr val="accent1"/>
              </a:buClr>
            </a:pPr>
            <a:r>
              <a:rPr lang="pl-PL" dirty="0" smtClean="0">
                <a:solidFill>
                  <a:srgbClr val="002060"/>
                </a:solidFill>
              </a:rPr>
              <a:t>16 września 2024 r. - 80 </a:t>
            </a:r>
          </a:p>
          <a:p>
            <a:pPr marL="774900" lvl="1" indent="-342900" algn="just">
              <a:buClr>
                <a:schemeClr val="accent1"/>
              </a:buClr>
            </a:pPr>
            <a:r>
              <a:rPr lang="pl-PL" dirty="0" smtClean="0">
                <a:solidFill>
                  <a:srgbClr val="002060"/>
                </a:solidFill>
              </a:rPr>
              <a:t>złożenia </a:t>
            </a:r>
            <a:r>
              <a:rPr lang="pl-PL" dirty="0">
                <a:solidFill>
                  <a:srgbClr val="002060"/>
                </a:solidFill>
              </a:rPr>
              <a:t>wniosku – 75 </a:t>
            </a:r>
            <a:endParaRPr lang="pl-PL" dirty="0" smtClean="0">
              <a:solidFill>
                <a:srgbClr val="002060"/>
              </a:solidFill>
            </a:endParaRPr>
          </a:p>
          <a:p>
            <a:pPr marL="0" lvl="2" indent="0" algn="just">
              <a:buClr>
                <a:schemeClr val="accent1"/>
              </a:buClr>
              <a:buNone/>
            </a:pPr>
            <a:r>
              <a:rPr lang="pl-PL" dirty="0" smtClean="0">
                <a:solidFill>
                  <a:srgbClr val="002060"/>
                </a:solidFill>
              </a:rPr>
              <a:t>2. Ustalenie iloczynu liczby osób ubezpieczonych i kwoty 16 000 zł.:</a:t>
            </a:r>
          </a:p>
          <a:p>
            <a:pPr marL="432000" lvl="3" indent="0" algn="just">
              <a:buClr>
                <a:schemeClr val="accent1"/>
              </a:buClr>
              <a:buNone/>
            </a:pPr>
            <a:r>
              <a:rPr lang="pl-PL" dirty="0" smtClean="0">
                <a:solidFill>
                  <a:srgbClr val="002060"/>
                </a:solidFill>
              </a:rPr>
              <a:t>do </a:t>
            </a:r>
            <a:r>
              <a:rPr lang="pl-PL" dirty="0">
                <a:solidFill>
                  <a:srgbClr val="002060"/>
                </a:solidFill>
              </a:rPr>
              <a:t>ustalenia kwoty należy wziąć mniejszą z tych liczb - w naszym przykładzie będzie to </a:t>
            </a:r>
            <a:br>
              <a:rPr lang="pl-PL" dirty="0">
                <a:solidFill>
                  <a:srgbClr val="002060"/>
                </a:solidFill>
              </a:rPr>
            </a:br>
            <a:r>
              <a:rPr lang="pl-PL" dirty="0">
                <a:solidFill>
                  <a:srgbClr val="002060"/>
                </a:solidFill>
              </a:rPr>
              <a:t>75 </a:t>
            </a:r>
            <a:r>
              <a:rPr lang="pl-PL" dirty="0" smtClean="0">
                <a:solidFill>
                  <a:srgbClr val="002060"/>
                </a:solidFill>
              </a:rPr>
              <a:t>ubezpieczonych - 75 x 16 000 zł = 1 200 000 zł</a:t>
            </a:r>
          </a:p>
          <a:p>
            <a:pPr marL="357188" lvl="3" indent="-357188" algn="l">
              <a:buClr>
                <a:schemeClr val="accent1"/>
              </a:buClr>
              <a:buNone/>
            </a:pPr>
            <a:r>
              <a:rPr lang="pl-PL" dirty="0" smtClean="0">
                <a:solidFill>
                  <a:srgbClr val="002060"/>
                </a:solidFill>
              </a:rPr>
              <a:t>3. Ustalona kwota przekracza maksymalną wysokość </a:t>
            </a:r>
            <a:r>
              <a:rPr lang="pl-PL" dirty="0">
                <a:solidFill>
                  <a:srgbClr val="002060"/>
                </a:solidFill>
              </a:rPr>
              <a:t>świadczenia </a:t>
            </a:r>
            <a:r>
              <a:rPr lang="pl-PL" dirty="0" smtClean="0">
                <a:solidFill>
                  <a:srgbClr val="002060"/>
                </a:solidFill>
              </a:rPr>
              <a:t>(1 000 000 zł) oraz jest wyższa od kwoty wnioskowanej, dlatego przedsiębiorcy zostanie  wypłacona kwota </a:t>
            </a:r>
            <a:r>
              <a:rPr lang="pl-PL" b="1" dirty="0" smtClean="0">
                <a:solidFill>
                  <a:srgbClr val="002060"/>
                </a:solidFill>
              </a:rPr>
              <a:t>800 000 zł.</a:t>
            </a:r>
          </a:p>
          <a:p>
            <a:pPr algn="just">
              <a:buClr>
                <a:schemeClr val="accent1"/>
              </a:buClr>
            </a:pPr>
            <a:r>
              <a:rPr lang="pl-PL" dirty="0" smtClean="0">
                <a:solidFill>
                  <a:srgbClr val="002060"/>
                </a:solidFill>
              </a:rPr>
              <a:t>Przedsiębiorca otrzyma z ZUS informację o przyznanym świadczeniu oraz zaświadczenie o udzieleniu pomocy publicznej w kwocie 800 000 zł. Zaświadczenie zostanie przez ZUS przekazane do wiadomości odpowiedniemu wojewodzie. </a:t>
            </a:r>
            <a:endParaRPr lang="pl-PL" dirty="0">
              <a:solidFill>
                <a:srgbClr val="002060"/>
              </a:solidFill>
            </a:endParaRPr>
          </a:p>
          <a:p>
            <a:pPr algn="just">
              <a:buClr>
                <a:schemeClr val="accent1"/>
              </a:buClr>
            </a:pPr>
            <a:endParaRPr lang="pl-PL" dirty="0" smtClean="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Kwota świadczenia interwencyjnego - przykłady</a:t>
            </a:r>
            <a:endParaRPr lang="pl-PL" sz="3600" dirty="0">
              <a:solidFill>
                <a:srgbClr val="002060"/>
              </a:solidFill>
            </a:endParaRPr>
          </a:p>
        </p:txBody>
      </p:sp>
    </p:spTree>
    <p:extLst>
      <p:ext uri="{BB962C8B-B14F-4D97-AF65-F5344CB8AC3E}">
        <p14:creationId xmlns:p14="http://schemas.microsoft.com/office/powerpoint/2010/main" val="224622819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2140496"/>
            <a:ext cx="12457384" cy="6552728"/>
          </a:xfrm>
        </p:spPr>
        <p:txBody>
          <a:bodyPr/>
          <a:lstStyle/>
          <a:p>
            <a:pPr marL="342900" indent="-342900" algn="just">
              <a:buClr>
                <a:schemeClr val="accent1"/>
              </a:buClr>
              <a:buFont typeface="Wingdings" panose="05000000000000000000" pitchFamily="2" charset="2"/>
              <a:buChar char="q"/>
            </a:pPr>
            <a:r>
              <a:rPr lang="pl-PL" sz="2400" dirty="0" smtClean="0">
                <a:solidFill>
                  <a:srgbClr val="002060"/>
                </a:solidFill>
              </a:rPr>
              <a:t>Przykład 2:</a:t>
            </a:r>
          </a:p>
          <a:p>
            <a:pPr algn="just">
              <a:buClr>
                <a:schemeClr val="accent1"/>
              </a:buClr>
            </a:pPr>
            <a:r>
              <a:rPr lang="pl-PL" dirty="0" smtClean="0">
                <a:solidFill>
                  <a:srgbClr val="002060"/>
                </a:solidFill>
              </a:rPr>
              <a:t>Przedsiębiorca zawnioskował o świadczenie interwencyjne w kwocie 800 000 zł. Jako sposób ustalenia kwoty świadczenia wskazał liczbę osób ubezpieczonych. Przedsiębiorca nie posiada oszacowania szkody. Nie zawarł umowy  ubezpieczenia przedsiębiorstwa od następstw klęsk żywiołowych. </a:t>
            </a:r>
          </a:p>
          <a:p>
            <a:pPr algn="just">
              <a:buClr>
                <a:schemeClr val="accent1"/>
              </a:buClr>
            </a:pPr>
            <a:r>
              <a:rPr lang="pl-PL" dirty="0" smtClean="0">
                <a:solidFill>
                  <a:srgbClr val="002060"/>
                </a:solidFill>
              </a:rPr>
              <a:t>W takim przypadku kwota świadczenia interwencyjnego ustalana jest następująco:</a:t>
            </a:r>
          </a:p>
          <a:p>
            <a:pPr marL="457200" indent="-457200" algn="just">
              <a:buClr>
                <a:schemeClr val="accent1"/>
              </a:buClr>
              <a:buFont typeface="+mj-lt"/>
              <a:buAutoNum type="arabicPeriod"/>
            </a:pPr>
            <a:r>
              <a:rPr lang="pl-PL" dirty="0" smtClean="0">
                <a:solidFill>
                  <a:srgbClr val="002060"/>
                </a:solidFill>
              </a:rPr>
              <a:t>Ustalenie liczby osób ubezpieczonych na dzień:</a:t>
            </a:r>
          </a:p>
          <a:p>
            <a:pPr marL="774900" lvl="1" indent="-342900" algn="just">
              <a:buClr>
                <a:schemeClr val="accent1"/>
              </a:buClr>
            </a:pPr>
            <a:r>
              <a:rPr lang="pl-PL" dirty="0" smtClean="0">
                <a:solidFill>
                  <a:srgbClr val="002060"/>
                </a:solidFill>
              </a:rPr>
              <a:t>16 września 2024 r. - 80 </a:t>
            </a:r>
          </a:p>
          <a:p>
            <a:pPr marL="774900" lvl="1" indent="-342900" algn="just">
              <a:buClr>
                <a:schemeClr val="accent1"/>
              </a:buClr>
            </a:pPr>
            <a:r>
              <a:rPr lang="pl-PL" dirty="0" smtClean="0">
                <a:solidFill>
                  <a:srgbClr val="002060"/>
                </a:solidFill>
              </a:rPr>
              <a:t>złożenia </a:t>
            </a:r>
            <a:r>
              <a:rPr lang="pl-PL" dirty="0">
                <a:solidFill>
                  <a:srgbClr val="002060"/>
                </a:solidFill>
              </a:rPr>
              <a:t>wniosku – 75 </a:t>
            </a:r>
            <a:endParaRPr lang="pl-PL" dirty="0" smtClean="0">
              <a:solidFill>
                <a:srgbClr val="002060"/>
              </a:solidFill>
            </a:endParaRPr>
          </a:p>
          <a:p>
            <a:pPr marL="457200" lvl="2" indent="-457200" algn="just">
              <a:buClr>
                <a:schemeClr val="accent1"/>
              </a:buClr>
              <a:buFont typeface="+mj-lt"/>
              <a:buAutoNum type="arabicPeriod" startAt="2"/>
            </a:pPr>
            <a:r>
              <a:rPr lang="pl-PL" dirty="0" smtClean="0">
                <a:solidFill>
                  <a:srgbClr val="002060"/>
                </a:solidFill>
              </a:rPr>
              <a:t>Ustalenie iloczynu liczby osób ubezpieczonych i kwoty 16 000 zł</a:t>
            </a:r>
            <a:r>
              <a:rPr lang="pl-PL" dirty="0">
                <a:solidFill>
                  <a:srgbClr val="002060"/>
                </a:solidFill>
              </a:rPr>
              <a:t>. (do ustalenia kwoty należy wziąć mniejszą z tych </a:t>
            </a:r>
            <a:r>
              <a:rPr lang="pl-PL" dirty="0" smtClean="0">
                <a:solidFill>
                  <a:srgbClr val="002060"/>
                </a:solidFill>
              </a:rPr>
              <a:t>liczb): 75 x 16 000 zł = 1 200 000 zł.</a:t>
            </a:r>
          </a:p>
          <a:p>
            <a:pPr marL="442913" lvl="3" indent="-442913" algn="l">
              <a:buClr>
                <a:schemeClr val="accent1"/>
              </a:buClr>
              <a:buFont typeface="+mj-lt"/>
              <a:buAutoNum type="arabicPeriod" startAt="3"/>
            </a:pPr>
            <a:r>
              <a:rPr lang="pl-PL" dirty="0" smtClean="0">
                <a:solidFill>
                  <a:srgbClr val="002060"/>
                </a:solidFill>
              </a:rPr>
              <a:t>Ustalona kwota przekracza </a:t>
            </a:r>
            <a:r>
              <a:rPr lang="pl-PL" dirty="0" smtClean="0">
                <a:solidFill>
                  <a:srgbClr val="002060"/>
                </a:solidFill>
              </a:rPr>
              <a:t>wnioskowaną wysokość </a:t>
            </a:r>
            <a:r>
              <a:rPr lang="pl-PL" smtClean="0">
                <a:solidFill>
                  <a:srgbClr val="002060"/>
                </a:solidFill>
              </a:rPr>
              <a:t>świadczenia </a:t>
            </a:r>
            <a:r>
              <a:rPr lang="pl-PL" smtClean="0">
                <a:solidFill>
                  <a:srgbClr val="002060"/>
                </a:solidFill>
              </a:rPr>
              <a:t>dlatego </a:t>
            </a:r>
            <a:r>
              <a:rPr lang="pl-PL" dirty="0" smtClean="0">
                <a:solidFill>
                  <a:srgbClr val="002060"/>
                </a:solidFill>
              </a:rPr>
              <a:t>do dalszego wyliczenia należy wziąć kwotę </a:t>
            </a:r>
            <a:r>
              <a:rPr lang="pl-PL" dirty="0" smtClean="0">
                <a:solidFill>
                  <a:srgbClr val="002060"/>
                </a:solidFill>
              </a:rPr>
              <a:t>800 </a:t>
            </a:r>
            <a:r>
              <a:rPr lang="pl-PL" dirty="0" smtClean="0">
                <a:solidFill>
                  <a:srgbClr val="002060"/>
                </a:solidFill>
              </a:rPr>
              <a:t>000 zł.</a:t>
            </a:r>
          </a:p>
          <a:p>
            <a:pPr marL="85725" lvl="3" indent="346075" algn="just">
              <a:buClr>
                <a:schemeClr val="accent1"/>
              </a:buClr>
              <a:buFont typeface="+mj-lt"/>
              <a:buAutoNum type="arabicPeriod" startAt="3"/>
            </a:pPr>
            <a:r>
              <a:rPr lang="pl-PL" dirty="0" smtClean="0">
                <a:solidFill>
                  <a:srgbClr val="002060"/>
                </a:solidFill>
              </a:rPr>
              <a:t>Z uwagi na brak zawartej umowy ubezpieczenia przedsiębiorcy przysługuje 75 % ustalonej kwoty, tj.: </a:t>
            </a:r>
          </a:p>
          <a:p>
            <a:pPr marL="85725" lvl="3" indent="271463" algn="just">
              <a:buClr>
                <a:schemeClr val="accent1"/>
              </a:buClr>
              <a:buNone/>
            </a:pPr>
            <a:r>
              <a:rPr lang="pl-PL" dirty="0" smtClean="0">
                <a:solidFill>
                  <a:srgbClr val="002060"/>
                </a:solidFill>
              </a:rPr>
              <a:t> </a:t>
            </a:r>
            <a:r>
              <a:rPr lang="pl-PL" dirty="0" smtClean="0">
                <a:solidFill>
                  <a:srgbClr val="002060"/>
                </a:solidFill>
              </a:rPr>
              <a:t>800 </a:t>
            </a:r>
            <a:r>
              <a:rPr lang="pl-PL" dirty="0" smtClean="0">
                <a:solidFill>
                  <a:srgbClr val="002060"/>
                </a:solidFill>
              </a:rPr>
              <a:t>000 zł x 75% = </a:t>
            </a:r>
            <a:r>
              <a:rPr lang="pl-PL" dirty="0" smtClean="0">
                <a:solidFill>
                  <a:srgbClr val="002060"/>
                </a:solidFill>
              </a:rPr>
              <a:t>600 </a:t>
            </a:r>
            <a:r>
              <a:rPr lang="pl-PL" dirty="0" smtClean="0">
                <a:solidFill>
                  <a:srgbClr val="002060"/>
                </a:solidFill>
              </a:rPr>
              <a:t>000 zł</a:t>
            </a:r>
          </a:p>
          <a:p>
            <a:pPr marL="442913" lvl="3" indent="-442913" algn="just">
              <a:buClr>
                <a:schemeClr val="accent1"/>
              </a:buClr>
              <a:buNone/>
            </a:pPr>
            <a:r>
              <a:rPr lang="pl-PL" dirty="0" smtClean="0">
                <a:solidFill>
                  <a:srgbClr val="002060"/>
                </a:solidFill>
              </a:rPr>
              <a:t>Przedsiębiorcy zostanie wypłacona kwota </a:t>
            </a:r>
            <a:r>
              <a:rPr lang="pl-PL" b="1" dirty="0" smtClean="0">
                <a:solidFill>
                  <a:srgbClr val="002060"/>
                </a:solidFill>
              </a:rPr>
              <a:t>600 </a:t>
            </a:r>
            <a:r>
              <a:rPr lang="pl-PL" b="1" dirty="0" smtClean="0">
                <a:solidFill>
                  <a:srgbClr val="002060"/>
                </a:solidFill>
              </a:rPr>
              <a:t>000 zł.</a:t>
            </a:r>
          </a:p>
          <a:p>
            <a:pPr algn="just">
              <a:buClr>
                <a:schemeClr val="accent1"/>
              </a:buClr>
            </a:pPr>
            <a:r>
              <a:rPr lang="pl-PL" dirty="0" smtClean="0">
                <a:solidFill>
                  <a:srgbClr val="002060"/>
                </a:solidFill>
              </a:rPr>
              <a:t>Przedsiębiorca otrzyma z ZUS decyzję o przyznanym świadczeniu w części oraz zaświadczenie o udzieleniu pomocy publicznej w kwocie </a:t>
            </a:r>
            <a:r>
              <a:rPr lang="pl-PL" b="1" dirty="0" smtClean="0">
                <a:solidFill>
                  <a:srgbClr val="002060"/>
                </a:solidFill>
              </a:rPr>
              <a:t>600 </a:t>
            </a:r>
            <a:r>
              <a:rPr lang="pl-PL" b="1" dirty="0" smtClean="0">
                <a:solidFill>
                  <a:srgbClr val="002060"/>
                </a:solidFill>
              </a:rPr>
              <a:t>000 zł</a:t>
            </a:r>
            <a:r>
              <a:rPr lang="pl-PL" dirty="0" smtClean="0">
                <a:solidFill>
                  <a:srgbClr val="002060"/>
                </a:solidFill>
              </a:rPr>
              <a:t>. Zaświadczenie zostanie przez ZUS przekazane do wiadomości odpowiedniemu wojewodzie. </a:t>
            </a:r>
            <a:endParaRPr lang="pl-PL" dirty="0">
              <a:solidFill>
                <a:srgbClr val="002060"/>
              </a:solidFill>
            </a:endParaRPr>
          </a:p>
          <a:p>
            <a:pPr algn="just">
              <a:buClr>
                <a:schemeClr val="accent1"/>
              </a:buClr>
            </a:pPr>
            <a:endParaRPr lang="pl-PL" dirty="0" smtClean="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Kwota świadczenia interwencyjnego - przykłady</a:t>
            </a:r>
            <a:endParaRPr lang="pl-PL" sz="3600" dirty="0">
              <a:solidFill>
                <a:srgbClr val="002060"/>
              </a:solidFill>
            </a:endParaRPr>
          </a:p>
        </p:txBody>
      </p:sp>
    </p:spTree>
    <p:extLst>
      <p:ext uri="{BB962C8B-B14F-4D97-AF65-F5344CB8AC3E}">
        <p14:creationId xmlns:p14="http://schemas.microsoft.com/office/powerpoint/2010/main" val="284813627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2140496"/>
            <a:ext cx="12457384" cy="6552728"/>
          </a:xfrm>
        </p:spPr>
        <p:txBody>
          <a:bodyPr/>
          <a:lstStyle/>
          <a:p>
            <a:pPr marL="342900" indent="-342900" algn="just">
              <a:buClr>
                <a:schemeClr val="accent1"/>
              </a:buClr>
              <a:buFont typeface="Wingdings" panose="05000000000000000000" pitchFamily="2" charset="2"/>
              <a:buChar char="q"/>
            </a:pPr>
            <a:r>
              <a:rPr lang="pl-PL" sz="2400" dirty="0" smtClean="0">
                <a:solidFill>
                  <a:srgbClr val="002060"/>
                </a:solidFill>
              </a:rPr>
              <a:t>Przykład 3:</a:t>
            </a:r>
          </a:p>
          <a:p>
            <a:pPr algn="just">
              <a:buClr>
                <a:schemeClr val="accent1"/>
              </a:buClr>
            </a:pPr>
            <a:r>
              <a:rPr lang="pl-PL" dirty="0" smtClean="0">
                <a:solidFill>
                  <a:srgbClr val="002060"/>
                </a:solidFill>
              </a:rPr>
              <a:t>Przedsiębiorca zawnioskował o świadczenie interwencyjne w </a:t>
            </a:r>
            <a:r>
              <a:rPr lang="pl-PL" dirty="0">
                <a:solidFill>
                  <a:srgbClr val="002060"/>
                </a:solidFill>
              </a:rPr>
              <a:t>kwocie </a:t>
            </a:r>
            <a:r>
              <a:rPr lang="pl-PL" dirty="0" smtClean="0">
                <a:solidFill>
                  <a:srgbClr val="002060"/>
                </a:solidFill>
              </a:rPr>
              <a:t>483 038,58 zł. Jako sposób ustalenia kwoty świadczenia wskazał średniomiesięczny przychód z 2023 r., który </a:t>
            </a:r>
            <a:r>
              <a:rPr lang="pl-PL" dirty="0">
                <a:solidFill>
                  <a:srgbClr val="002060"/>
                </a:solidFill>
              </a:rPr>
              <a:t>wynosi </a:t>
            </a:r>
            <a:r>
              <a:rPr lang="pl-PL" dirty="0" smtClean="0">
                <a:solidFill>
                  <a:srgbClr val="002060"/>
                </a:solidFill>
              </a:rPr>
              <a:t>644 051,44 zł. Przedsiębiorca posiada oszacowanie szkody na </a:t>
            </a:r>
            <a:r>
              <a:rPr lang="pl-PL" dirty="0">
                <a:solidFill>
                  <a:srgbClr val="002060"/>
                </a:solidFill>
              </a:rPr>
              <a:t>kwotę 483 </a:t>
            </a:r>
            <a:r>
              <a:rPr lang="pl-PL" dirty="0" smtClean="0">
                <a:solidFill>
                  <a:srgbClr val="002060"/>
                </a:solidFill>
              </a:rPr>
              <a:t>038,58 zł, ma także zawartą umowę ubezpieczenia przedsiębiorstwa od następstw klęsk żywiołowych. </a:t>
            </a:r>
          </a:p>
          <a:p>
            <a:pPr algn="just">
              <a:buClr>
                <a:schemeClr val="accent1"/>
              </a:buClr>
            </a:pPr>
            <a:r>
              <a:rPr lang="pl-PL" dirty="0" smtClean="0">
                <a:solidFill>
                  <a:srgbClr val="002060"/>
                </a:solidFill>
              </a:rPr>
              <a:t>W takim przypadku kwota świadczenia interwencyjnego ustalana jest następująco:</a:t>
            </a:r>
          </a:p>
          <a:p>
            <a:pPr marL="457200" lvl="2" indent="-457200" algn="just">
              <a:buClr>
                <a:schemeClr val="accent1"/>
              </a:buClr>
              <a:buFont typeface="+mj-lt"/>
              <a:buAutoNum type="arabicPeriod"/>
            </a:pPr>
            <a:r>
              <a:rPr lang="pl-PL" dirty="0" smtClean="0">
                <a:solidFill>
                  <a:srgbClr val="002060"/>
                </a:solidFill>
              </a:rPr>
              <a:t>Ustalenie iloczynu średniomiesięcznego przychodu i wskaźnika 0,75:</a:t>
            </a:r>
          </a:p>
          <a:p>
            <a:pPr marL="432000" lvl="3" indent="0" algn="just">
              <a:buClr>
                <a:schemeClr val="accent1"/>
              </a:buClr>
              <a:buNone/>
            </a:pPr>
            <a:r>
              <a:rPr lang="pl-PL" dirty="0">
                <a:solidFill>
                  <a:srgbClr val="002060"/>
                </a:solidFill>
              </a:rPr>
              <a:t>644 051,44 zł </a:t>
            </a:r>
            <a:r>
              <a:rPr lang="pl-PL" dirty="0" smtClean="0">
                <a:solidFill>
                  <a:srgbClr val="002060"/>
                </a:solidFill>
              </a:rPr>
              <a:t>x 0,75 = 483 038,58 zł</a:t>
            </a:r>
          </a:p>
          <a:p>
            <a:pPr marL="542925" lvl="3" indent="-457200" algn="just">
              <a:buClr>
                <a:schemeClr val="accent1"/>
              </a:buClr>
              <a:buFont typeface="+mj-lt"/>
              <a:buAutoNum type="arabicPeriod" startAt="2"/>
            </a:pPr>
            <a:r>
              <a:rPr lang="pl-PL" dirty="0" smtClean="0">
                <a:solidFill>
                  <a:srgbClr val="002060"/>
                </a:solidFill>
              </a:rPr>
              <a:t>Obliczona wartość jest równa z kwotą oszacowanej szkody. Z uwagi na zawartą umowę ubezpieczenia przedsiębiorcy przysługuje </a:t>
            </a:r>
            <a:r>
              <a:rPr lang="pl-PL" dirty="0">
                <a:solidFill>
                  <a:srgbClr val="002060"/>
                </a:solidFill>
              </a:rPr>
              <a:t>483 038,58 zł </a:t>
            </a:r>
            <a:endParaRPr lang="pl-PL" dirty="0" smtClean="0">
              <a:solidFill>
                <a:srgbClr val="002060"/>
              </a:solidFill>
            </a:endParaRPr>
          </a:p>
          <a:p>
            <a:pPr marL="442913" lvl="3" indent="-442913" algn="just">
              <a:buClr>
                <a:schemeClr val="accent1"/>
              </a:buClr>
              <a:buNone/>
            </a:pPr>
            <a:r>
              <a:rPr lang="pl-PL" dirty="0" smtClean="0">
                <a:solidFill>
                  <a:srgbClr val="002060"/>
                </a:solidFill>
              </a:rPr>
              <a:t>Przedsiębiorcy zostanie wypłacona kwota </a:t>
            </a:r>
            <a:r>
              <a:rPr lang="pl-PL" b="1" dirty="0">
                <a:solidFill>
                  <a:srgbClr val="002060"/>
                </a:solidFill>
              </a:rPr>
              <a:t>483 038,58 </a:t>
            </a:r>
            <a:r>
              <a:rPr lang="pl-PL" b="1" dirty="0" smtClean="0">
                <a:solidFill>
                  <a:srgbClr val="002060"/>
                </a:solidFill>
              </a:rPr>
              <a:t>zł.</a:t>
            </a:r>
          </a:p>
          <a:p>
            <a:pPr algn="just">
              <a:buClr>
                <a:schemeClr val="accent1"/>
              </a:buClr>
            </a:pPr>
            <a:r>
              <a:rPr lang="pl-PL" dirty="0" smtClean="0">
                <a:solidFill>
                  <a:srgbClr val="002060"/>
                </a:solidFill>
              </a:rPr>
              <a:t>Przedsiębiorca otrzyma z ZUS informację o przyznanym świadczeniu oraz zaświadczenie o udzieleniu pomocy publicznej w kwocie </a:t>
            </a:r>
            <a:r>
              <a:rPr lang="pl-PL" dirty="0">
                <a:solidFill>
                  <a:srgbClr val="002060"/>
                </a:solidFill>
              </a:rPr>
              <a:t>483 038,58 </a:t>
            </a:r>
            <a:r>
              <a:rPr lang="pl-PL" dirty="0" smtClean="0">
                <a:solidFill>
                  <a:srgbClr val="002060"/>
                </a:solidFill>
              </a:rPr>
              <a:t>zł. Zaświadczenie zostanie przez ZUS przekazane do wiadomości odpowiedniemu wojewodzie. </a:t>
            </a:r>
            <a:endParaRPr lang="pl-PL" dirty="0">
              <a:solidFill>
                <a:srgbClr val="002060"/>
              </a:solidFill>
            </a:endParaRPr>
          </a:p>
          <a:p>
            <a:pPr algn="just">
              <a:buClr>
                <a:schemeClr val="accent1"/>
              </a:buClr>
            </a:pPr>
            <a:endParaRPr lang="pl-PL" dirty="0" smtClean="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Kwota świadczenia interwencyjnego - przykłady</a:t>
            </a:r>
            <a:endParaRPr lang="pl-PL" sz="3600" dirty="0">
              <a:solidFill>
                <a:srgbClr val="002060"/>
              </a:solidFill>
            </a:endParaRPr>
          </a:p>
        </p:txBody>
      </p:sp>
    </p:spTree>
    <p:extLst>
      <p:ext uri="{BB962C8B-B14F-4D97-AF65-F5344CB8AC3E}">
        <p14:creationId xmlns:p14="http://schemas.microsoft.com/office/powerpoint/2010/main" val="231354388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2140496"/>
            <a:ext cx="12457384" cy="6552728"/>
          </a:xfrm>
        </p:spPr>
        <p:txBody>
          <a:bodyPr/>
          <a:lstStyle/>
          <a:p>
            <a:pPr marL="342900" indent="-342900" algn="just">
              <a:buClr>
                <a:schemeClr val="accent1"/>
              </a:buClr>
              <a:buFont typeface="Wingdings" panose="05000000000000000000" pitchFamily="2" charset="2"/>
              <a:buChar char="q"/>
            </a:pPr>
            <a:r>
              <a:rPr lang="pl-PL" sz="2400" dirty="0" smtClean="0">
                <a:solidFill>
                  <a:srgbClr val="002060"/>
                </a:solidFill>
              </a:rPr>
              <a:t>Przykład 4:</a:t>
            </a:r>
          </a:p>
          <a:p>
            <a:pPr algn="just">
              <a:buClr>
                <a:schemeClr val="accent1"/>
              </a:buClr>
            </a:pPr>
            <a:r>
              <a:rPr lang="pl-PL" dirty="0" smtClean="0">
                <a:solidFill>
                  <a:srgbClr val="002060"/>
                </a:solidFill>
              </a:rPr>
              <a:t>Przedsiębiorca zawnioskował o świadczenie interwencyjne w </a:t>
            </a:r>
            <a:r>
              <a:rPr lang="pl-PL" dirty="0">
                <a:solidFill>
                  <a:srgbClr val="002060"/>
                </a:solidFill>
              </a:rPr>
              <a:t>kwocie </a:t>
            </a:r>
            <a:r>
              <a:rPr lang="pl-PL" dirty="0" smtClean="0">
                <a:solidFill>
                  <a:srgbClr val="002060"/>
                </a:solidFill>
              </a:rPr>
              <a:t>850 000 zł. Jako sposób ustalenia kwoty świadczenia wskazał liczbę ubezpieczonych. Przedsiębiorca posiada oszacowanie szkody na </a:t>
            </a:r>
            <a:r>
              <a:rPr lang="pl-PL" dirty="0">
                <a:solidFill>
                  <a:srgbClr val="002060"/>
                </a:solidFill>
              </a:rPr>
              <a:t>kwotę </a:t>
            </a:r>
            <a:r>
              <a:rPr lang="pl-PL" dirty="0" smtClean="0">
                <a:solidFill>
                  <a:srgbClr val="002060"/>
                </a:solidFill>
              </a:rPr>
              <a:t>850 000 zł, ma także zawartą umowę ubezpieczenia przedsiębiorstwa od następstw klęsk żywiołowych. </a:t>
            </a:r>
          </a:p>
          <a:p>
            <a:pPr algn="just">
              <a:buClr>
                <a:schemeClr val="accent1"/>
              </a:buClr>
            </a:pPr>
            <a:r>
              <a:rPr lang="pl-PL" dirty="0" smtClean="0">
                <a:solidFill>
                  <a:srgbClr val="002060"/>
                </a:solidFill>
              </a:rPr>
              <a:t>W takim przypadku kwota świadczenia interwencyjnego ustalana jest następująco:</a:t>
            </a:r>
          </a:p>
          <a:p>
            <a:pPr marL="457200" indent="-457200" algn="just">
              <a:buClr>
                <a:schemeClr val="accent1"/>
              </a:buClr>
              <a:buFont typeface="+mj-lt"/>
              <a:buAutoNum type="arabicPeriod"/>
            </a:pPr>
            <a:r>
              <a:rPr lang="pl-PL" dirty="0">
                <a:solidFill>
                  <a:srgbClr val="002060"/>
                </a:solidFill>
              </a:rPr>
              <a:t>Ustalenie liczby osób ubezpieczonych na dzień:</a:t>
            </a:r>
          </a:p>
          <a:p>
            <a:pPr marL="774900" lvl="1" indent="-342900" algn="just">
              <a:buClr>
                <a:schemeClr val="accent1"/>
              </a:buClr>
            </a:pPr>
            <a:r>
              <a:rPr lang="pl-PL" dirty="0">
                <a:solidFill>
                  <a:srgbClr val="002060"/>
                </a:solidFill>
              </a:rPr>
              <a:t>16 września 2024 r. - </a:t>
            </a:r>
            <a:r>
              <a:rPr lang="pl-PL" dirty="0" smtClean="0">
                <a:solidFill>
                  <a:srgbClr val="002060"/>
                </a:solidFill>
              </a:rPr>
              <a:t>15 </a:t>
            </a:r>
            <a:endParaRPr lang="pl-PL" dirty="0">
              <a:solidFill>
                <a:srgbClr val="002060"/>
              </a:solidFill>
            </a:endParaRPr>
          </a:p>
          <a:p>
            <a:pPr marL="774900" lvl="1" indent="-342900" algn="just">
              <a:buClr>
                <a:schemeClr val="accent1"/>
              </a:buClr>
            </a:pPr>
            <a:r>
              <a:rPr lang="pl-PL" dirty="0">
                <a:solidFill>
                  <a:srgbClr val="002060"/>
                </a:solidFill>
              </a:rPr>
              <a:t>złożenia wniosku – </a:t>
            </a:r>
            <a:r>
              <a:rPr lang="pl-PL" dirty="0" smtClean="0">
                <a:solidFill>
                  <a:srgbClr val="002060"/>
                </a:solidFill>
              </a:rPr>
              <a:t>23 </a:t>
            </a:r>
            <a:endParaRPr lang="pl-PL" dirty="0">
              <a:solidFill>
                <a:srgbClr val="002060"/>
              </a:solidFill>
            </a:endParaRPr>
          </a:p>
          <a:p>
            <a:pPr marL="457200" lvl="2" indent="-457200" algn="just">
              <a:buClr>
                <a:schemeClr val="accent1"/>
              </a:buClr>
              <a:buFont typeface="+mj-lt"/>
              <a:buAutoNum type="arabicPeriod" startAt="2"/>
            </a:pPr>
            <a:r>
              <a:rPr lang="pl-PL" dirty="0">
                <a:solidFill>
                  <a:srgbClr val="002060"/>
                </a:solidFill>
              </a:rPr>
              <a:t>Ustalenie iloczynu liczby osób ubezpieczonych i kwoty 16 000 </a:t>
            </a:r>
            <a:r>
              <a:rPr lang="pl-PL" dirty="0" smtClean="0">
                <a:solidFill>
                  <a:srgbClr val="002060"/>
                </a:solidFill>
              </a:rPr>
              <a:t>zł </a:t>
            </a:r>
            <a:r>
              <a:rPr lang="pl-PL" dirty="0">
                <a:solidFill>
                  <a:srgbClr val="002060"/>
                </a:solidFill>
              </a:rPr>
              <a:t>(do ustalenia kwoty należy wziąć mniejszą z tych liczb): </a:t>
            </a:r>
            <a:r>
              <a:rPr lang="pl-PL" dirty="0" smtClean="0">
                <a:solidFill>
                  <a:srgbClr val="002060"/>
                </a:solidFill>
              </a:rPr>
              <a:t>15 </a:t>
            </a:r>
            <a:r>
              <a:rPr lang="pl-PL" dirty="0">
                <a:solidFill>
                  <a:srgbClr val="002060"/>
                </a:solidFill>
              </a:rPr>
              <a:t>x 16 000 zł = </a:t>
            </a:r>
            <a:r>
              <a:rPr lang="pl-PL" dirty="0" smtClean="0">
                <a:solidFill>
                  <a:srgbClr val="002060"/>
                </a:solidFill>
              </a:rPr>
              <a:t>240 </a:t>
            </a:r>
            <a:r>
              <a:rPr lang="pl-PL" dirty="0">
                <a:solidFill>
                  <a:srgbClr val="002060"/>
                </a:solidFill>
              </a:rPr>
              <a:t>000 zł.</a:t>
            </a:r>
          </a:p>
          <a:p>
            <a:pPr marL="0" lvl="3" indent="0" algn="just">
              <a:buClr>
                <a:schemeClr val="accent1"/>
              </a:buClr>
              <a:buNone/>
            </a:pPr>
            <a:r>
              <a:rPr lang="pl-PL" dirty="0" smtClean="0">
                <a:solidFill>
                  <a:srgbClr val="002060"/>
                </a:solidFill>
              </a:rPr>
              <a:t>Wnioskowana kwota jest równa kwocie oszacowanej szkody ale jest większa od kwoty ustalonej wg liczby osób ubezpieczonych. Dlatego przedsiębiorcy zostanie wypłacona kwota </a:t>
            </a:r>
            <a:r>
              <a:rPr lang="pl-PL" b="1" dirty="0" smtClean="0">
                <a:solidFill>
                  <a:srgbClr val="002060"/>
                </a:solidFill>
              </a:rPr>
              <a:t>240 000 zł.</a:t>
            </a:r>
          </a:p>
          <a:p>
            <a:pPr algn="just">
              <a:buClr>
                <a:schemeClr val="accent1"/>
              </a:buClr>
            </a:pPr>
            <a:r>
              <a:rPr lang="pl-PL" dirty="0" smtClean="0">
                <a:solidFill>
                  <a:srgbClr val="002060"/>
                </a:solidFill>
              </a:rPr>
              <a:t>Przedsiębiorca otrzyma z ZUS decyzję o przyznanym świadczeniu w części oraz zaświadczenie o udzieleniu pomocy publicznej w kwocie 240 000 zł. Zaświadczenie zostanie przez ZUS przekazane do wiadomości odpowiedniemu wojewodzie. </a:t>
            </a:r>
            <a:endParaRPr lang="pl-PL" dirty="0">
              <a:solidFill>
                <a:srgbClr val="002060"/>
              </a:solidFill>
            </a:endParaRPr>
          </a:p>
          <a:p>
            <a:pPr algn="just">
              <a:buClr>
                <a:schemeClr val="accent1"/>
              </a:buClr>
            </a:pPr>
            <a:endParaRPr lang="pl-PL" dirty="0" smtClean="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Kwota świadczenia interwencyjnego - przykłady</a:t>
            </a:r>
            <a:endParaRPr lang="pl-PL" sz="3600" dirty="0">
              <a:solidFill>
                <a:srgbClr val="002060"/>
              </a:solidFill>
            </a:endParaRPr>
          </a:p>
        </p:txBody>
      </p:sp>
    </p:spTree>
    <p:extLst>
      <p:ext uri="{BB962C8B-B14F-4D97-AF65-F5344CB8AC3E}">
        <p14:creationId xmlns:p14="http://schemas.microsoft.com/office/powerpoint/2010/main" val="165507563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2140496"/>
            <a:ext cx="12529392" cy="6264696"/>
          </a:xfrm>
        </p:spPr>
        <p:txBody>
          <a:bodyPr/>
          <a:lstStyle/>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Informacja </a:t>
            </a:r>
            <a:r>
              <a:rPr lang="pl-PL" sz="2400" dirty="0">
                <a:solidFill>
                  <a:srgbClr val="002060"/>
                </a:solidFill>
              </a:rPr>
              <a:t>w sprawie wniosku </a:t>
            </a:r>
            <a:r>
              <a:rPr lang="pl-PL" sz="2400" dirty="0" smtClean="0">
                <a:solidFill>
                  <a:srgbClr val="002060"/>
                </a:solidFill>
              </a:rPr>
              <a:t>będzie udostępniona na koncie </a:t>
            </a:r>
            <a:r>
              <a:rPr lang="pl-PL" sz="2400" dirty="0">
                <a:solidFill>
                  <a:srgbClr val="002060"/>
                </a:solidFill>
              </a:rPr>
              <a:t>płatnika PUE/</a:t>
            </a:r>
            <a:r>
              <a:rPr lang="pl-PL" sz="2400" dirty="0" err="1">
                <a:solidFill>
                  <a:srgbClr val="002060"/>
                </a:solidFill>
              </a:rPr>
              <a:t>eZUS</a:t>
            </a:r>
            <a:r>
              <a:rPr lang="pl-PL" sz="2400" dirty="0">
                <a:solidFill>
                  <a:srgbClr val="002060"/>
                </a:solidFill>
              </a:rPr>
              <a:t> albo </a:t>
            </a:r>
            <a:r>
              <a:rPr lang="pl-PL" sz="2400" dirty="0" smtClean="0">
                <a:solidFill>
                  <a:srgbClr val="002060"/>
                </a:solidFill>
              </a:rPr>
              <a:t>przesłana </a:t>
            </a:r>
            <a:r>
              <a:rPr lang="pl-PL" sz="2400" dirty="0">
                <a:solidFill>
                  <a:srgbClr val="002060"/>
                </a:solidFill>
              </a:rPr>
              <a:t>na </a:t>
            </a:r>
            <a:r>
              <a:rPr lang="pl-PL" sz="2400" dirty="0" smtClean="0">
                <a:solidFill>
                  <a:srgbClr val="002060"/>
                </a:solidFill>
              </a:rPr>
              <a:t>podany we wniosku </a:t>
            </a:r>
            <a:r>
              <a:rPr lang="pl-PL" sz="2400" dirty="0">
                <a:solidFill>
                  <a:srgbClr val="002060"/>
                </a:solidFill>
              </a:rPr>
              <a:t>przez </a:t>
            </a:r>
            <a:r>
              <a:rPr lang="pl-PL" sz="2400" dirty="0" smtClean="0">
                <a:solidFill>
                  <a:srgbClr val="002060"/>
                </a:solidFill>
              </a:rPr>
              <a:t>przedsiębiorcę </a:t>
            </a:r>
            <a:r>
              <a:rPr lang="pl-PL" sz="2400" dirty="0">
                <a:solidFill>
                  <a:srgbClr val="002060"/>
                </a:solidFill>
              </a:rPr>
              <a:t>adres do </a:t>
            </a:r>
            <a:r>
              <a:rPr lang="pl-PL" sz="2400" dirty="0" smtClean="0">
                <a:solidFill>
                  <a:srgbClr val="002060"/>
                </a:solidFill>
              </a:rPr>
              <a:t>korespondencji. </a:t>
            </a:r>
            <a:endParaRPr lang="pl-PL" sz="2400" dirty="0">
              <a:solidFill>
                <a:srgbClr val="002060"/>
              </a:solidFill>
            </a:endParaRPr>
          </a:p>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Dodatkowo informacja </a:t>
            </a:r>
            <a:r>
              <a:rPr lang="pl-PL" sz="2400" dirty="0">
                <a:solidFill>
                  <a:srgbClr val="002060"/>
                </a:solidFill>
              </a:rPr>
              <a:t>o nowych wiadomościach w sprawie wniosku </a:t>
            </a:r>
            <a:r>
              <a:rPr lang="pl-PL" sz="2400" dirty="0" smtClean="0">
                <a:solidFill>
                  <a:srgbClr val="002060"/>
                </a:solidFill>
              </a:rPr>
              <a:t>ZUS będzie przesłana </a:t>
            </a:r>
            <a:r>
              <a:rPr lang="pl-PL" sz="2400" dirty="0">
                <a:solidFill>
                  <a:srgbClr val="002060"/>
                </a:solidFill>
              </a:rPr>
              <a:t>na adres e-mail lub numer telefonu, </a:t>
            </a:r>
            <a:r>
              <a:rPr lang="pl-PL" sz="2400" dirty="0" smtClean="0">
                <a:solidFill>
                  <a:srgbClr val="002060"/>
                </a:solidFill>
              </a:rPr>
              <a:t>który przedsiębiorca podał </a:t>
            </a:r>
            <a:r>
              <a:rPr lang="pl-PL" sz="2400" dirty="0">
                <a:solidFill>
                  <a:srgbClr val="002060"/>
                </a:solidFill>
              </a:rPr>
              <a:t>na </a:t>
            </a:r>
            <a:r>
              <a:rPr lang="pl-PL" sz="2400" dirty="0" smtClean="0">
                <a:solidFill>
                  <a:srgbClr val="002060"/>
                </a:solidFill>
              </a:rPr>
              <a:t>PUE/</a:t>
            </a:r>
            <a:r>
              <a:rPr lang="pl-PL" sz="2400" dirty="0" err="1" smtClean="0">
                <a:solidFill>
                  <a:srgbClr val="002060"/>
                </a:solidFill>
              </a:rPr>
              <a:t>eZUS</a:t>
            </a:r>
            <a:r>
              <a:rPr lang="pl-PL" sz="2400" dirty="0" smtClean="0">
                <a:solidFill>
                  <a:srgbClr val="002060"/>
                </a:solidFill>
              </a:rPr>
              <a:t>.</a:t>
            </a:r>
          </a:p>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Rozpatrzenie wniosku przedsiębiorcy następuje w formie:</a:t>
            </a:r>
          </a:p>
          <a:p>
            <a:pPr marL="774900" lvl="1" indent="-342900">
              <a:spcBef>
                <a:spcPts val="600"/>
              </a:spcBef>
              <a:buClr>
                <a:schemeClr val="accent1"/>
              </a:buClr>
            </a:pPr>
            <a:r>
              <a:rPr lang="pl-PL" sz="2400" dirty="0" smtClean="0">
                <a:solidFill>
                  <a:srgbClr val="002060"/>
                </a:solidFill>
              </a:rPr>
              <a:t>pisma o przyznanym świadczeniu, jeśli rozstrzygnięcie uwzględnia w całości wniosek przedsiębiorcy,</a:t>
            </a:r>
          </a:p>
          <a:p>
            <a:pPr marL="774900" lvl="1" indent="-342900">
              <a:spcBef>
                <a:spcPts val="600"/>
              </a:spcBef>
              <a:buClr>
                <a:schemeClr val="accent1"/>
              </a:buClr>
            </a:pPr>
            <a:r>
              <a:rPr lang="pl-PL" sz="2400" dirty="0" smtClean="0">
                <a:solidFill>
                  <a:srgbClr val="002060"/>
                </a:solidFill>
              </a:rPr>
              <a:t>decyzji, </a:t>
            </a:r>
            <a:r>
              <a:rPr lang="pl-PL" sz="2400" dirty="0">
                <a:solidFill>
                  <a:srgbClr val="002060"/>
                </a:solidFill>
              </a:rPr>
              <a:t>jeśli rozstrzygnięcie </a:t>
            </a:r>
            <a:r>
              <a:rPr lang="pl-PL" sz="2400" dirty="0" smtClean="0">
                <a:solidFill>
                  <a:srgbClr val="002060"/>
                </a:solidFill>
              </a:rPr>
              <a:t>nie uwzględnia </a:t>
            </a:r>
            <a:r>
              <a:rPr lang="pl-PL" sz="2400" dirty="0">
                <a:solidFill>
                  <a:srgbClr val="002060"/>
                </a:solidFill>
              </a:rPr>
              <a:t>w całości </a:t>
            </a:r>
            <a:r>
              <a:rPr lang="pl-PL" sz="2400" dirty="0" smtClean="0">
                <a:solidFill>
                  <a:srgbClr val="002060"/>
                </a:solidFill>
              </a:rPr>
              <a:t>lub w części wniosku </a:t>
            </a:r>
            <a:r>
              <a:rPr lang="pl-PL" sz="2400" dirty="0">
                <a:solidFill>
                  <a:srgbClr val="002060"/>
                </a:solidFill>
              </a:rPr>
              <a:t>przedsiębiorcy</a:t>
            </a:r>
            <a:r>
              <a:rPr lang="pl-PL" sz="2400" dirty="0" smtClean="0">
                <a:solidFill>
                  <a:srgbClr val="002060"/>
                </a:solidFill>
              </a:rPr>
              <a:t>,</a:t>
            </a:r>
            <a:endParaRPr lang="pl-PL" sz="2400" dirty="0">
              <a:solidFill>
                <a:srgbClr val="002060"/>
              </a:solidFill>
            </a:endParaRPr>
          </a:p>
          <a:p>
            <a:pPr marL="774900" lvl="1" indent="-342900">
              <a:spcBef>
                <a:spcPts val="600"/>
              </a:spcBef>
              <a:buClr>
                <a:schemeClr val="accent1"/>
              </a:buClr>
            </a:pPr>
            <a:r>
              <a:rPr lang="pl-PL" sz="2400" dirty="0" smtClean="0">
                <a:solidFill>
                  <a:srgbClr val="002060"/>
                </a:solidFill>
              </a:rPr>
              <a:t>decyzji, w </a:t>
            </a:r>
            <a:r>
              <a:rPr lang="pl-PL" sz="2400" dirty="0">
                <a:solidFill>
                  <a:srgbClr val="002060"/>
                </a:solidFill>
              </a:rPr>
              <a:t>przypadku </a:t>
            </a:r>
            <a:r>
              <a:rPr lang="pl-PL" sz="2400" dirty="0" smtClean="0">
                <a:solidFill>
                  <a:srgbClr val="002060"/>
                </a:solidFill>
              </a:rPr>
              <a:t>odmowy </a:t>
            </a:r>
            <a:r>
              <a:rPr lang="pl-PL" sz="2400" dirty="0">
                <a:solidFill>
                  <a:srgbClr val="002060"/>
                </a:solidFill>
              </a:rPr>
              <a:t>przyznania </a:t>
            </a:r>
            <a:r>
              <a:rPr lang="pl-PL" sz="2400" dirty="0" smtClean="0">
                <a:solidFill>
                  <a:srgbClr val="002060"/>
                </a:solidFill>
              </a:rPr>
              <a:t>świadczenia interwencyjnego,</a:t>
            </a:r>
          </a:p>
          <a:p>
            <a:pPr marL="774900" lvl="1" indent="-342900">
              <a:spcBef>
                <a:spcPts val="600"/>
              </a:spcBef>
              <a:buClr>
                <a:schemeClr val="accent1"/>
              </a:buClr>
            </a:pPr>
            <a:r>
              <a:rPr lang="pl-PL" sz="2400" dirty="0" smtClean="0">
                <a:solidFill>
                  <a:srgbClr val="002060"/>
                </a:solidFill>
              </a:rPr>
              <a:t>decyzji, w przypadku zobowiązania przedsiębiorcy </a:t>
            </a:r>
            <a:r>
              <a:rPr lang="pl-PL" sz="2400" dirty="0">
                <a:solidFill>
                  <a:srgbClr val="002060"/>
                </a:solidFill>
              </a:rPr>
              <a:t>do zwrotu całości albo części świadc</a:t>
            </a:r>
            <a:r>
              <a:rPr lang="pl-PL" sz="2400" dirty="0">
                <a:solidFill>
                  <a:schemeClr val="tx1"/>
                </a:solidFill>
              </a:rPr>
              <a:t>zenia</a:t>
            </a:r>
            <a:r>
              <a:rPr lang="pl-PL" sz="2600" dirty="0" smtClean="0">
                <a:solidFill>
                  <a:schemeClr val="tx1"/>
                </a:solidFill>
              </a:rPr>
              <a:t>.</a:t>
            </a:r>
            <a:endParaRPr lang="pl-PL" sz="2600" dirty="0">
              <a:solidFill>
                <a:schemeClr val="tx1"/>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Rozpatrzenie wniosku</a:t>
            </a:r>
            <a:endParaRPr lang="pl-PL" sz="3600" dirty="0">
              <a:solidFill>
                <a:srgbClr val="002060"/>
              </a:solidFill>
            </a:endParaRPr>
          </a:p>
        </p:txBody>
      </p:sp>
    </p:spTree>
    <p:extLst>
      <p:ext uri="{BB962C8B-B14F-4D97-AF65-F5344CB8AC3E}">
        <p14:creationId xmlns:p14="http://schemas.microsoft.com/office/powerpoint/2010/main" val="218177443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309712" y="2428528"/>
            <a:ext cx="12385376" cy="6264696"/>
          </a:xfrm>
        </p:spPr>
        <p:txBody>
          <a:bodyPr/>
          <a:lstStyle/>
          <a:p>
            <a:pPr marL="342900" indent="-342900">
              <a:buClr>
                <a:schemeClr val="accent1"/>
              </a:buClr>
              <a:buFont typeface="Wingdings" panose="05000000000000000000" pitchFamily="2" charset="2"/>
              <a:buChar char="q"/>
            </a:pPr>
            <a:r>
              <a:rPr lang="pl-PL" sz="2400" dirty="0" smtClean="0">
                <a:solidFill>
                  <a:srgbClr val="002060"/>
                </a:solidFill>
              </a:rPr>
              <a:t>Przesłanki </a:t>
            </a:r>
            <a:r>
              <a:rPr lang="pl-PL" sz="2400" dirty="0">
                <a:solidFill>
                  <a:srgbClr val="002060"/>
                </a:solidFill>
              </a:rPr>
              <a:t>zwrotu świadczenia </a:t>
            </a:r>
            <a:r>
              <a:rPr lang="pl-PL" sz="2400" dirty="0" smtClean="0">
                <a:solidFill>
                  <a:srgbClr val="002060"/>
                </a:solidFill>
              </a:rPr>
              <a:t>interwencyjnego w:</a:t>
            </a:r>
          </a:p>
          <a:p>
            <a:pPr marL="774900" lvl="1" indent="-342900">
              <a:buClr>
                <a:schemeClr val="accent1"/>
              </a:buClr>
              <a:buFont typeface="Wingdings" panose="05000000000000000000" pitchFamily="2" charset="2"/>
              <a:buChar char="§"/>
            </a:pPr>
            <a:r>
              <a:rPr lang="pl-PL" sz="2400" dirty="0" smtClean="0">
                <a:solidFill>
                  <a:schemeClr val="accent1"/>
                </a:solidFill>
              </a:rPr>
              <a:t>całości, gdy przedsiębiorca:</a:t>
            </a:r>
            <a:endParaRPr lang="pl-PL" sz="2400" dirty="0">
              <a:solidFill>
                <a:schemeClr val="accent1"/>
              </a:solidFill>
            </a:endParaRPr>
          </a:p>
          <a:p>
            <a:pPr marL="1321200" lvl="2" indent="-457200">
              <a:buClr>
                <a:schemeClr val="accent1"/>
              </a:buClr>
            </a:pPr>
            <a:r>
              <a:rPr lang="pl-PL" sz="2400" dirty="0" smtClean="0">
                <a:solidFill>
                  <a:srgbClr val="002060"/>
                </a:solidFill>
              </a:rPr>
              <a:t>w </a:t>
            </a:r>
            <a:r>
              <a:rPr lang="pl-PL" sz="2400" dirty="0">
                <a:solidFill>
                  <a:srgbClr val="002060"/>
                </a:solidFill>
              </a:rPr>
              <a:t>ciągu 6 miesięcy od dnia otrzymania świadczenia interwencyjnego </a:t>
            </a:r>
            <a:r>
              <a:rPr lang="pl-PL" sz="2400" dirty="0" smtClean="0">
                <a:solidFill>
                  <a:srgbClr val="002060"/>
                </a:solidFill>
              </a:rPr>
              <a:t>przestanie </a:t>
            </a:r>
            <a:r>
              <a:rPr lang="pl-PL" sz="2400" dirty="0">
                <a:solidFill>
                  <a:srgbClr val="002060"/>
                </a:solidFill>
              </a:rPr>
              <a:t>prowadzić działalność gospodarczą lub </a:t>
            </a:r>
            <a:r>
              <a:rPr lang="pl-PL" sz="2400" dirty="0" smtClean="0">
                <a:solidFill>
                  <a:srgbClr val="002060"/>
                </a:solidFill>
              </a:rPr>
              <a:t>zawiesi </a:t>
            </a:r>
            <a:r>
              <a:rPr lang="pl-PL" sz="2400" dirty="0">
                <a:solidFill>
                  <a:srgbClr val="002060"/>
                </a:solidFill>
              </a:rPr>
              <a:t>jej prowadzenie,</a:t>
            </a:r>
          </a:p>
          <a:p>
            <a:pPr marL="1321200" lvl="2" indent="-457200">
              <a:buClr>
                <a:schemeClr val="accent1"/>
              </a:buClr>
            </a:pPr>
            <a:r>
              <a:rPr lang="pl-PL" sz="2400" dirty="0">
                <a:solidFill>
                  <a:srgbClr val="002060"/>
                </a:solidFill>
              </a:rPr>
              <a:t>przynajmniej jedno </a:t>
            </a:r>
            <a:r>
              <a:rPr lang="pl-PL" sz="2400" dirty="0" smtClean="0">
                <a:solidFill>
                  <a:srgbClr val="002060"/>
                </a:solidFill>
              </a:rPr>
              <a:t>z oświadczeń we wniosku było </a:t>
            </a:r>
            <a:r>
              <a:rPr lang="pl-PL" sz="2400" dirty="0">
                <a:solidFill>
                  <a:srgbClr val="002060"/>
                </a:solidFill>
              </a:rPr>
              <a:t>niezgodne ze stanem faktycznym,</a:t>
            </a:r>
          </a:p>
          <a:p>
            <a:pPr marL="1321200" lvl="2" indent="-457200">
              <a:buClr>
                <a:schemeClr val="accent1"/>
              </a:buClr>
            </a:pPr>
            <a:r>
              <a:rPr lang="pl-PL" sz="2400" dirty="0">
                <a:solidFill>
                  <a:srgbClr val="002060"/>
                </a:solidFill>
              </a:rPr>
              <a:t>wbrew zobowiązaniu </a:t>
            </a:r>
            <a:r>
              <a:rPr lang="pl-PL" sz="2400" dirty="0" smtClean="0">
                <a:solidFill>
                  <a:srgbClr val="002060"/>
                </a:solidFill>
              </a:rPr>
              <a:t>nie przesłał </a:t>
            </a:r>
            <a:r>
              <a:rPr lang="pl-PL" sz="2400" dirty="0">
                <a:solidFill>
                  <a:srgbClr val="002060"/>
                </a:solidFill>
              </a:rPr>
              <a:t>w terminie oszacowania </a:t>
            </a:r>
            <a:r>
              <a:rPr lang="pl-PL" sz="2400" dirty="0" smtClean="0">
                <a:solidFill>
                  <a:srgbClr val="002060"/>
                </a:solidFill>
              </a:rPr>
              <a:t>szkody wraz </a:t>
            </a:r>
            <a:r>
              <a:rPr lang="pl-PL" sz="2400" dirty="0">
                <a:solidFill>
                  <a:srgbClr val="002060"/>
                </a:solidFill>
              </a:rPr>
              <a:t>z dokumentacją,</a:t>
            </a:r>
          </a:p>
          <a:p>
            <a:pPr marL="1321200" lvl="2" indent="-457200">
              <a:buClr>
                <a:schemeClr val="accent1"/>
              </a:buClr>
            </a:pPr>
            <a:r>
              <a:rPr lang="pl-PL" sz="2400" dirty="0">
                <a:solidFill>
                  <a:srgbClr val="002060"/>
                </a:solidFill>
              </a:rPr>
              <a:t>nie </a:t>
            </a:r>
            <a:r>
              <a:rPr lang="pl-PL" sz="2400" dirty="0" smtClean="0">
                <a:solidFill>
                  <a:srgbClr val="002060"/>
                </a:solidFill>
              </a:rPr>
              <a:t>podda </a:t>
            </a:r>
            <a:r>
              <a:rPr lang="pl-PL" sz="2400" dirty="0">
                <a:solidFill>
                  <a:srgbClr val="002060"/>
                </a:solidFill>
              </a:rPr>
              <a:t>się kontroli lub </a:t>
            </a:r>
            <a:r>
              <a:rPr lang="pl-PL" sz="2400" dirty="0" smtClean="0">
                <a:solidFill>
                  <a:srgbClr val="002060"/>
                </a:solidFill>
              </a:rPr>
              <a:t>będzie utrudniać </a:t>
            </a:r>
            <a:r>
              <a:rPr lang="pl-PL" sz="2400" dirty="0">
                <a:solidFill>
                  <a:srgbClr val="002060"/>
                </a:solidFill>
              </a:rPr>
              <a:t>kontrolę </a:t>
            </a:r>
            <a:r>
              <a:rPr lang="pl-PL" sz="2400" dirty="0" smtClean="0">
                <a:solidFill>
                  <a:srgbClr val="002060"/>
                </a:solidFill>
              </a:rPr>
              <a:t>prowadzoną przez ZUS.</a:t>
            </a:r>
          </a:p>
          <a:p>
            <a:pPr marL="889200" lvl="1" indent="-457200">
              <a:buClr>
                <a:schemeClr val="accent1"/>
              </a:buClr>
              <a:buFont typeface="Wingdings" panose="05000000000000000000" pitchFamily="2" charset="2"/>
              <a:buChar char="§"/>
            </a:pPr>
            <a:r>
              <a:rPr lang="pl-PL" sz="2400" dirty="0" smtClean="0">
                <a:solidFill>
                  <a:schemeClr val="accent1"/>
                </a:solidFill>
              </a:rPr>
              <a:t>części, gdy:</a:t>
            </a:r>
          </a:p>
          <a:p>
            <a:pPr marL="1321200" lvl="2" indent="-457200">
              <a:buClr>
                <a:schemeClr val="accent1"/>
              </a:buClr>
            </a:pPr>
            <a:r>
              <a:rPr lang="pl-PL" sz="2400" dirty="0" smtClean="0">
                <a:solidFill>
                  <a:srgbClr val="002060"/>
                </a:solidFill>
              </a:rPr>
              <a:t>KAS </a:t>
            </a:r>
            <a:r>
              <a:rPr lang="pl-PL" sz="2400" dirty="0">
                <a:solidFill>
                  <a:srgbClr val="002060"/>
                </a:solidFill>
              </a:rPr>
              <a:t>poinformuje ZUS o rozbieżności między średniomiesięcznym przychodem wykazanym we wniosku a wykazanym dla celów podatkowych,</a:t>
            </a:r>
          </a:p>
          <a:p>
            <a:pPr marL="1321200" lvl="2" indent="-457200">
              <a:buClr>
                <a:schemeClr val="accent1"/>
              </a:buClr>
            </a:pPr>
            <a:r>
              <a:rPr lang="pl-PL" sz="2400" dirty="0">
                <a:solidFill>
                  <a:srgbClr val="002060"/>
                </a:solidFill>
              </a:rPr>
              <a:t>nie utrzyma poziomu zatrudnienia przez 6 miesięcy od 16 </a:t>
            </a:r>
            <a:r>
              <a:rPr lang="pl-PL" sz="2400" dirty="0" smtClean="0">
                <a:solidFill>
                  <a:srgbClr val="002060"/>
                </a:solidFill>
              </a:rPr>
              <a:t>września 2024 </a:t>
            </a:r>
            <a:r>
              <a:rPr lang="pl-PL" sz="2400" dirty="0">
                <a:solidFill>
                  <a:srgbClr val="002060"/>
                </a:solidFill>
              </a:rPr>
              <a:t>r</a:t>
            </a:r>
            <a:r>
              <a:rPr lang="pl-PL" sz="2400" dirty="0" smtClean="0">
                <a:solidFill>
                  <a:srgbClr val="002060"/>
                </a:solidFill>
              </a:rPr>
              <a:t>., </a:t>
            </a:r>
            <a:endParaRPr lang="pl-PL" sz="2400" dirty="0">
              <a:solidFill>
                <a:srgbClr val="FF0000"/>
              </a:solidFill>
            </a:endParaRPr>
          </a:p>
          <a:p>
            <a:pPr marL="1321200" lvl="2" indent="-457200">
              <a:buClr>
                <a:schemeClr val="accent1"/>
              </a:buClr>
            </a:pPr>
            <a:r>
              <a:rPr lang="pl-PL" sz="2400" dirty="0">
                <a:solidFill>
                  <a:srgbClr val="002060"/>
                </a:solidFill>
              </a:rPr>
              <a:t>świadczenie zostanie przyznane w wysokości wyższej niż wysokość szkody wynikającej </a:t>
            </a:r>
            <a:r>
              <a:rPr lang="pl-PL" sz="2400" dirty="0" smtClean="0">
                <a:solidFill>
                  <a:srgbClr val="002060"/>
                </a:solidFill>
              </a:rPr>
              <a:t/>
            </a:r>
            <a:br>
              <a:rPr lang="pl-PL" sz="2400" dirty="0" smtClean="0">
                <a:solidFill>
                  <a:srgbClr val="002060"/>
                </a:solidFill>
              </a:rPr>
            </a:br>
            <a:r>
              <a:rPr lang="pl-PL" sz="2400" dirty="0" smtClean="0">
                <a:solidFill>
                  <a:srgbClr val="002060"/>
                </a:solidFill>
              </a:rPr>
              <a:t>z </a:t>
            </a:r>
            <a:r>
              <a:rPr lang="pl-PL" sz="2400" dirty="0">
                <a:solidFill>
                  <a:srgbClr val="002060"/>
                </a:solidFill>
              </a:rPr>
              <a:t>oszacowania</a:t>
            </a:r>
            <a:r>
              <a:rPr lang="pl-PL" sz="2400" dirty="0" smtClean="0">
                <a:solidFill>
                  <a:srgbClr val="002060"/>
                </a:solidFill>
              </a:rPr>
              <a:t>. </a:t>
            </a:r>
            <a:endParaRPr lang="pl-PL" sz="2400" dirty="0">
              <a:solidFill>
                <a:srgbClr val="FF0000"/>
              </a:solidFill>
            </a:endParaRPr>
          </a:p>
          <a:p>
            <a:pPr marL="1321200" lvl="2" indent="-457200"/>
            <a:endParaRPr lang="pl-PL" sz="2400" dirty="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Zwrot świadczenia interwencyjnego do ZUS</a:t>
            </a:r>
            <a:endParaRPr lang="pl-PL" sz="3600" dirty="0">
              <a:solidFill>
                <a:srgbClr val="002060"/>
              </a:solidFill>
            </a:endParaRPr>
          </a:p>
        </p:txBody>
      </p:sp>
    </p:spTree>
    <p:extLst>
      <p:ext uri="{BB962C8B-B14F-4D97-AF65-F5344CB8AC3E}">
        <p14:creationId xmlns:p14="http://schemas.microsoft.com/office/powerpoint/2010/main" val="127193218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309712" y="2428528"/>
            <a:ext cx="12385376" cy="6264696"/>
          </a:xfrm>
        </p:spPr>
        <p:txBody>
          <a:bodyPr/>
          <a:lstStyle/>
          <a:p>
            <a:pPr marL="342900" indent="-342900">
              <a:buClr>
                <a:schemeClr val="accent1"/>
              </a:buClr>
              <a:buFont typeface="Wingdings" panose="05000000000000000000" pitchFamily="2" charset="2"/>
              <a:buChar char="q"/>
            </a:pPr>
            <a:r>
              <a:rPr lang="pl-PL" sz="2400" dirty="0" smtClean="0">
                <a:solidFill>
                  <a:schemeClr val="accent1"/>
                </a:solidFill>
              </a:rPr>
              <a:t>Przykład 1: Zwrot </a:t>
            </a:r>
            <a:r>
              <a:rPr lang="pl-PL" sz="2400" dirty="0">
                <a:solidFill>
                  <a:schemeClr val="accent1"/>
                </a:solidFill>
              </a:rPr>
              <a:t>świadczenia </a:t>
            </a:r>
            <a:r>
              <a:rPr lang="pl-PL" sz="2400" dirty="0" smtClean="0">
                <a:solidFill>
                  <a:schemeClr val="accent1"/>
                </a:solidFill>
              </a:rPr>
              <a:t>interwencyjnego w części – przedsiębiorca nie utrzymał </a:t>
            </a:r>
            <a:r>
              <a:rPr lang="pl-PL" sz="2400" dirty="0">
                <a:solidFill>
                  <a:schemeClr val="accent1"/>
                </a:solidFill>
              </a:rPr>
              <a:t>poziomu zatrudnienia przez 6 </a:t>
            </a:r>
            <a:r>
              <a:rPr lang="pl-PL" sz="2400" dirty="0" smtClean="0">
                <a:solidFill>
                  <a:schemeClr val="accent1"/>
                </a:solidFill>
              </a:rPr>
              <a:t>miesięcy.</a:t>
            </a:r>
          </a:p>
          <a:p>
            <a:pPr marL="357188">
              <a:buClr>
                <a:schemeClr val="accent1"/>
              </a:buClr>
            </a:pPr>
            <a:r>
              <a:rPr lang="pl-PL" sz="2400" dirty="0" smtClean="0">
                <a:solidFill>
                  <a:srgbClr val="002060"/>
                </a:solidFill>
              </a:rPr>
              <a:t>Przedsiębiorcy przyznano świadczenie interwencyjne w kwocie 720 000 zł. Poziom zatrudnienia na 16 września 2024 r. wynosił  45 ubezpieczonych. Poziom zatrudnienia na 16 marca 2025 r. wynosi 33 ubezpieczonych, co oznacza spadek zatrudnienia o 12 ubezpieczonych.</a:t>
            </a:r>
          </a:p>
          <a:p>
            <a:pPr marL="357188">
              <a:buClr>
                <a:schemeClr val="accent1"/>
              </a:buClr>
            </a:pPr>
            <a:r>
              <a:rPr lang="pl-PL" sz="2400" dirty="0" smtClean="0">
                <a:solidFill>
                  <a:srgbClr val="002060"/>
                </a:solidFill>
              </a:rPr>
              <a:t>Przedsiębiorca będzie zobowiązany do zwrotu części świadczenia w kwocie 192 000 zł. </a:t>
            </a:r>
            <a:endParaRPr lang="pl-PL" sz="2400" dirty="0">
              <a:solidFill>
                <a:srgbClr val="002060"/>
              </a:solidFill>
            </a:endParaRPr>
          </a:p>
          <a:p>
            <a:pPr marL="357188">
              <a:buClr>
                <a:schemeClr val="accent1"/>
              </a:buClr>
            </a:pPr>
            <a:r>
              <a:rPr lang="pl-PL" sz="2400" dirty="0" smtClean="0">
                <a:solidFill>
                  <a:srgbClr val="002060"/>
                </a:solidFill>
              </a:rPr>
              <a:t>(12 x 16 000 zł = 192 000 zł.)</a:t>
            </a:r>
          </a:p>
          <a:p>
            <a:pPr marL="357188">
              <a:buClr>
                <a:schemeClr val="accent1"/>
              </a:buClr>
            </a:pPr>
            <a:endParaRPr lang="pl-PL" sz="2400" dirty="0" smtClean="0">
              <a:solidFill>
                <a:srgbClr val="002060"/>
              </a:solidFill>
            </a:endParaRPr>
          </a:p>
          <a:p>
            <a:pPr marL="357188" indent="-342900">
              <a:buClr>
                <a:schemeClr val="accent1"/>
              </a:buClr>
              <a:buFont typeface="Wingdings" panose="05000000000000000000" pitchFamily="2" charset="2"/>
              <a:buChar char="q"/>
            </a:pPr>
            <a:r>
              <a:rPr lang="pl-PL" sz="2400" dirty="0" smtClean="0">
                <a:solidFill>
                  <a:schemeClr val="accent1"/>
                </a:solidFill>
              </a:rPr>
              <a:t>Przykład 2</a:t>
            </a:r>
            <a:r>
              <a:rPr lang="pl-PL" sz="2400" dirty="0">
                <a:solidFill>
                  <a:schemeClr val="accent1"/>
                </a:solidFill>
              </a:rPr>
              <a:t>: Zwrot świadczenia interwencyjnego w części </a:t>
            </a:r>
            <a:r>
              <a:rPr lang="pl-PL" sz="2400" dirty="0" smtClean="0">
                <a:solidFill>
                  <a:schemeClr val="accent1"/>
                </a:solidFill>
              </a:rPr>
              <a:t>- świadczenie zostało </a:t>
            </a:r>
            <a:r>
              <a:rPr lang="pl-PL" sz="2400" dirty="0">
                <a:solidFill>
                  <a:schemeClr val="accent1"/>
                </a:solidFill>
              </a:rPr>
              <a:t>przyznane w wysokości wyższej niż wysokość szkody wynikającej </a:t>
            </a:r>
            <a:r>
              <a:rPr lang="pl-PL" sz="2400" dirty="0" smtClean="0">
                <a:solidFill>
                  <a:schemeClr val="accent1"/>
                </a:solidFill>
              </a:rPr>
              <a:t>z </a:t>
            </a:r>
            <a:r>
              <a:rPr lang="pl-PL" sz="2400" dirty="0">
                <a:solidFill>
                  <a:schemeClr val="accent1"/>
                </a:solidFill>
              </a:rPr>
              <a:t>oszacowania</a:t>
            </a:r>
            <a:r>
              <a:rPr lang="pl-PL" sz="2400" dirty="0" smtClean="0">
                <a:solidFill>
                  <a:srgbClr val="002060"/>
                </a:solidFill>
              </a:rPr>
              <a:t>. </a:t>
            </a:r>
          </a:p>
          <a:p>
            <a:pPr marL="357188">
              <a:buClr>
                <a:schemeClr val="accent1"/>
              </a:buClr>
            </a:pPr>
            <a:r>
              <a:rPr lang="pl-PL" sz="2400" dirty="0" smtClean="0">
                <a:solidFill>
                  <a:srgbClr val="002060"/>
                </a:solidFill>
              </a:rPr>
              <a:t>Przedsiębiorcy przyznano świadczenie w kwocie 750 000 zł. Po 4 miesiącach od otrzymania świadczenia dostarczył dokument potwierdzający oszacowanie szkody na kwotę 643 000 zł, co oznacza, że otrzymał świadczenie w kwocie wyższej niż oszacowana szkoda.</a:t>
            </a:r>
          </a:p>
          <a:p>
            <a:pPr marL="357188">
              <a:buClr>
                <a:schemeClr val="accent1"/>
              </a:buClr>
            </a:pPr>
            <a:r>
              <a:rPr lang="pl-PL" sz="2400" dirty="0" smtClean="0">
                <a:solidFill>
                  <a:srgbClr val="002060"/>
                </a:solidFill>
              </a:rPr>
              <a:t>Przedsiębiorca będzie zobowiązany zwrócić część świadczenia w kwocie 107 000 zł. </a:t>
            </a:r>
            <a:endParaRPr lang="pl-PL" sz="2400" dirty="0">
              <a:solidFill>
                <a:srgbClr val="002060"/>
              </a:solidFill>
            </a:endParaRPr>
          </a:p>
          <a:p>
            <a:pPr marL="1321200" lvl="2" indent="-457200"/>
            <a:endParaRPr lang="pl-PL" sz="2400" dirty="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Zwrot świadczenia interwencyjnego do ZUS - przykłady</a:t>
            </a:r>
            <a:endParaRPr lang="pl-PL" sz="3600" dirty="0">
              <a:solidFill>
                <a:srgbClr val="002060"/>
              </a:solidFill>
            </a:endParaRPr>
          </a:p>
        </p:txBody>
      </p:sp>
    </p:spTree>
    <p:extLst>
      <p:ext uri="{BB962C8B-B14F-4D97-AF65-F5344CB8AC3E}">
        <p14:creationId xmlns:p14="http://schemas.microsoft.com/office/powerpoint/2010/main" val="90016010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2093416"/>
            <a:ext cx="12673408" cy="6527799"/>
          </a:xfrm>
        </p:spPr>
        <p:txBody>
          <a:bodyPr/>
          <a:lstStyle/>
          <a:p>
            <a:pPr algn="just"/>
            <a:r>
              <a:rPr lang="pl-PL" sz="2300" dirty="0">
                <a:solidFill>
                  <a:srgbClr val="002060"/>
                </a:solidFill>
              </a:rPr>
              <a:t>Generalną zasadą jest, że łączna wartość pomocy publicznej w celu naprawienia szkód powstałych </a:t>
            </a:r>
            <a:r>
              <a:rPr lang="pl-PL" sz="2300" dirty="0" smtClean="0">
                <a:solidFill>
                  <a:srgbClr val="002060"/>
                </a:solidFill>
              </a:rPr>
              <a:t/>
            </a:r>
            <a:br>
              <a:rPr lang="pl-PL" sz="2300" dirty="0" smtClean="0">
                <a:solidFill>
                  <a:srgbClr val="002060"/>
                </a:solidFill>
              </a:rPr>
            </a:br>
            <a:r>
              <a:rPr lang="pl-PL" sz="2300" dirty="0" smtClean="0">
                <a:solidFill>
                  <a:srgbClr val="002060"/>
                </a:solidFill>
              </a:rPr>
              <a:t>w </a:t>
            </a:r>
            <a:r>
              <a:rPr lang="pl-PL" sz="2300" dirty="0">
                <a:solidFill>
                  <a:srgbClr val="002060"/>
                </a:solidFill>
              </a:rPr>
              <a:t>wyniku wystąpienia powodzi, udzielonej na podstawie ustawy o szczególnych rozwiązaniach związanych z usuwaniem skutków powodzi, </a:t>
            </a:r>
            <a:r>
              <a:rPr lang="pl-PL" sz="2300" dirty="0">
                <a:solidFill>
                  <a:schemeClr val="accent1"/>
                </a:solidFill>
              </a:rPr>
              <a:t>nie może przekroczyć wartości szkód materialnych poniesionych przez beneficjenta pomocy na skutek powodzi, pomniejszonej o wartość uzyskanego odszkodowania.</a:t>
            </a:r>
            <a:r>
              <a:rPr lang="pl-PL" sz="2300" dirty="0">
                <a:solidFill>
                  <a:srgbClr val="002060"/>
                </a:solidFill>
              </a:rPr>
              <a:t> </a:t>
            </a:r>
            <a:r>
              <a:rPr lang="pl-PL" sz="2300" dirty="0" smtClean="0">
                <a:solidFill>
                  <a:srgbClr val="002060"/>
                </a:solidFill>
              </a:rPr>
              <a:t>W przypadku braku ubezpieczenia wojewoda odpowiednio pomniejszy pomoc zgodnie </a:t>
            </a:r>
            <a:br>
              <a:rPr lang="pl-PL" sz="2300" dirty="0" smtClean="0">
                <a:solidFill>
                  <a:srgbClr val="002060"/>
                </a:solidFill>
              </a:rPr>
            </a:br>
            <a:r>
              <a:rPr lang="pl-PL" sz="2300" dirty="0" smtClean="0">
                <a:solidFill>
                  <a:srgbClr val="002060"/>
                </a:solidFill>
              </a:rPr>
              <a:t>z ustawą.</a:t>
            </a:r>
          </a:p>
          <a:p>
            <a:pPr algn="just"/>
            <a:r>
              <a:rPr lang="pl-PL" sz="2300" dirty="0" smtClean="0">
                <a:solidFill>
                  <a:srgbClr val="002060"/>
                </a:solidFill>
              </a:rPr>
              <a:t>Wartość </a:t>
            </a:r>
            <a:r>
              <a:rPr lang="pl-PL" sz="2300" dirty="0">
                <a:solidFill>
                  <a:srgbClr val="002060"/>
                </a:solidFill>
              </a:rPr>
              <a:t>maksymalnej pomocy jaka może być udzielona przez wszystkie organy (np. ZUS, MOPS) </a:t>
            </a:r>
            <a:r>
              <a:rPr lang="pl-PL" sz="2300" dirty="0" smtClean="0">
                <a:solidFill>
                  <a:srgbClr val="002060"/>
                </a:solidFill>
              </a:rPr>
              <a:t/>
            </a:r>
            <a:br>
              <a:rPr lang="pl-PL" sz="2300" dirty="0" smtClean="0">
                <a:solidFill>
                  <a:srgbClr val="002060"/>
                </a:solidFill>
              </a:rPr>
            </a:br>
            <a:r>
              <a:rPr lang="pl-PL" sz="2300" dirty="0" smtClean="0">
                <a:solidFill>
                  <a:srgbClr val="002060"/>
                </a:solidFill>
              </a:rPr>
              <a:t>w </a:t>
            </a:r>
            <a:r>
              <a:rPr lang="pl-PL" sz="2300" dirty="0">
                <a:solidFill>
                  <a:srgbClr val="002060"/>
                </a:solidFill>
              </a:rPr>
              <a:t>ramach ustawy o szczególnych rozwiązaniach związanych z usuwaniem skutków powodzi ustala właściwy dla danego płatnika </a:t>
            </a:r>
            <a:r>
              <a:rPr lang="pl-PL" sz="2300" dirty="0">
                <a:solidFill>
                  <a:schemeClr val="accent1"/>
                </a:solidFill>
              </a:rPr>
              <a:t>wojewoda</a:t>
            </a:r>
            <a:r>
              <a:rPr lang="pl-PL" sz="2300" dirty="0">
                <a:solidFill>
                  <a:srgbClr val="002060"/>
                </a:solidFill>
              </a:rPr>
              <a:t>. </a:t>
            </a:r>
            <a:endParaRPr lang="pl-PL" sz="2300" dirty="0" smtClean="0">
              <a:solidFill>
                <a:srgbClr val="002060"/>
              </a:solidFill>
            </a:endParaRPr>
          </a:p>
          <a:p>
            <a:pPr algn="just"/>
            <a:r>
              <a:rPr lang="pl-PL" sz="2300" dirty="0" smtClean="0">
                <a:solidFill>
                  <a:srgbClr val="002060"/>
                </a:solidFill>
              </a:rPr>
              <a:t>Jeżeli </a:t>
            </a:r>
            <a:r>
              <a:rPr lang="pl-PL" sz="2300" dirty="0">
                <a:solidFill>
                  <a:srgbClr val="002060"/>
                </a:solidFill>
              </a:rPr>
              <a:t>przedsiębiorca otrzyma pomoc publiczną (np. w postaci świadczenia interwencyjnego, nowego terminu na opłacenie składek), która przekroczy ustalony przez wojewodę poziom, będzie zobowiązany do zwrotu uzyskanej pomocy publicznej w wysokości, w jakiej przekracza maksymalną wartość należnej mu pomocy. </a:t>
            </a:r>
          </a:p>
          <a:p>
            <a:pPr algn="just"/>
            <a:r>
              <a:rPr lang="pl-PL" sz="2300" dirty="0">
                <a:solidFill>
                  <a:srgbClr val="002060"/>
                </a:solidFill>
              </a:rPr>
              <a:t>Wojewoda zawiadomi przedsiębiorcę jako beneficjenta pomocy o wysokości kwoty przekroczenia </a:t>
            </a:r>
            <a:r>
              <a:rPr lang="pl-PL" sz="2300" dirty="0" smtClean="0">
                <a:solidFill>
                  <a:srgbClr val="002060"/>
                </a:solidFill>
              </a:rPr>
              <a:t/>
            </a:r>
            <a:br>
              <a:rPr lang="pl-PL" sz="2300" dirty="0" smtClean="0">
                <a:solidFill>
                  <a:srgbClr val="002060"/>
                </a:solidFill>
              </a:rPr>
            </a:br>
            <a:r>
              <a:rPr lang="pl-PL" sz="2300" dirty="0" smtClean="0">
                <a:solidFill>
                  <a:srgbClr val="002060"/>
                </a:solidFill>
              </a:rPr>
              <a:t>i </a:t>
            </a:r>
            <a:r>
              <a:rPr lang="pl-PL" sz="2300" dirty="0">
                <a:solidFill>
                  <a:srgbClr val="002060"/>
                </a:solidFill>
              </a:rPr>
              <a:t>wskaże rachunek bankowy, na który konieczne będzie dokonanie wpłaty tej kwoty w terminie 14 dni od dnia doręczenia zawiadomienia. W przypadku niedokonania zwrotu </a:t>
            </a:r>
            <a:r>
              <a:rPr lang="pl-PL" sz="2300" dirty="0" smtClean="0">
                <a:solidFill>
                  <a:srgbClr val="002060"/>
                </a:solidFill>
              </a:rPr>
              <a:t>pomocy, </a:t>
            </a:r>
            <a:r>
              <a:rPr lang="pl-PL" sz="2300" dirty="0">
                <a:solidFill>
                  <a:srgbClr val="002060"/>
                </a:solidFill>
              </a:rPr>
              <a:t>wojewoda wydaje decyzję określającą kwotę przypadającą do zwrotu oraz rachunek bankowy, na który dokonuje się zwrotu. </a:t>
            </a: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Rozliczenie łącznej wartości pomocy publicznej</a:t>
            </a:r>
            <a:endParaRPr lang="pl-PL" sz="3600" dirty="0">
              <a:solidFill>
                <a:srgbClr val="002060"/>
              </a:solidFill>
            </a:endParaRPr>
          </a:p>
        </p:txBody>
      </p:sp>
    </p:spTree>
    <p:extLst>
      <p:ext uri="{BB962C8B-B14F-4D97-AF65-F5344CB8AC3E}">
        <p14:creationId xmlns:p14="http://schemas.microsoft.com/office/powerpoint/2010/main" val="175053371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2093070"/>
            <a:ext cx="12529392" cy="6264696"/>
          </a:xfrm>
        </p:spPr>
        <p:txBody>
          <a:bodyPr/>
          <a:lstStyle/>
          <a:p>
            <a:pPr marL="457200" indent="-457200">
              <a:spcBef>
                <a:spcPts val="600"/>
              </a:spcBef>
              <a:buClr>
                <a:schemeClr val="accent1"/>
              </a:buClr>
              <a:buFont typeface="Wingdings" panose="05000000000000000000" pitchFamily="2" charset="2"/>
              <a:buChar char="q"/>
            </a:pPr>
            <a:r>
              <a:rPr lang="pl-PL" sz="2400" b="1" dirty="0" smtClean="0">
                <a:solidFill>
                  <a:srgbClr val="002060"/>
                </a:solidFill>
              </a:rPr>
              <a:t>Pomoc w ramach ustawy powodziowej - nowy termin płatności składek </a:t>
            </a:r>
          </a:p>
          <a:p>
            <a:r>
              <a:rPr lang="pl-PL" sz="2400" dirty="0" smtClean="0">
                <a:solidFill>
                  <a:srgbClr val="002060"/>
                </a:solidFill>
              </a:rPr>
              <a:t>	Płatnicy </a:t>
            </a:r>
            <a:r>
              <a:rPr lang="pl-PL" sz="2400" dirty="0">
                <a:solidFill>
                  <a:srgbClr val="002060"/>
                </a:solidFill>
              </a:rPr>
              <a:t>składek, będący jednocześnie poszkodowanymi, są uprawnieni do opłacenia składek </a:t>
            </a:r>
            <a:br>
              <a:rPr lang="pl-PL" sz="2400" dirty="0">
                <a:solidFill>
                  <a:srgbClr val="002060"/>
                </a:solidFill>
              </a:rPr>
            </a:br>
            <a:r>
              <a:rPr lang="pl-PL" sz="2400" dirty="0" smtClean="0">
                <a:solidFill>
                  <a:srgbClr val="002060"/>
                </a:solidFill>
              </a:rPr>
              <a:t>	za </a:t>
            </a:r>
            <a:r>
              <a:rPr lang="pl-PL" sz="2400" dirty="0">
                <a:solidFill>
                  <a:srgbClr val="002060"/>
                </a:solidFill>
              </a:rPr>
              <a:t>sierpień, wrzesień, październik, listopad i grudzień 2024 r. w terminie do dnia 15 września </a:t>
            </a:r>
            <a:r>
              <a:rPr lang="pl-PL" sz="2400" dirty="0" smtClean="0">
                <a:solidFill>
                  <a:srgbClr val="002060"/>
                </a:solidFill>
              </a:rPr>
              <a:t>	2025 </a:t>
            </a:r>
            <a:r>
              <a:rPr lang="pl-PL" sz="2400" dirty="0">
                <a:solidFill>
                  <a:srgbClr val="002060"/>
                </a:solidFill>
              </a:rPr>
              <a:t>r. </a:t>
            </a:r>
            <a:r>
              <a:rPr lang="pl-PL" sz="2400" dirty="0" smtClean="0">
                <a:solidFill>
                  <a:srgbClr val="002060"/>
                </a:solidFill>
              </a:rPr>
              <a:t>Składki </a:t>
            </a:r>
            <a:r>
              <a:rPr lang="pl-PL" sz="2400" dirty="0">
                <a:solidFill>
                  <a:srgbClr val="002060"/>
                </a:solidFill>
              </a:rPr>
              <a:t>za okresy od sierpnia do grudnia 2024 r. staną się </a:t>
            </a:r>
            <a:r>
              <a:rPr lang="pl-PL" sz="2400" dirty="0" smtClean="0">
                <a:solidFill>
                  <a:srgbClr val="002060"/>
                </a:solidFill>
              </a:rPr>
              <a:t>wymagalne </a:t>
            </a:r>
            <a:r>
              <a:rPr lang="pl-PL" sz="2400" dirty="0">
                <a:solidFill>
                  <a:srgbClr val="002060"/>
                </a:solidFill>
              </a:rPr>
              <a:t>z dniem </a:t>
            </a:r>
            <a:r>
              <a:rPr lang="pl-PL" sz="2400" dirty="0" smtClean="0">
                <a:solidFill>
                  <a:srgbClr val="002060"/>
                </a:solidFill>
              </a:rPr>
              <a:t/>
            </a:r>
            <a:br>
              <a:rPr lang="pl-PL" sz="2400" dirty="0" smtClean="0">
                <a:solidFill>
                  <a:srgbClr val="002060"/>
                </a:solidFill>
              </a:rPr>
            </a:br>
            <a:r>
              <a:rPr lang="pl-PL" sz="2400" dirty="0" smtClean="0">
                <a:solidFill>
                  <a:srgbClr val="002060"/>
                </a:solidFill>
              </a:rPr>
              <a:t>	16 września 2025 </a:t>
            </a:r>
            <a:r>
              <a:rPr lang="pl-PL" sz="2400" dirty="0">
                <a:solidFill>
                  <a:srgbClr val="002060"/>
                </a:solidFill>
              </a:rPr>
              <a:t>r </a:t>
            </a:r>
            <a:endParaRPr lang="pl-PL" sz="2400" dirty="0" smtClean="0">
              <a:solidFill>
                <a:srgbClr val="002060"/>
              </a:solidFill>
            </a:endParaRPr>
          </a:p>
          <a:p>
            <a:pPr marL="542925" lvl="1" indent="0">
              <a:spcBef>
                <a:spcPts val="600"/>
              </a:spcBef>
              <a:buClr>
                <a:schemeClr val="accent1"/>
              </a:buClr>
              <a:buNone/>
            </a:pPr>
            <a:r>
              <a:rPr lang="pl-PL" sz="2400" dirty="0" smtClean="0">
                <a:solidFill>
                  <a:srgbClr val="002060"/>
                </a:solidFill>
              </a:rPr>
              <a:t>Poszkodowany </a:t>
            </a:r>
            <a:r>
              <a:rPr lang="pl-PL" sz="2400" dirty="0">
                <a:solidFill>
                  <a:srgbClr val="002060"/>
                </a:solidFill>
              </a:rPr>
              <a:t>oznacza osobę fizyczną, osobę prawną </a:t>
            </a:r>
            <a:r>
              <a:rPr lang="pl-PL" sz="2400" dirty="0" smtClean="0">
                <a:solidFill>
                  <a:srgbClr val="002060"/>
                </a:solidFill>
              </a:rPr>
              <a:t>i </a:t>
            </a:r>
            <a:r>
              <a:rPr lang="pl-PL" sz="2400" dirty="0">
                <a:solidFill>
                  <a:srgbClr val="002060"/>
                </a:solidFill>
              </a:rPr>
              <a:t>jednostkę organizacyjną nieposiadającą osobowości prawnej, które na skutek powodzi doznały szkód majątkowych lub utraciły, chociażby czasowo, możliwość korzystania z posiadanej nieruchomości lub </a:t>
            </a:r>
            <a:r>
              <a:rPr lang="pl-PL" sz="2400" dirty="0" smtClean="0">
                <a:solidFill>
                  <a:srgbClr val="002060"/>
                </a:solidFill>
              </a:rPr>
              <a:t>lokalu.</a:t>
            </a:r>
          </a:p>
          <a:p>
            <a:pPr marL="542925" lvl="1" indent="0">
              <a:spcBef>
                <a:spcPts val="600"/>
              </a:spcBef>
              <a:buClr>
                <a:schemeClr val="accent1"/>
              </a:buClr>
              <a:buNone/>
            </a:pPr>
            <a:r>
              <a:rPr lang="pl-PL" sz="2400" dirty="0">
                <a:solidFill>
                  <a:srgbClr val="002060"/>
                </a:solidFill>
              </a:rPr>
              <a:t>Płatnik składek, który chce skorzystać z nowego terminu płatności składek powinien złożyć </a:t>
            </a:r>
            <a:r>
              <a:rPr lang="pl-PL" sz="2400" dirty="0">
                <a:solidFill>
                  <a:schemeClr val="accent1"/>
                </a:solidFill>
              </a:rPr>
              <a:t>oświadczenie</a:t>
            </a:r>
            <a:r>
              <a:rPr lang="pl-PL" sz="2400" dirty="0">
                <a:solidFill>
                  <a:srgbClr val="002060"/>
                </a:solidFill>
              </a:rPr>
              <a:t>, że jest osobą poszkodowaną w wyniku powodzi z września 2024 r</a:t>
            </a:r>
            <a:r>
              <a:rPr lang="pl-PL" sz="2400" dirty="0" smtClean="0">
                <a:solidFill>
                  <a:srgbClr val="002060"/>
                </a:solidFill>
              </a:rPr>
              <a:t>.</a:t>
            </a:r>
          </a:p>
          <a:p>
            <a:pPr marL="542925" lvl="1" indent="0">
              <a:spcBef>
                <a:spcPts val="600"/>
              </a:spcBef>
              <a:buClr>
                <a:schemeClr val="accent1"/>
              </a:buClr>
              <a:buNone/>
            </a:pPr>
            <a:r>
              <a:rPr lang="pl-PL" sz="2400" dirty="0" smtClean="0">
                <a:solidFill>
                  <a:srgbClr val="002060"/>
                </a:solidFill>
              </a:rPr>
              <a:t>Oświadczenie </a:t>
            </a:r>
            <a:r>
              <a:rPr lang="pl-PL" sz="2400" dirty="0">
                <a:solidFill>
                  <a:srgbClr val="002060"/>
                </a:solidFill>
              </a:rPr>
              <a:t>nie musi być złożone </a:t>
            </a:r>
            <a:r>
              <a:rPr lang="pl-PL" sz="2400" dirty="0" smtClean="0">
                <a:solidFill>
                  <a:srgbClr val="002060"/>
                </a:solidFill>
              </a:rPr>
              <a:t>na </a:t>
            </a:r>
            <a:r>
              <a:rPr lang="pl-PL" sz="2400" dirty="0">
                <a:solidFill>
                  <a:srgbClr val="002060"/>
                </a:solidFill>
              </a:rPr>
              <a:t>druku udostępnionym przez </a:t>
            </a:r>
            <a:r>
              <a:rPr lang="pl-PL" sz="2400" dirty="0" smtClean="0">
                <a:solidFill>
                  <a:srgbClr val="002060"/>
                </a:solidFill>
              </a:rPr>
              <a:t>ZUS. </a:t>
            </a:r>
            <a:r>
              <a:rPr lang="pl-PL" sz="2400" dirty="0">
                <a:solidFill>
                  <a:srgbClr val="002060"/>
                </a:solidFill>
              </a:rPr>
              <a:t>Płatnik może takie oświadczenie złożyć w formie pisma lub zawrzeć w uzasadnieniu wniosku o ulgę na podstawie ustawy o </a:t>
            </a:r>
            <a:r>
              <a:rPr lang="pl-PL" sz="2400" dirty="0" err="1">
                <a:solidFill>
                  <a:srgbClr val="002060"/>
                </a:solidFill>
              </a:rPr>
              <a:t>s.u.s</a:t>
            </a:r>
            <a:r>
              <a:rPr lang="pl-PL" sz="2400" dirty="0">
                <a:solidFill>
                  <a:srgbClr val="002060"/>
                </a:solidFill>
              </a:rPr>
              <a:t>. Może to być również zaświadczenie wydane przez właściwy organ gminy potwierdzające status poszkodowanego </a:t>
            </a:r>
            <a:r>
              <a:rPr lang="pl-PL" sz="2400" dirty="0" smtClean="0">
                <a:solidFill>
                  <a:srgbClr val="002060"/>
                </a:solidFill>
              </a:rPr>
              <a:t>w </a:t>
            </a:r>
            <a:r>
              <a:rPr lang="pl-PL" sz="2400" dirty="0">
                <a:solidFill>
                  <a:srgbClr val="002060"/>
                </a:solidFill>
              </a:rPr>
              <a:t>rozumieniu ustawy powodziowej.</a:t>
            </a:r>
          </a:p>
          <a:p>
            <a:pPr lvl="1" indent="0">
              <a:spcBef>
                <a:spcPts val="600"/>
              </a:spcBef>
              <a:buClr>
                <a:schemeClr val="accent1"/>
              </a:buClr>
              <a:buNone/>
            </a:pPr>
            <a:endParaRPr lang="pl-PL" sz="2400" dirty="0">
              <a:solidFill>
                <a:srgbClr val="002060"/>
              </a:solidFill>
            </a:endParaRPr>
          </a:p>
          <a:p>
            <a:pPr lvl="1" indent="0">
              <a:spcBef>
                <a:spcPts val="600"/>
              </a:spcBef>
              <a:buClr>
                <a:schemeClr val="accent1"/>
              </a:buClr>
              <a:buNone/>
            </a:pPr>
            <a:endParaRPr lang="pl-PL" sz="2400" dirty="0" smtClean="0">
              <a:solidFill>
                <a:srgbClr val="FF000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pPr marL="0" lvl="1" indent="0">
              <a:spcBef>
                <a:spcPts val="0"/>
              </a:spcBef>
              <a:buNone/>
            </a:pPr>
            <a:r>
              <a:rPr lang="pl-PL" sz="3600" b="1" dirty="0" smtClean="0">
                <a:solidFill>
                  <a:srgbClr val="002060"/>
                </a:solidFill>
              </a:rPr>
              <a:t>Inna pomoc w ZUS dla przedsiębiorcy</a:t>
            </a:r>
            <a:endParaRPr lang="pl-PL" sz="3600" b="1" dirty="0">
              <a:solidFill>
                <a:srgbClr val="FF0000"/>
              </a:solidFill>
            </a:endParaRPr>
          </a:p>
          <a:p>
            <a:endParaRPr lang="pl-PL" sz="3600" dirty="0">
              <a:solidFill>
                <a:srgbClr val="002060"/>
              </a:solidFill>
            </a:endParaRPr>
          </a:p>
        </p:txBody>
      </p:sp>
    </p:spTree>
    <p:extLst>
      <p:ext uri="{BB962C8B-B14F-4D97-AF65-F5344CB8AC3E}">
        <p14:creationId xmlns:p14="http://schemas.microsoft.com/office/powerpoint/2010/main" val="337933517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2078782"/>
            <a:ext cx="12529392" cy="6264696"/>
          </a:xfrm>
        </p:spPr>
        <p:txBody>
          <a:bodyPr/>
          <a:lstStyle/>
          <a:p>
            <a:pPr marL="442913" lvl="1" indent="-342900">
              <a:spcBef>
                <a:spcPts val="600"/>
              </a:spcBef>
              <a:buClr>
                <a:schemeClr val="accent1"/>
              </a:buClr>
              <a:buFont typeface="Wingdings" panose="05000000000000000000" pitchFamily="2" charset="2"/>
              <a:buChar char="q"/>
            </a:pPr>
            <a:r>
              <a:rPr lang="pl-PL" sz="2400" b="1" dirty="0">
                <a:solidFill>
                  <a:srgbClr val="002060"/>
                </a:solidFill>
              </a:rPr>
              <a:t>Pomoc w ramach ustawy </a:t>
            </a:r>
            <a:r>
              <a:rPr lang="pl-PL" sz="2400" b="1" dirty="0" smtClean="0">
                <a:solidFill>
                  <a:srgbClr val="002060"/>
                </a:solidFill>
              </a:rPr>
              <a:t>o systemie ubezpieczeń społecznych</a:t>
            </a:r>
            <a:r>
              <a:rPr lang="pl-PL" sz="2400" dirty="0" smtClean="0">
                <a:solidFill>
                  <a:srgbClr val="002060"/>
                </a:solidFill>
              </a:rPr>
              <a:t>:</a:t>
            </a:r>
            <a:r>
              <a:rPr lang="pl-PL" sz="2400" dirty="0" smtClean="0">
                <a:solidFill>
                  <a:srgbClr val="FF0000"/>
                </a:solidFill>
              </a:rPr>
              <a:t> </a:t>
            </a:r>
          </a:p>
          <a:p>
            <a:pPr marL="889200" lvl="1" indent="-457200">
              <a:spcBef>
                <a:spcPts val="600"/>
              </a:spcBef>
              <a:buClr>
                <a:schemeClr val="accent1"/>
              </a:buClr>
              <a:buFont typeface="Wingdings" panose="05000000000000000000" pitchFamily="2" charset="2"/>
              <a:buChar char="§"/>
            </a:pPr>
            <a:r>
              <a:rPr lang="pl-PL" sz="2400" dirty="0" smtClean="0">
                <a:solidFill>
                  <a:srgbClr val="002060"/>
                </a:solidFill>
              </a:rPr>
              <a:t>zmiana </a:t>
            </a:r>
            <a:r>
              <a:rPr lang="pl-PL" sz="2400" dirty="0">
                <a:solidFill>
                  <a:srgbClr val="002060"/>
                </a:solidFill>
              </a:rPr>
              <a:t>warunków umowy o rozłożenie na raty należności z tytułu składek polegająca na zawieszeniu spłaty rat na określony czas,</a:t>
            </a:r>
          </a:p>
          <a:p>
            <a:pPr marL="889200" lvl="1" indent="-457200">
              <a:spcBef>
                <a:spcPts val="600"/>
              </a:spcBef>
              <a:buClr>
                <a:schemeClr val="accent1"/>
              </a:buClr>
              <a:buFont typeface="Wingdings" panose="05000000000000000000" pitchFamily="2" charset="2"/>
              <a:buChar char="§"/>
            </a:pPr>
            <a:r>
              <a:rPr lang="pl-PL" sz="2400" dirty="0" smtClean="0">
                <a:solidFill>
                  <a:srgbClr val="002060"/>
                </a:solidFill>
              </a:rPr>
              <a:t>zmiana </a:t>
            </a:r>
            <a:r>
              <a:rPr lang="pl-PL" sz="2400" dirty="0">
                <a:solidFill>
                  <a:srgbClr val="002060"/>
                </a:solidFill>
              </a:rPr>
              <a:t>warunków umowy o odroczenie terminu płatności składek polegająca na wydłużeniu odroczenia terminu płatności o określony czas,</a:t>
            </a:r>
          </a:p>
          <a:p>
            <a:pPr marL="889200" lvl="1" indent="-457200">
              <a:spcBef>
                <a:spcPts val="600"/>
              </a:spcBef>
              <a:buClr>
                <a:schemeClr val="accent1"/>
              </a:buClr>
              <a:buFont typeface="Wingdings" panose="05000000000000000000" pitchFamily="2" charset="2"/>
              <a:buChar char="§"/>
            </a:pPr>
            <a:r>
              <a:rPr lang="pl-PL" sz="2400" dirty="0" smtClean="0">
                <a:solidFill>
                  <a:srgbClr val="002060"/>
                </a:solidFill>
              </a:rPr>
              <a:t>rozłożenie </a:t>
            </a:r>
            <a:r>
              <a:rPr lang="pl-PL" sz="2400" dirty="0">
                <a:solidFill>
                  <a:srgbClr val="002060"/>
                </a:solidFill>
              </a:rPr>
              <a:t>na raty należności z tytułu składek z odroczonym terminem płatności pierwszej raty</a:t>
            </a:r>
            <a:r>
              <a:rPr lang="pl-PL" sz="2400" dirty="0" smtClean="0">
                <a:solidFill>
                  <a:srgbClr val="002060"/>
                </a:solidFill>
              </a:rPr>
              <a:t>, </a:t>
            </a:r>
          </a:p>
          <a:p>
            <a:pPr marL="889200" lvl="1" indent="-457200">
              <a:spcBef>
                <a:spcPts val="600"/>
              </a:spcBef>
              <a:buClr>
                <a:schemeClr val="accent1"/>
              </a:buClr>
              <a:buFont typeface="Wingdings" panose="05000000000000000000" pitchFamily="2" charset="2"/>
              <a:buChar char="§"/>
            </a:pPr>
            <a:r>
              <a:rPr lang="pl-PL" sz="2400" dirty="0">
                <a:solidFill>
                  <a:srgbClr val="002060"/>
                </a:solidFill>
              </a:rPr>
              <a:t>umorzenie należności z tytułu składek należnych za osoby opłacające składki na własne </a:t>
            </a:r>
            <a:r>
              <a:rPr lang="pl-PL" sz="2400" dirty="0" smtClean="0">
                <a:solidFill>
                  <a:srgbClr val="002060"/>
                </a:solidFill>
              </a:rPr>
              <a:t>ubezpieczenia.</a:t>
            </a:r>
            <a:endParaRPr lang="pl-PL" sz="2400" dirty="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pPr marL="0" lvl="1" indent="0">
              <a:spcBef>
                <a:spcPts val="0"/>
              </a:spcBef>
              <a:buNone/>
            </a:pPr>
            <a:r>
              <a:rPr lang="pl-PL" sz="3600" b="1" dirty="0" smtClean="0">
                <a:solidFill>
                  <a:srgbClr val="002060"/>
                </a:solidFill>
              </a:rPr>
              <a:t>Inna pomoc w ZUS dla przedsiębiorcy</a:t>
            </a:r>
            <a:endParaRPr lang="pl-PL" sz="3600" b="1" dirty="0">
              <a:solidFill>
                <a:srgbClr val="FF0000"/>
              </a:solidFill>
            </a:endParaRPr>
          </a:p>
          <a:p>
            <a:endParaRPr lang="pl-PL" sz="3600" dirty="0">
              <a:solidFill>
                <a:srgbClr val="002060"/>
              </a:solidFill>
            </a:endParaRPr>
          </a:p>
        </p:txBody>
      </p:sp>
    </p:spTree>
    <p:extLst>
      <p:ext uri="{BB962C8B-B14F-4D97-AF65-F5344CB8AC3E}">
        <p14:creationId xmlns:p14="http://schemas.microsoft.com/office/powerpoint/2010/main" val="348382630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2212504"/>
            <a:ext cx="12385375" cy="6408712"/>
          </a:xfrm>
        </p:spPr>
        <p:txBody>
          <a:bodyPr/>
          <a:lstStyle/>
          <a:p>
            <a:pPr marL="342900" indent="-342900" algn="just">
              <a:spcBef>
                <a:spcPts val="600"/>
              </a:spcBef>
              <a:buClr>
                <a:schemeClr val="accent1"/>
              </a:buClr>
              <a:buFont typeface="Wingdings" panose="05000000000000000000" pitchFamily="2" charset="2"/>
              <a:buChar char="q"/>
            </a:pPr>
            <a:r>
              <a:rPr lang="pl-PL" sz="2400" dirty="0" smtClean="0">
                <a:solidFill>
                  <a:srgbClr val="002060"/>
                </a:solidFill>
              </a:rPr>
              <a:t>Przedsiębiorca - </a:t>
            </a:r>
            <a:r>
              <a:rPr lang="pl-PL" sz="2400" dirty="0">
                <a:solidFill>
                  <a:srgbClr val="002060"/>
                </a:solidFill>
              </a:rPr>
              <a:t>w rozumieniu przepisów ustawy Prawo </a:t>
            </a:r>
            <a:r>
              <a:rPr lang="pl-PL" sz="2400" dirty="0" smtClean="0">
                <a:solidFill>
                  <a:srgbClr val="002060"/>
                </a:solidFill>
              </a:rPr>
              <a:t>przedsiębiorców </a:t>
            </a:r>
            <a:br>
              <a:rPr lang="pl-PL" sz="2400" dirty="0" smtClean="0">
                <a:solidFill>
                  <a:srgbClr val="002060"/>
                </a:solidFill>
              </a:rPr>
            </a:br>
            <a:r>
              <a:rPr lang="pl-PL" sz="2400" dirty="0" smtClean="0">
                <a:solidFill>
                  <a:srgbClr val="002060"/>
                </a:solidFill>
              </a:rPr>
              <a:t>(art. 4 ust. 1, 2), tj.:</a:t>
            </a:r>
          </a:p>
          <a:p>
            <a:pPr marL="774900" lvl="1" indent="-342900" algn="just">
              <a:spcAft>
                <a:spcPts val="0"/>
              </a:spcAft>
              <a:buClr>
                <a:schemeClr val="accent1"/>
              </a:buClr>
            </a:pPr>
            <a:r>
              <a:rPr lang="pl-PL" sz="2400" dirty="0" smtClean="0">
                <a:solidFill>
                  <a:srgbClr val="002060"/>
                </a:solidFill>
              </a:rPr>
              <a:t>osoba fizyczna,</a:t>
            </a:r>
          </a:p>
          <a:p>
            <a:pPr marL="774900" lvl="1" indent="-342900" algn="just">
              <a:spcAft>
                <a:spcPts val="0"/>
              </a:spcAft>
              <a:buClr>
                <a:schemeClr val="accent1"/>
              </a:buClr>
            </a:pPr>
            <a:r>
              <a:rPr lang="pl-PL" sz="2400" dirty="0" smtClean="0">
                <a:solidFill>
                  <a:srgbClr val="002060"/>
                </a:solidFill>
              </a:rPr>
              <a:t>wspólnik spółki cywilnej,</a:t>
            </a:r>
          </a:p>
          <a:p>
            <a:pPr marL="774900" lvl="1" indent="-342900" algn="just">
              <a:spcAft>
                <a:spcPts val="0"/>
              </a:spcAft>
              <a:buClr>
                <a:schemeClr val="accent1"/>
              </a:buClr>
            </a:pPr>
            <a:r>
              <a:rPr lang="pl-PL" sz="2400" dirty="0" smtClean="0">
                <a:solidFill>
                  <a:srgbClr val="002060"/>
                </a:solidFill>
              </a:rPr>
              <a:t>osoba prawna,</a:t>
            </a:r>
          </a:p>
          <a:p>
            <a:pPr marL="774900" lvl="1" indent="-342900" algn="just">
              <a:spcAft>
                <a:spcPts val="0"/>
              </a:spcAft>
              <a:buClr>
                <a:schemeClr val="accent1"/>
              </a:buClr>
            </a:pPr>
            <a:r>
              <a:rPr lang="pl-PL" sz="2400" dirty="0" smtClean="0">
                <a:solidFill>
                  <a:srgbClr val="002060"/>
                </a:solidFill>
              </a:rPr>
              <a:t>jednostka organizacyjna niebędąca </a:t>
            </a:r>
            <a:r>
              <a:rPr lang="pl-PL" sz="2400" dirty="0">
                <a:solidFill>
                  <a:srgbClr val="002060"/>
                </a:solidFill>
              </a:rPr>
              <a:t>osobą prawną, którym odrębna ustawa przyznaje zdolność </a:t>
            </a:r>
            <a:r>
              <a:rPr lang="pl-PL" sz="2400" dirty="0" smtClean="0">
                <a:solidFill>
                  <a:srgbClr val="002060"/>
                </a:solidFill>
              </a:rPr>
              <a:t>prawną,</a:t>
            </a:r>
          </a:p>
          <a:p>
            <a:pPr marL="357188" lvl="1" indent="0" algn="just">
              <a:spcBef>
                <a:spcPts val="600"/>
              </a:spcBef>
              <a:buClr>
                <a:schemeClr val="accent1"/>
              </a:buClr>
              <a:buNone/>
            </a:pPr>
            <a:r>
              <a:rPr lang="pl-PL" sz="2400" dirty="0" smtClean="0">
                <a:solidFill>
                  <a:srgbClr val="002060"/>
                </a:solidFill>
              </a:rPr>
              <a:t>która prowadzi działalność gospodarczą.</a:t>
            </a:r>
            <a:endParaRPr lang="pl-PL" sz="2400" dirty="0">
              <a:solidFill>
                <a:srgbClr val="002060"/>
              </a:solidFill>
            </a:endParaRPr>
          </a:p>
          <a:p>
            <a:pPr marL="342900" indent="-342900" algn="just">
              <a:spcBef>
                <a:spcPts val="600"/>
              </a:spcBef>
              <a:buClr>
                <a:schemeClr val="accent1"/>
              </a:buClr>
              <a:buFont typeface="Wingdings" panose="05000000000000000000" pitchFamily="2" charset="2"/>
              <a:buChar char="q"/>
            </a:pPr>
            <a:r>
              <a:rPr lang="pl-PL" sz="2400" dirty="0" smtClean="0">
                <a:solidFill>
                  <a:srgbClr val="002060"/>
                </a:solidFill>
              </a:rPr>
              <a:t>Celem jednorazowego świadczenia jest wsparcie dalszego </a:t>
            </a:r>
            <a:r>
              <a:rPr lang="pl-PL" sz="2400" dirty="0">
                <a:solidFill>
                  <a:srgbClr val="002060"/>
                </a:solidFill>
              </a:rPr>
              <a:t>prowadzenia działalności </a:t>
            </a:r>
            <a:r>
              <a:rPr lang="pl-PL" sz="2400" dirty="0" smtClean="0">
                <a:solidFill>
                  <a:srgbClr val="002060"/>
                </a:solidFill>
              </a:rPr>
              <a:t>gospodarczej przez poszkodowanych przedsiębiorców.</a:t>
            </a:r>
            <a:endParaRPr lang="pl-PL" sz="2400" b="1" dirty="0" smtClean="0">
              <a:solidFill>
                <a:srgbClr val="002060"/>
              </a:solidFill>
            </a:endParaRPr>
          </a:p>
          <a:p>
            <a:endParaRPr lang="pl-PL" dirty="0"/>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Kto może skorzystać ze świadczenia interwencyjnego</a:t>
            </a:r>
            <a:endParaRPr lang="pl-PL" sz="3600" dirty="0">
              <a:solidFill>
                <a:srgbClr val="002060"/>
              </a:solidFill>
            </a:endParaRPr>
          </a:p>
        </p:txBody>
      </p:sp>
    </p:spTree>
    <p:extLst>
      <p:ext uri="{BB962C8B-B14F-4D97-AF65-F5344CB8AC3E}">
        <p14:creationId xmlns:p14="http://schemas.microsoft.com/office/powerpoint/2010/main" val="390744360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2093417"/>
            <a:ext cx="12529392" cy="6264696"/>
          </a:xfrm>
        </p:spPr>
        <p:txBody>
          <a:bodyPr/>
          <a:lstStyle/>
          <a:p>
            <a:pPr marL="442913" lvl="1" indent="-342900">
              <a:spcBef>
                <a:spcPts val="600"/>
              </a:spcBef>
              <a:buClr>
                <a:schemeClr val="accent1"/>
              </a:buClr>
              <a:buFont typeface="Wingdings" panose="05000000000000000000" pitchFamily="2" charset="2"/>
              <a:buChar char="q"/>
            </a:pPr>
            <a:r>
              <a:rPr lang="pl-PL" sz="2400" dirty="0" smtClean="0">
                <a:solidFill>
                  <a:srgbClr val="002060"/>
                </a:solidFill>
              </a:rPr>
              <a:t>Warunkiem udzielenia ulg w postaci:</a:t>
            </a:r>
            <a:r>
              <a:rPr lang="pl-PL" sz="2400" dirty="0" smtClean="0">
                <a:solidFill>
                  <a:srgbClr val="FF0000"/>
                </a:solidFill>
              </a:rPr>
              <a:t> </a:t>
            </a:r>
          </a:p>
          <a:p>
            <a:pPr marL="889200" lvl="1" indent="-457200">
              <a:spcBef>
                <a:spcPts val="600"/>
              </a:spcBef>
              <a:buClr>
                <a:schemeClr val="accent1"/>
              </a:buClr>
              <a:buFont typeface="Wingdings" panose="05000000000000000000" pitchFamily="2" charset="2"/>
              <a:buChar char="§"/>
            </a:pPr>
            <a:r>
              <a:rPr lang="pl-PL" sz="2400" dirty="0" smtClean="0">
                <a:solidFill>
                  <a:srgbClr val="002060"/>
                </a:solidFill>
              </a:rPr>
              <a:t>zmiany </a:t>
            </a:r>
            <a:r>
              <a:rPr lang="pl-PL" sz="2400" dirty="0">
                <a:solidFill>
                  <a:srgbClr val="002060"/>
                </a:solidFill>
              </a:rPr>
              <a:t>warunków umowy o rozłożenie na raty należności z tytułu składek polegająca na zawieszeniu spłaty rat na określony czas,</a:t>
            </a:r>
          </a:p>
          <a:p>
            <a:pPr marL="889200" lvl="1" indent="-457200">
              <a:spcBef>
                <a:spcPts val="600"/>
              </a:spcBef>
              <a:buClr>
                <a:schemeClr val="accent1"/>
              </a:buClr>
              <a:buFont typeface="Wingdings" panose="05000000000000000000" pitchFamily="2" charset="2"/>
              <a:buChar char="§"/>
            </a:pPr>
            <a:r>
              <a:rPr lang="pl-PL" sz="2400" dirty="0" smtClean="0">
                <a:solidFill>
                  <a:srgbClr val="002060"/>
                </a:solidFill>
              </a:rPr>
              <a:t>zmiany </a:t>
            </a:r>
            <a:r>
              <a:rPr lang="pl-PL" sz="2400" dirty="0">
                <a:solidFill>
                  <a:srgbClr val="002060"/>
                </a:solidFill>
              </a:rPr>
              <a:t>warunków umowy o odroczenie terminu płatności składek polegająca na wydłużeniu odroczenia terminu płatności o określony czas,</a:t>
            </a:r>
          </a:p>
          <a:p>
            <a:pPr marL="889200" lvl="1" indent="-457200">
              <a:spcBef>
                <a:spcPts val="600"/>
              </a:spcBef>
              <a:buClr>
                <a:schemeClr val="accent1"/>
              </a:buClr>
              <a:buFont typeface="Wingdings" panose="05000000000000000000" pitchFamily="2" charset="2"/>
              <a:buChar char="§"/>
            </a:pPr>
            <a:r>
              <a:rPr lang="pl-PL" sz="2400" dirty="0" smtClean="0">
                <a:solidFill>
                  <a:srgbClr val="002060"/>
                </a:solidFill>
              </a:rPr>
              <a:t>rozłożenia </a:t>
            </a:r>
            <a:r>
              <a:rPr lang="pl-PL" sz="2400" dirty="0">
                <a:solidFill>
                  <a:srgbClr val="002060"/>
                </a:solidFill>
              </a:rPr>
              <a:t>na raty należności z tytułu składek z odroczonym terminem płatności pierwszej raty</a:t>
            </a:r>
            <a:r>
              <a:rPr lang="pl-PL" sz="2400" dirty="0" smtClean="0">
                <a:solidFill>
                  <a:srgbClr val="002060"/>
                </a:solidFill>
              </a:rPr>
              <a:t>, </a:t>
            </a:r>
          </a:p>
          <a:p>
            <a:pPr lvl="1" indent="0">
              <a:spcBef>
                <a:spcPts val="600"/>
              </a:spcBef>
              <a:buClr>
                <a:schemeClr val="accent1"/>
              </a:buClr>
              <a:buNone/>
            </a:pPr>
            <a:r>
              <a:rPr lang="pl-PL" sz="2400" dirty="0" smtClean="0">
                <a:solidFill>
                  <a:srgbClr val="002060"/>
                </a:solidFill>
              </a:rPr>
              <a:t>jest </a:t>
            </a:r>
            <a:r>
              <a:rPr lang="pl-PL" sz="2400" dirty="0">
                <a:solidFill>
                  <a:srgbClr val="002060"/>
                </a:solidFill>
              </a:rPr>
              <a:t>złożenie przez płatnika o</a:t>
            </a:r>
            <a:r>
              <a:rPr lang="pl-PL" sz="2400" dirty="0">
                <a:solidFill>
                  <a:schemeClr val="accent1"/>
                </a:solidFill>
              </a:rPr>
              <a:t>świadczenia, </a:t>
            </a:r>
            <a:r>
              <a:rPr lang="pl-PL" sz="2400" dirty="0">
                <a:solidFill>
                  <a:srgbClr val="002060"/>
                </a:solidFill>
              </a:rPr>
              <a:t>że jest on osobą poszkodowaną w rozumieniu </a:t>
            </a:r>
            <a:r>
              <a:rPr lang="pl-PL" sz="2400" dirty="0" smtClean="0">
                <a:solidFill>
                  <a:srgbClr val="002060"/>
                </a:solidFill>
              </a:rPr>
              <a:t>ustawy powodziowej. </a:t>
            </a:r>
          </a:p>
          <a:p>
            <a:pPr lvl="1" indent="0">
              <a:spcBef>
                <a:spcPts val="600"/>
              </a:spcBef>
              <a:buClr>
                <a:schemeClr val="accent1"/>
              </a:buClr>
              <a:buNone/>
            </a:pPr>
            <a:r>
              <a:rPr lang="pl-PL" sz="2400" dirty="0" smtClean="0">
                <a:solidFill>
                  <a:srgbClr val="002060"/>
                </a:solidFill>
              </a:rPr>
              <a:t>Jest to uproszczona procedura </a:t>
            </a:r>
            <a:r>
              <a:rPr lang="pl-PL" sz="2400" dirty="0">
                <a:solidFill>
                  <a:srgbClr val="002060"/>
                </a:solidFill>
              </a:rPr>
              <a:t>rozpatrywania wniosków o udzielenie </a:t>
            </a:r>
            <a:r>
              <a:rPr lang="pl-PL" sz="2400" dirty="0" smtClean="0">
                <a:solidFill>
                  <a:srgbClr val="002060"/>
                </a:solidFill>
              </a:rPr>
              <a:t>ulgi, która opiera się  </a:t>
            </a:r>
            <a:r>
              <a:rPr lang="pl-PL" sz="2400" dirty="0">
                <a:solidFill>
                  <a:srgbClr val="002060"/>
                </a:solidFill>
              </a:rPr>
              <a:t>głównie na oświadczeniu płatnika. Przedsiębiorcy nie </a:t>
            </a:r>
            <a:r>
              <a:rPr lang="pl-PL" sz="2400" dirty="0" smtClean="0">
                <a:solidFill>
                  <a:srgbClr val="002060"/>
                </a:solidFill>
              </a:rPr>
              <a:t>muszą </a:t>
            </a:r>
            <a:r>
              <a:rPr lang="pl-PL" sz="2400" dirty="0">
                <a:solidFill>
                  <a:srgbClr val="002060"/>
                </a:solidFill>
              </a:rPr>
              <a:t>składać m.in. dokumentów obrazujących ich sytuację ekonomiczno-finansową z ostatnich trzech lat</a:t>
            </a:r>
            <a:r>
              <a:rPr lang="pl-PL" sz="2400" dirty="0" smtClean="0">
                <a:solidFill>
                  <a:srgbClr val="002060"/>
                </a:solidFill>
              </a:rPr>
              <a:t>.</a:t>
            </a:r>
          </a:p>
          <a:p>
            <a:pPr lvl="1" indent="0">
              <a:spcBef>
                <a:spcPts val="600"/>
              </a:spcBef>
              <a:buClr>
                <a:schemeClr val="accent1"/>
              </a:buClr>
              <a:buNone/>
            </a:pPr>
            <a:r>
              <a:rPr lang="pl-PL" sz="2400" dirty="0" smtClean="0">
                <a:solidFill>
                  <a:srgbClr val="002060"/>
                </a:solidFill>
              </a:rPr>
              <a:t>Musza natomiast złożyć oświadczenie lub przekazać zaświadczenie o dotychczas udzielonej mu pomocy de </a:t>
            </a:r>
            <a:r>
              <a:rPr lang="pl-PL" sz="2400" dirty="0" err="1" smtClean="0">
                <a:solidFill>
                  <a:srgbClr val="002060"/>
                </a:solidFill>
              </a:rPr>
              <a:t>minimis</a:t>
            </a:r>
            <a:r>
              <a:rPr lang="pl-PL" sz="2400" dirty="0" smtClean="0">
                <a:solidFill>
                  <a:srgbClr val="002060"/>
                </a:solidFill>
              </a:rPr>
              <a:t>.</a:t>
            </a:r>
            <a:endParaRPr lang="pl-PL" sz="2400" dirty="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pPr marL="0" lvl="1" indent="0">
              <a:spcBef>
                <a:spcPts val="0"/>
              </a:spcBef>
              <a:buNone/>
            </a:pPr>
            <a:r>
              <a:rPr lang="pl-PL" sz="3600" b="1" dirty="0" smtClean="0">
                <a:solidFill>
                  <a:srgbClr val="002060"/>
                </a:solidFill>
              </a:rPr>
              <a:t>Inna pomoc w ZUS dla przedsiębiorcy</a:t>
            </a:r>
            <a:endParaRPr lang="pl-PL" sz="3600" b="1" dirty="0">
              <a:solidFill>
                <a:srgbClr val="FF0000"/>
              </a:solidFill>
            </a:endParaRPr>
          </a:p>
          <a:p>
            <a:endParaRPr lang="pl-PL" sz="3600" dirty="0">
              <a:solidFill>
                <a:srgbClr val="002060"/>
              </a:solidFill>
            </a:endParaRPr>
          </a:p>
        </p:txBody>
      </p:sp>
    </p:spTree>
    <p:extLst>
      <p:ext uri="{BB962C8B-B14F-4D97-AF65-F5344CB8AC3E}">
        <p14:creationId xmlns:p14="http://schemas.microsoft.com/office/powerpoint/2010/main" val="111247746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2428528"/>
            <a:ext cx="12529392" cy="6264696"/>
          </a:xfrm>
        </p:spPr>
        <p:txBody>
          <a:bodyPr/>
          <a:lstStyle/>
          <a:p>
            <a:pPr marL="442913" lvl="1" indent="-342900">
              <a:spcBef>
                <a:spcPts val="600"/>
              </a:spcBef>
              <a:buClr>
                <a:schemeClr val="accent1"/>
              </a:buClr>
              <a:buFont typeface="Wingdings" panose="05000000000000000000" pitchFamily="2" charset="2"/>
              <a:buChar char="q"/>
            </a:pPr>
            <a:r>
              <a:rPr lang="pl-PL" sz="2400" dirty="0">
                <a:solidFill>
                  <a:srgbClr val="002060"/>
                </a:solidFill>
              </a:rPr>
              <a:t>Warunkiem udzielenia </a:t>
            </a:r>
            <a:r>
              <a:rPr lang="pl-PL" sz="2400" dirty="0" smtClean="0">
                <a:solidFill>
                  <a:srgbClr val="002060"/>
                </a:solidFill>
              </a:rPr>
              <a:t>ulgi w postaci:</a:t>
            </a:r>
            <a:r>
              <a:rPr lang="pl-PL" sz="2400" dirty="0" smtClean="0">
                <a:solidFill>
                  <a:srgbClr val="FF0000"/>
                </a:solidFill>
              </a:rPr>
              <a:t> </a:t>
            </a:r>
          </a:p>
          <a:p>
            <a:pPr marL="889200" lvl="1" indent="-457200">
              <a:spcBef>
                <a:spcPts val="600"/>
              </a:spcBef>
              <a:buClr>
                <a:schemeClr val="accent1"/>
              </a:buClr>
              <a:buFont typeface="Wingdings" panose="05000000000000000000" pitchFamily="2" charset="2"/>
              <a:buChar char="§"/>
            </a:pPr>
            <a:r>
              <a:rPr lang="pl-PL" sz="2400" dirty="0" smtClean="0">
                <a:solidFill>
                  <a:srgbClr val="002060"/>
                </a:solidFill>
              </a:rPr>
              <a:t>umorzenia </a:t>
            </a:r>
            <a:r>
              <a:rPr lang="pl-PL" sz="2400" dirty="0">
                <a:solidFill>
                  <a:srgbClr val="002060"/>
                </a:solidFill>
              </a:rPr>
              <a:t>należności z tytułu składek należnych za osoby opłacające składki na własne </a:t>
            </a:r>
            <a:r>
              <a:rPr lang="pl-PL" sz="2400" dirty="0" smtClean="0">
                <a:solidFill>
                  <a:srgbClr val="002060"/>
                </a:solidFill>
              </a:rPr>
              <a:t>ubezpieczenia </a:t>
            </a:r>
          </a:p>
          <a:p>
            <a:pPr marL="357188"/>
            <a:r>
              <a:rPr lang="pl-PL" sz="2400" dirty="0" smtClean="0">
                <a:solidFill>
                  <a:srgbClr val="002060"/>
                </a:solidFill>
              </a:rPr>
              <a:t>jest wykazanie przez zobowiązanego, </a:t>
            </a:r>
            <a:r>
              <a:rPr lang="pl-PL" sz="2400" dirty="0">
                <a:solidFill>
                  <a:srgbClr val="002060"/>
                </a:solidFill>
              </a:rPr>
              <a:t>że ze względu na stan majątkowy i sytuację rodzinną nie jest w stanie opłacić </a:t>
            </a:r>
            <a:r>
              <a:rPr lang="pl-PL" sz="2400" dirty="0" smtClean="0">
                <a:solidFill>
                  <a:srgbClr val="002060"/>
                </a:solidFill>
              </a:rPr>
              <a:t>należności</a:t>
            </a:r>
            <a:r>
              <a:rPr lang="pl-PL" sz="2400" dirty="0">
                <a:solidFill>
                  <a:srgbClr val="002060"/>
                </a:solidFill>
              </a:rPr>
              <a:t>, ponieważ niosłoby to za sobą zbyt ciężkie skutki dla niego i jego rodziny.</a:t>
            </a:r>
          </a:p>
          <a:p>
            <a:pPr marL="357188"/>
            <a:r>
              <a:rPr lang="pl-PL" sz="2400" dirty="0">
                <a:solidFill>
                  <a:srgbClr val="002060"/>
                </a:solidFill>
              </a:rPr>
              <a:t>Chodzi w szczególności o przypadek, gdy przedsiębiorca poniesie straty materialne w wyniku klęski żywiołowej lub innego nadzwyczajnego zdarzenia, które powodują, że po opłaceniu należności z tytułu składek zobowiązany nie mógłby dalej prowadzić działalności</a:t>
            </a:r>
            <a:r>
              <a:rPr lang="pl-PL" sz="2400" dirty="0" smtClean="0">
                <a:solidFill>
                  <a:srgbClr val="002060"/>
                </a:solidFill>
              </a:rPr>
              <a:t>.</a:t>
            </a:r>
          </a:p>
          <a:p>
            <a:pPr marL="357188"/>
            <a:r>
              <a:rPr lang="pl-PL" sz="2400" dirty="0" smtClean="0">
                <a:solidFill>
                  <a:srgbClr val="002060"/>
                </a:solidFill>
              </a:rPr>
              <a:t>Wymagane dokumenty: wniosek</a:t>
            </a:r>
            <a:r>
              <a:rPr lang="pl-PL" sz="2400" dirty="0">
                <a:solidFill>
                  <a:srgbClr val="002060"/>
                </a:solidFill>
              </a:rPr>
              <a:t>, dokumentacja potwierdzająca poniesienie szkody, informacja o posiadanym majątku, a w przypadku ubiegania się o pomoc de </a:t>
            </a:r>
            <a:r>
              <a:rPr lang="pl-PL" sz="2400" dirty="0" err="1">
                <a:solidFill>
                  <a:srgbClr val="002060"/>
                </a:solidFill>
              </a:rPr>
              <a:t>minimis</a:t>
            </a:r>
            <a:r>
              <a:rPr lang="pl-PL" sz="2400" dirty="0">
                <a:solidFill>
                  <a:srgbClr val="002060"/>
                </a:solidFill>
              </a:rPr>
              <a:t> – niezbędne w tym </a:t>
            </a:r>
            <a:r>
              <a:rPr lang="pl-PL" sz="2400" dirty="0" smtClean="0">
                <a:solidFill>
                  <a:srgbClr val="002060"/>
                </a:solidFill>
              </a:rPr>
              <a:t>zakresie dokumenty (zaświadczenia lub oświadczenia i formularz). </a:t>
            </a:r>
          </a:p>
          <a:p>
            <a:pPr marL="357188"/>
            <a:r>
              <a:rPr lang="pl-PL" sz="2400" dirty="0" smtClean="0">
                <a:solidFill>
                  <a:srgbClr val="002060"/>
                </a:solidFill>
              </a:rPr>
              <a:t>Szczegółowych </a:t>
            </a:r>
            <a:r>
              <a:rPr lang="pl-PL" sz="2400" dirty="0">
                <a:solidFill>
                  <a:srgbClr val="002060"/>
                </a:solidFill>
              </a:rPr>
              <a:t>informacji co do zakresu dokumentacji udzielają nasi doradcy ds. ulg i umorzeń.</a:t>
            </a:r>
          </a:p>
          <a:p>
            <a:r>
              <a:rPr lang="pl-PL" sz="2400" dirty="0"/>
              <a:t> </a:t>
            </a:r>
          </a:p>
          <a:p>
            <a:pPr marL="357188"/>
            <a:endParaRPr lang="pl-PL" sz="2400" dirty="0" smtClean="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pPr marL="0" lvl="1" indent="0">
              <a:spcBef>
                <a:spcPts val="0"/>
              </a:spcBef>
              <a:buNone/>
            </a:pPr>
            <a:r>
              <a:rPr lang="pl-PL" sz="3600" b="1" dirty="0" smtClean="0">
                <a:solidFill>
                  <a:srgbClr val="002060"/>
                </a:solidFill>
              </a:rPr>
              <a:t>Inna pomoc w ZUS dla przedsiębiorcy</a:t>
            </a:r>
            <a:endParaRPr lang="pl-PL" sz="3600" b="1" dirty="0">
              <a:solidFill>
                <a:srgbClr val="FF0000"/>
              </a:solidFill>
            </a:endParaRPr>
          </a:p>
          <a:p>
            <a:endParaRPr lang="pl-PL" sz="3600" dirty="0">
              <a:solidFill>
                <a:srgbClr val="002060"/>
              </a:solidFill>
            </a:endParaRPr>
          </a:p>
        </p:txBody>
      </p:sp>
    </p:spTree>
    <p:extLst>
      <p:ext uri="{BB962C8B-B14F-4D97-AF65-F5344CB8AC3E}">
        <p14:creationId xmlns:p14="http://schemas.microsoft.com/office/powerpoint/2010/main" val="277316038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01700" y="2428528"/>
            <a:ext cx="12601400" cy="5544616"/>
          </a:xfrm>
        </p:spPr>
        <p:txBody>
          <a:bodyPr/>
          <a:lstStyle/>
          <a:p>
            <a:pPr>
              <a:spcBef>
                <a:spcPts val="600"/>
              </a:spcBef>
            </a:pPr>
            <a:r>
              <a:rPr lang="pl-PL" sz="2400" dirty="0" smtClean="0">
                <a:solidFill>
                  <a:srgbClr val="002060"/>
                </a:solidFill>
              </a:rPr>
              <a:t>Przedsiębiorca może </a:t>
            </a:r>
            <a:r>
              <a:rPr lang="pl-PL" sz="2400" dirty="0">
                <a:solidFill>
                  <a:srgbClr val="002060"/>
                </a:solidFill>
              </a:rPr>
              <a:t>skorzystać z pomocy </a:t>
            </a:r>
            <a:r>
              <a:rPr lang="pl-PL" sz="2400" dirty="0" smtClean="0">
                <a:solidFill>
                  <a:srgbClr val="002060"/>
                </a:solidFill>
              </a:rPr>
              <a:t>pracowników ZUS:</a:t>
            </a:r>
            <a:endParaRPr lang="pl-PL" sz="2400" dirty="0">
              <a:solidFill>
                <a:srgbClr val="002060"/>
              </a:solidFill>
            </a:endParaRPr>
          </a:p>
          <a:p>
            <a:pPr marL="889200" lvl="1" indent="-457200">
              <a:spcBef>
                <a:spcPts val="600"/>
              </a:spcBef>
              <a:buClr>
                <a:schemeClr val="accent1"/>
              </a:buClr>
            </a:pPr>
            <a:r>
              <a:rPr lang="pl-PL" sz="2400" dirty="0" smtClean="0">
                <a:solidFill>
                  <a:srgbClr val="002060"/>
                </a:solidFill>
              </a:rPr>
              <a:t>doradców </a:t>
            </a:r>
            <a:r>
              <a:rPr lang="pl-PL" sz="2400" dirty="0">
                <a:solidFill>
                  <a:srgbClr val="002060"/>
                </a:solidFill>
              </a:rPr>
              <a:t>w sprawie ulg i umorzeń przy załatwianiu spraw związanych z trudnościami </a:t>
            </a:r>
            <a:r>
              <a:rPr lang="pl-PL" sz="2400" dirty="0" smtClean="0">
                <a:solidFill>
                  <a:srgbClr val="002060"/>
                </a:solidFill>
              </a:rPr>
              <a:t/>
            </a:r>
            <a:br>
              <a:rPr lang="pl-PL" sz="2400" dirty="0" smtClean="0">
                <a:solidFill>
                  <a:srgbClr val="002060"/>
                </a:solidFill>
              </a:rPr>
            </a:br>
            <a:r>
              <a:rPr lang="pl-PL" sz="2400" dirty="0" smtClean="0">
                <a:solidFill>
                  <a:srgbClr val="002060"/>
                </a:solidFill>
              </a:rPr>
              <a:t>i </a:t>
            </a:r>
            <a:r>
              <a:rPr lang="pl-PL" sz="2400" dirty="0">
                <a:solidFill>
                  <a:srgbClr val="002060"/>
                </a:solidFill>
              </a:rPr>
              <a:t>zaległościami w regulowaniu </a:t>
            </a:r>
            <a:r>
              <a:rPr lang="pl-PL" sz="2400" dirty="0" smtClean="0">
                <a:solidFill>
                  <a:srgbClr val="002060"/>
                </a:solidFill>
              </a:rPr>
              <a:t>składek (telefony dostępne na stronie www.zus.pl.</a:t>
            </a:r>
            <a:endParaRPr lang="pl-PL" sz="2400" dirty="0">
              <a:solidFill>
                <a:srgbClr val="002060"/>
              </a:solidFill>
            </a:endParaRPr>
          </a:p>
          <a:p>
            <a:pPr marL="889200" lvl="1" indent="-457200">
              <a:spcBef>
                <a:spcPts val="600"/>
              </a:spcBef>
              <a:buClr>
                <a:schemeClr val="accent1"/>
              </a:buClr>
            </a:pPr>
            <a:r>
              <a:rPr lang="pl-PL" sz="2400" dirty="0" smtClean="0">
                <a:solidFill>
                  <a:srgbClr val="002060"/>
                </a:solidFill>
              </a:rPr>
              <a:t>w </a:t>
            </a:r>
            <a:r>
              <a:rPr lang="pl-PL" sz="2400" dirty="0">
                <a:solidFill>
                  <a:srgbClr val="002060"/>
                </a:solidFill>
              </a:rPr>
              <a:t>każdej naszej placówce oraz punktach </a:t>
            </a:r>
            <a:r>
              <a:rPr lang="pl-PL" sz="2400" dirty="0" smtClean="0">
                <a:solidFill>
                  <a:srgbClr val="002060"/>
                </a:solidFill>
              </a:rPr>
              <a:t>mobilnych w godzinach ich urzędowania,</a:t>
            </a:r>
            <a:endParaRPr lang="pl-PL" sz="2400" dirty="0">
              <a:solidFill>
                <a:srgbClr val="002060"/>
              </a:solidFill>
            </a:endParaRPr>
          </a:p>
          <a:p>
            <a:pPr marL="889200" lvl="1" indent="-457200">
              <a:spcBef>
                <a:spcPts val="600"/>
              </a:spcBef>
              <a:buClr>
                <a:schemeClr val="accent1"/>
              </a:buClr>
            </a:pPr>
            <a:r>
              <a:rPr lang="pl-PL" sz="2400" dirty="0">
                <a:solidFill>
                  <a:srgbClr val="002060"/>
                </a:solidFill>
              </a:rPr>
              <a:t>dzwoniąc na dedykowaną infolinię </a:t>
            </a:r>
            <a:r>
              <a:rPr lang="pl-PL" sz="2400" dirty="0" smtClean="0">
                <a:solidFill>
                  <a:srgbClr val="002060"/>
                </a:solidFill>
              </a:rPr>
              <a:t>dot. świadczenia interwencyjnego pod </a:t>
            </a:r>
            <a:r>
              <a:rPr lang="pl-PL" sz="2400" dirty="0">
                <a:solidFill>
                  <a:srgbClr val="002060"/>
                </a:solidFill>
              </a:rPr>
              <a:t>numery telefonów </a:t>
            </a:r>
            <a:r>
              <a:rPr lang="pl-PL" sz="2400" b="1" dirty="0">
                <a:solidFill>
                  <a:srgbClr val="002060"/>
                </a:solidFill>
              </a:rPr>
              <a:t>33 825 31 </a:t>
            </a:r>
            <a:r>
              <a:rPr lang="pl-PL" sz="2400" b="1" dirty="0" smtClean="0">
                <a:solidFill>
                  <a:srgbClr val="002060"/>
                </a:solidFill>
              </a:rPr>
              <a:t>34</a:t>
            </a:r>
            <a:r>
              <a:rPr lang="pl-PL" sz="2400" dirty="0" smtClean="0">
                <a:solidFill>
                  <a:srgbClr val="002060"/>
                </a:solidFill>
              </a:rPr>
              <a:t>, </a:t>
            </a:r>
            <a:r>
              <a:rPr lang="pl-PL" sz="2400" b="1" dirty="0">
                <a:solidFill>
                  <a:srgbClr val="002060"/>
                </a:solidFill>
              </a:rPr>
              <a:t>76 876 45 </a:t>
            </a:r>
            <a:r>
              <a:rPr lang="pl-PL" sz="2400" b="1" dirty="0" smtClean="0">
                <a:solidFill>
                  <a:srgbClr val="002060"/>
                </a:solidFill>
              </a:rPr>
              <a:t>76 </a:t>
            </a:r>
            <a:r>
              <a:rPr lang="pl-PL" sz="2400" dirty="0" smtClean="0">
                <a:solidFill>
                  <a:srgbClr val="002060"/>
                </a:solidFill>
              </a:rPr>
              <a:t>i </a:t>
            </a:r>
            <a:r>
              <a:rPr lang="pl-PL" sz="2400" b="1" dirty="0" smtClean="0">
                <a:solidFill>
                  <a:srgbClr val="002060"/>
                </a:solidFill>
              </a:rPr>
              <a:t>502 008 984 </a:t>
            </a:r>
            <a:r>
              <a:rPr lang="pl-PL" sz="2400" dirty="0">
                <a:solidFill>
                  <a:srgbClr val="002060"/>
                </a:solidFill>
              </a:rPr>
              <a:t>(konsultanci są dostępni w dni robocze, pon. - pt., godz. 8.00 - 15.00),</a:t>
            </a:r>
          </a:p>
          <a:p>
            <a:pPr marL="889200" lvl="1" indent="-457200">
              <a:spcBef>
                <a:spcPts val="600"/>
              </a:spcBef>
              <a:buClr>
                <a:schemeClr val="accent1"/>
              </a:buClr>
            </a:pPr>
            <a:r>
              <a:rPr lang="pl-PL" sz="2400" dirty="0">
                <a:solidFill>
                  <a:srgbClr val="002060"/>
                </a:solidFill>
              </a:rPr>
              <a:t>dzwoniąc na infolinię Centrum Kontaktu Klientów (CKK) pod numer telefonu 22 560 16 00 (konsultanci </a:t>
            </a:r>
            <a:r>
              <a:rPr lang="pl-PL" sz="2400" dirty="0" smtClean="0">
                <a:solidFill>
                  <a:srgbClr val="002060"/>
                </a:solidFill>
              </a:rPr>
              <a:t>dostępni </a:t>
            </a:r>
            <a:r>
              <a:rPr lang="pl-PL" sz="2400" dirty="0">
                <a:solidFill>
                  <a:srgbClr val="002060"/>
                </a:solidFill>
              </a:rPr>
              <a:t>w dni robocze, pon. - pt., godz. 7.00 - 18.00</a:t>
            </a:r>
            <a:r>
              <a:rPr lang="pl-PL" sz="2400" dirty="0" smtClean="0">
                <a:solidFill>
                  <a:srgbClr val="002060"/>
                </a:solidFill>
              </a:rPr>
              <a:t>).</a:t>
            </a:r>
            <a:endParaRPr lang="pl-PL" sz="2400" dirty="0">
              <a:solidFill>
                <a:srgbClr val="002060"/>
              </a:solidFill>
            </a:endParaRPr>
          </a:p>
          <a:p>
            <a:r>
              <a:rPr lang="pl-PL" sz="2800" dirty="0">
                <a:solidFill>
                  <a:schemeClr val="tx1"/>
                </a:solidFill>
              </a:rPr>
              <a:t> </a:t>
            </a:r>
            <a:r>
              <a:rPr lang="pl-PL" sz="2800" dirty="0" smtClean="0">
                <a:solidFill>
                  <a:schemeClr val="tx1"/>
                </a:solidFill>
              </a:rPr>
              <a:t>   </a:t>
            </a:r>
            <a:endParaRPr lang="pl-PL" sz="2800" dirty="0">
              <a:solidFill>
                <a:srgbClr val="FF000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Gdzie przedsiębiorca może szukać wsparcia</a:t>
            </a:r>
            <a:endParaRPr lang="pl-PL" sz="3600" dirty="0">
              <a:solidFill>
                <a:srgbClr val="002060"/>
              </a:solidFill>
            </a:endParaRPr>
          </a:p>
        </p:txBody>
      </p:sp>
    </p:spTree>
    <p:extLst>
      <p:ext uri="{BB962C8B-B14F-4D97-AF65-F5344CB8AC3E}">
        <p14:creationId xmlns:p14="http://schemas.microsoft.com/office/powerpoint/2010/main" val="152091259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2093417"/>
            <a:ext cx="12372154" cy="6048672"/>
          </a:xfrm>
        </p:spPr>
        <p:txBody>
          <a:bodyPr/>
          <a:lstStyle/>
          <a:p>
            <a:pPr lvl="0" algn="just"/>
            <a:r>
              <a:rPr lang="pl-PL" sz="2400" b="1" dirty="0">
                <a:solidFill>
                  <a:srgbClr val="002060"/>
                </a:solidFill>
              </a:rPr>
              <a:t>Osoba prowadząca działalność gospodarczą prowadzi dwa lokale gastronomiczne, które nie uległy zniszczeniu podczas powodzi. W ramach działalności ten sam płatnik podnajmuje lokal innej osobie, która prowadzi tam sklep spożywczy i ten lokal uległ zniszczeniu podczas powodzi. </a:t>
            </a:r>
            <a:r>
              <a:rPr lang="pl-PL" sz="2400" b="1" dirty="0" smtClean="0">
                <a:solidFill>
                  <a:srgbClr val="002060"/>
                </a:solidFill>
              </a:rPr>
              <a:t>Czyli </a:t>
            </a:r>
            <a:r>
              <a:rPr lang="pl-PL" sz="2400" b="1" dirty="0">
                <a:solidFill>
                  <a:srgbClr val="002060"/>
                </a:solidFill>
              </a:rPr>
              <a:t>właścicielem lokalu jest inna osoba niż ta, która prowadzi w nim działalność. Zniszczeniu uległ zarówno budynek (lokal) jak i towar. Czy wniosek mogą złożyć obaj przedsiębiorcy (wskażą we wniosku ten sam adres prowadzonej działalności)?</a:t>
            </a:r>
            <a:endParaRPr lang="pl-PL" sz="2400" dirty="0">
              <a:solidFill>
                <a:srgbClr val="002060"/>
              </a:solidFill>
            </a:endParaRPr>
          </a:p>
          <a:p>
            <a:pPr algn="just"/>
            <a:r>
              <a:rPr lang="pl-PL" sz="2400" dirty="0">
                <a:solidFill>
                  <a:srgbClr val="002060"/>
                </a:solidFill>
              </a:rPr>
              <a:t>Zgodnie z przepisami ustawy wprowadzającej świadczenie interwencyjne, jest ono należne przedsiębiorcy w rozumieniu przepisów ustawy Prawo przedsiębiorców, który poniósł szkodę polegającą na utracie, uszkodzeniu lub zniszczeniu, bezpośrednio w wyniku powodzi, składników materialnych przedsiębiorstwa niezbędnych do dalszego prowadzenia działalności gospodarczej.</a:t>
            </a:r>
          </a:p>
          <a:p>
            <a:pPr algn="just"/>
            <a:r>
              <a:rPr lang="pl-PL" sz="2400" dirty="0">
                <a:solidFill>
                  <a:srgbClr val="002060"/>
                </a:solidFill>
              </a:rPr>
              <a:t>Za poszkodowanego przedsiębiorcą można uznać zarówno osobę, która w ramach prowadzenia działalności prowadzi sklep w wynajętym lokalu, jak i osobę, która w ramach prowadzenia działalności wynajmuje ten lokal. Wnioski o świadczenie interwencyjne mogą więc złożyć obaj przedsiębiorcy (mimo, że we wniosku wskażą ten sam adres prowadzenia działalności).</a:t>
            </a: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Najczęściej zadawane pytania</a:t>
            </a:r>
            <a:endParaRPr lang="pl-PL" sz="3600" dirty="0">
              <a:solidFill>
                <a:srgbClr val="002060"/>
              </a:solidFill>
            </a:endParaRPr>
          </a:p>
        </p:txBody>
      </p:sp>
    </p:spTree>
    <p:extLst>
      <p:ext uri="{BB962C8B-B14F-4D97-AF65-F5344CB8AC3E}">
        <p14:creationId xmlns:p14="http://schemas.microsoft.com/office/powerpoint/2010/main" val="194293029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2500536"/>
            <a:ext cx="12444162" cy="6048672"/>
          </a:xfrm>
        </p:spPr>
        <p:txBody>
          <a:bodyPr/>
          <a:lstStyle/>
          <a:p>
            <a:pPr lvl="0" algn="just"/>
            <a:r>
              <a:rPr lang="pl-PL" sz="2400" b="1" dirty="0">
                <a:solidFill>
                  <a:srgbClr val="002060"/>
                </a:solidFill>
              </a:rPr>
              <a:t>Płatnik składający wniosek jest zobowiązany do utrzymania poziomu zatrudnienia na dzień </a:t>
            </a:r>
            <a:br>
              <a:rPr lang="pl-PL" sz="2400" b="1" dirty="0">
                <a:solidFill>
                  <a:srgbClr val="002060"/>
                </a:solidFill>
              </a:rPr>
            </a:br>
            <a:r>
              <a:rPr lang="pl-PL" sz="2400" b="1" dirty="0">
                <a:solidFill>
                  <a:srgbClr val="002060"/>
                </a:solidFill>
              </a:rPr>
              <a:t>16 września 2024 r</a:t>
            </a:r>
            <a:r>
              <a:rPr lang="pl-PL" sz="2400" b="1" dirty="0" smtClean="0">
                <a:solidFill>
                  <a:srgbClr val="002060"/>
                </a:solidFill>
              </a:rPr>
              <a:t>. Co </a:t>
            </a:r>
            <a:r>
              <a:rPr lang="pl-PL" sz="2400" b="1" dirty="0">
                <a:solidFill>
                  <a:srgbClr val="002060"/>
                </a:solidFill>
              </a:rPr>
              <a:t>w przypadku, gdy jeden lub więcej pracowników złoży </a:t>
            </a:r>
            <a:r>
              <a:rPr lang="pl-PL" sz="2400" b="1" dirty="0" smtClean="0">
                <a:solidFill>
                  <a:srgbClr val="002060"/>
                </a:solidFill>
              </a:rPr>
              <a:t>wypowiedzenie (lub nastąpi zgon ubezpieczonego)  </a:t>
            </a:r>
            <a:r>
              <a:rPr lang="pl-PL" sz="2400" b="1" dirty="0">
                <a:solidFill>
                  <a:srgbClr val="002060"/>
                </a:solidFill>
              </a:rPr>
              <a:t>i stan zatrudnienia spadnie? Czy płatnik składający wniosek powinien </a:t>
            </a:r>
            <a:r>
              <a:rPr lang="pl-PL" sz="2400" b="1" dirty="0" smtClean="0">
                <a:solidFill>
                  <a:srgbClr val="002060"/>
                </a:solidFill>
              </a:rPr>
              <a:t>zatrudnić nową </a:t>
            </a:r>
            <a:r>
              <a:rPr lang="pl-PL" sz="2400" b="1" dirty="0">
                <a:solidFill>
                  <a:srgbClr val="002060"/>
                </a:solidFill>
              </a:rPr>
              <a:t>osobę na miejsce tej, która złożyła </a:t>
            </a:r>
            <a:r>
              <a:rPr lang="pl-PL" sz="2400" b="1" dirty="0" smtClean="0">
                <a:solidFill>
                  <a:srgbClr val="002060"/>
                </a:solidFill>
              </a:rPr>
              <a:t>wypowiedzenie lub zmarła?</a:t>
            </a:r>
            <a:endParaRPr lang="pl-PL" sz="2400" dirty="0">
              <a:solidFill>
                <a:srgbClr val="002060"/>
              </a:solidFill>
            </a:endParaRPr>
          </a:p>
          <a:p>
            <a:pPr algn="just"/>
            <a:r>
              <a:rPr lang="pl-PL" sz="2400" dirty="0">
                <a:solidFill>
                  <a:srgbClr val="002060"/>
                </a:solidFill>
              </a:rPr>
              <a:t>Przedsiębiorca składając wniosek RSI zobowiązuje się do utrzymania poziomu zatrudnienia przez okres 6 miesięcy od dnia</a:t>
            </a:r>
            <a:r>
              <a:rPr lang="pl-PL" sz="2400" b="1" dirty="0">
                <a:solidFill>
                  <a:srgbClr val="002060"/>
                </a:solidFill>
              </a:rPr>
              <a:t> 16 września 2024 r</a:t>
            </a:r>
            <a:r>
              <a:rPr lang="pl-PL" sz="2400" dirty="0">
                <a:solidFill>
                  <a:srgbClr val="002060"/>
                </a:solidFill>
              </a:rPr>
              <a:t>. </a:t>
            </a:r>
            <a:endParaRPr lang="pl-PL" sz="2400" dirty="0" smtClean="0">
              <a:solidFill>
                <a:srgbClr val="002060"/>
              </a:solidFill>
            </a:endParaRPr>
          </a:p>
          <a:p>
            <a:pPr algn="just"/>
            <a:r>
              <a:rPr lang="pl-PL" sz="2400" dirty="0" smtClean="0">
                <a:solidFill>
                  <a:srgbClr val="002060"/>
                </a:solidFill>
              </a:rPr>
              <a:t>W </a:t>
            </a:r>
            <a:r>
              <a:rPr lang="pl-PL" sz="2400" dirty="0">
                <a:solidFill>
                  <a:srgbClr val="002060"/>
                </a:solidFill>
              </a:rPr>
              <a:t>sytuacji, gdy jeden lub więcej pracowników się </a:t>
            </a:r>
            <a:r>
              <a:rPr lang="pl-PL" sz="2400" dirty="0" smtClean="0">
                <a:solidFill>
                  <a:srgbClr val="002060"/>
                </a:solidFill>
              </a:rPr>
              <a:t>zwolni lub nastąpi zgon ubezpieczonego  </a:t>
            </a:r>
            <a:r>
              <a:rPr lang="pl-PL" sz="2400" dirty="0">
                <a:solidFill>
                  <a:srgbClr val="002060"/>
                </a:solidFill>
              </a:rPr>
              <a:t>i stan zatrudnienia po 6 miesiącach (licząc od 16 września 2024 r.) spadnie, będzie to oznaczało, że przedsiębiorca nie wykonał zobowiązania. Wtedy przedsiębiorca zostanie zobowiązany do zwrotu świadczenia interwencyjnego, proporcjonalnie do spadku zatrudnienia. </a:t>
            </a:r>
          </a:p>
          <a:p>
            <a:pPr algn="just"/>
            <a:r>
              <a:rPr lang="pl-PL" sz="2400" dirty="0">
                <a:solidFill>
                  <a:srgbClr val="002060"/>
                </a:solidFill>
              </a:rPr>
              <a:t>Jeśli przedsiębiorca chce uniknąć zwrotu części świadczenia, powinien zatrudnić nowe osoby na miejsce tych, które się </a:t>
            </a:r>
            <a:r>
              <a:rPr lang="pl-PL" sz="2400" dirty="0" smtClean="0">
                <a:solidFill>
                  <a:srgbClr val="002060"/>
                </a:solidFill>
              </a:rPr>
              <a:t>zwolniły lub zmarły.</a:t>
            </a:r>
            <a:endParaRPr lang="pl-PL" sz="2400" dirty="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Najczęściej zadawane pytania</a:t>
            </a:r>
            <a:endParaRPr lang="pl-PL" sz="3600" dirty="0">
              <a:solidFill>
                <a:srgbClr val="002060"/>
              </a:solidFill>
            </a:endParaRPr>
          </a:p>
        </p:txBody>
      </p:sp>
    </p:spTree>
    <p:extLst>
      <p:ext uri="{BB962C8B-B14F-4D97-AF65-F5344CB8AC3E}">
        <p14:creationId xmlns:p14="http://schemas.microsoft.com/office/powerpoint/2010/main" val="202795126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01700" y="2428528"/>
            <a:ext cx="12601400" cy="6048672"/>
          </a:xfrm>
        </p:spPr>
        <p:txBody>
          <a:bodyPr/>
          <a:lstStyle/>
          <a:p>
            <a:pPr lvl="0" algn="just"/>
            <a:r>
              <a:rPr lang="pl-PL" sz="2400" b="1" dirty="0">
                <a:solidFill>
                  <a:srgbClr val="002060"/>
                </a:solidFill>
              </a:rPr>
              <a:t>Czy świadczenie przysługuje wyłącznie </a:t>
            </a:r>
            <a:r>
              <a:rPr lang="pl-PL" sz="2400" b="1" dirty="0" smtClean="0">
                <a:solidFill>
                  <a:srgbClr val="002060"/>
                </a:solidFill>
              </a:rPr>
              <a:t>bezpośrednio poszkodowanym, </a:t>
            </a:r>
            <a:r>
              <a:rPr lang="pl-PL" sz="2400" b="1" dirty="0">
                <a:solidFill>
                  <a:srgbClr val="002060"/>
                </a:solidFill>
              </a:rPr>
              <a:t>czy dla pośrednio poszkodowanych również - przedsiębiorstwo z terenów poszkodowanych w powodzi nie zostało zalane, ale całkowicie zalany jest dojazd - przedsiębiorstwo nie funkcjonuje, bo pracownicy nie mają jak dotrzeć do pracy?</a:t>
            </a:r>
            <a:endParaRPr lang="pl-PL" sz="2400" dirty="0">
              <a:solidFill>
                <a:srgbClr val="002060"/>
              </a:solidFill>
            </a:endParaRPr>
          </a:p>
          <a:p>
            <a:pPr algn="just"/>
            <a:r>
              <a:rPr lang="pl-PL" sz="2400" dirty="0">
                <a:solidFill>
                  <a:srgbClr val="002060"/>
                </a:solidFill>
              </a:rPr>
              <a:t>Zgodnie z przepisami ustawy wprowadzającej świadczenie interwencyjne, jest ono należne przedsiębiorcy w rozumieniu przepisów ustawy – Prawo przedsiębiorców, który poniósł szkodę polegającą na utracie, uszkodzeniu lub zniszczeniu, </a:t>
            </a:r>
            <a:r>
              <a:rPr lang="pl-PL" sz="2400" b="1" dirty="0">
                <a:solidFill>
                  <a:srgbClr val="002060"/>
                </a:solidFill>
              </a:rPr>
              <a:t>bezpośrednio w wyniku powodzi, składników materialnych przedsiębiorstwa niezbędnych do dalszego prowadzenia działalności gospodarczej. </a:t>
            </a:r>
            <a:r>
              <a:rPr lang="pl-PL" sz="2400" dirty="0">
                <a:solidFill>
                  <a:srgbClr val="002060"/>
                </a:solidFill>
              </a:rPr>
              <a:t>W opisanym przypadku nie mamy do czynienia z taką sytuacją.</a:t>
            </a:r>
          </a:p>
          <a:p>
            <a:pPr algn="just"/>
            <a:r>
              <a:rPr lang="pl-PL" sz="2400" dirty="0">
                <a:solidFill>
                  <a:srgbClr val="002060"/>
                </a:solidFill>
              </a:rPr>
              <a:t>Przedsiębiorcy Ci mogą natomiast skorzystać z pomocy w formie wyznaczenia nowego terminu płatności składek na ubezpieczenia społeczne i ubezpieczenie zdrowotne oraz innych składek, do poboru których obowiązany jest ZUS. Ta forma pomocy dotyczy płatników składek, którzy na skutek powodzi doznali szkód majątkowych lub utracili, chociażby czasowo, możliwość korzystania z posiadanej nieruchomości lub lokalu. Nowy termin płatności składek dotyczy składek za okres od sierpnia do grudnia 2024 r., a nowy termin ich zapłaty to 15 września 2025 r</a:t>
            </a:r>
            <a:r>
              <a:rPr lang="pl-PL" sz="2400" dirty="0" smtClean="0">
                <a:solidFill>
                  <a:srgbClr val="002060"/>
                </a:solidFill>
              </a:rPr>
              <a:t>.</a:t>
            </a:r>
            <a:endParaRPr lang="pl-PL" sz="2400" dirty="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Najczęściej zadawane pytania</a:t>
            </a:r>
            <a:endParaRPr lang="pl-PL" sz="3600" dirty="0">
              <a:solidFill>
                <a:srgbClr val="002060"/>
              </a:solidFill>
            </a:endParaRPr>
          </a:p>
        </p:txBody>
      </p:sp>
    </p:spTree>
    <p:extLst>
      <p:ext uri="{BB962C8B-B14F-4D97-AF65-F5344CB8AC3E}">
        <p14:creationId xmlns:p14="http://schemas.microsoft.com/office/powerpoint/2010/main" val="150776806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01700" y="2428528"/>
            <a:ext cx="12601400" cy="6048672"/>
          </a:xfrm>
        </p:spPr>
        <p:txBody>
          <a:bodyPr/>
          <a:lstStyle/>
          <a:p>
            <a:pPr lvl="0" algn="just"/>
            <a:r>
              <a:rPr lang="pl-PL" sz="2400" b="1" dirty="0">
                <a:solidFill>
                  <a:srgbClr val="002060"/>
                </a:solidFill>
              </a:rPr>
              <a:t>Spółka cywilna - czy każdy wspólnik składa wniosek osobno, czy wniosek powinna złożyć spółka. Jeśli wniosek składają jako spółka, to czy wniosek powinni podpisać wszyscy wspólnicy ?</a:t>
            </a:r>
            <a:endParaRPr lang="pl-PL" sz="2400" dirty="0">
              <a:solidFill>
                <a:srgbClr val="002060"/>
              </a:solidFill>
            </a:endParaRPr>
          </a:p>
          <a:p>
            <a:pPr algn="just"/>
            <a:r>
              <a:rPr lang="pl-PL" sz="2400" dirty="0">
                <a:solidFill>
                  <a:srgbClr val="002060"/>
                </a:solidFill>
              </a:rPr>
              <a:t>Świadczenie interwencyjne dedykowane jest dla przedsiębiorców w rozumieniu przepisów ustawy –Prawo przedsiębiorców (art. 4 ust. 1-2) prowadzących działalność na terenie, na którym wystąpiła powódź i którzy ponieśli szkodę. Pomocą mogą być więc objęte zarówno osoby fizyczne prowadzące działalność gospodarczą, w tym wspólnicy spółek cywilnych, jak i osoby prawne (spółki kapitałowe: spółki akcyjne, proste spółki akcyjne i spółki z ograniczoną odpowiedzialnością) i jednostki organizacyjne niebędące osobą prawną, którym odrębna ustawa przyznaje zdolność prawną (spółki osobowe: spółka jawna, spółka partnerska, spółka komandytowa, spółka komandytowo-akcyjna). </a:t>
            </a:r>
          </a:p>
          <a:p>
            <a:pPr algn="just"/>
            <a:r>
              <a:rPr lang="pl-PL" sz="2400" dirty="0">
                <a:solidFill>
                  <a:srgbClr val="002060"/>
                </a:solidFill>
              </a:rPr>
              <a:t>Biorąc pod uwagę wskazane przepisy należy zauważyć, że spółka cywilna nie mieści się w definicji przedsiębiorcy. Wspólnik spółki cywilnej jest odrębnym przedsiębiorcą w rozumieniu przepisów ustawy – Prawo przedsiębiorców, dlatego wniosek o świadczenie interwencyjne może złożyć każdy wspólnik osobno. </a:t>
            </a: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Najczęściej zadawane pytania</a:t>
            </a:r>
            <a:endParaRPr lang="pl-PL" sz="3600" dirty="0">
              <a:solidFill>
                <a:srgbClr val="002060"/>
              </a:solidFill>
            </a:endParaRPr>
          </a:p>
        </p:txBody>
      </p:sp>
    </p:spTree>
    <p:extLst>
      <p:ext uri="{BB962C8B-B14F-4D97-AF65-F5344CB8AC3E}">
        <p14:creationId xmlns:p14="http://schemas.microsoft.com/office/powerpoint/2010/main" val="8661773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01700" y="2428528"/>
            <a:ext cx="12601400" cy="6048672"/>
          </a:xfrm>
        </p:spPr>
        <p:txBody>
          <a:bodyPr/>
          <a:lstStyle/>
          <a:p>
            <a:pPr lvl="0" algn="just"/>
            <a:r>
              <a:rPr lang="pl-PL" sz="2400" b="1" dirty="0">
                <a:solidFill>
                  <a:srgbClr val="002060"/>
                </a:solidFill>
              </a:rPr>
              <a:t>Przedsiębiorca prowadzi działalność w kilku miejscach, w tym w dwóch punktach na terenach objętych powodzią. Czy powinien złożyć jeden wniosek o świadczenie interwencyjne czy dwa? Jeśli jeden, to jakie dane powinien wskazać we wniosku? W jaki sposób ustalić kwotę i które faktyczne miejsce prowadzenia działalności podać?</a:t>
            </a:r>
            <a:endParaRPr lang="pl-PL" sz="2400" dirty="0">
              <a:solidFill>
                <a:srgbClr val="002060"/>
              </a:solidFill>
            </a:endParaRPr>
          </a:p>
          <a:p>
            <a:pPr algn="just"/>
            <a:r>
              <a:rPr lang="pl-PL" sz="2400" dirty="0">
                <a:solidFill>
                  <a:srgbClr val="002060"/>
                </a:solidFill>
              </a:rPr>
              <a:t>Świadczenie interwencyjne jest świadczeniem jednorazowym, którego celem jest wsparcie przedsiębiorcy w dalszym prowadzeniu przez niego działalności gospodarczej. </a:t>
            </a:r>
            <a:endParaRPr lang="pl-PL" sz="2400" dirty="0" smtClean="0">
              <a:solidFill>
                <a:srgbClr val="002060"/>
              </a:solidFill>
            </a:endParaRPr>
          </a:p>
          <a:p>
            <a:pPr algn="just"/>
            <a:r>
              <a:rPr lang="pl-PL" sz="2400" dirty="0" smtClean="0">
                <a:solidFill>
                  <a:srgbClr val="002060"/>
                </a:solidFill>
              </a:rPr>
              <a:t>W </a:t>
            </a:r>
            <a:r>
              <a:rPr lang="pl-PL" sz="2400" dirty="0">
                <a:solidFill>
                  <a:srgbClr val="002060"/>
                </a:solidFill>
              </a:rPr>
              <a:t>przypadku prowadzenia działalności przez przedsiębiorcę w dwóch punktach na terenie objętym powodzią, </a:t>
            </a:r>
            <a:r>
              <a:rPr lang="pl-PL" sz="2400" b="1" dirty="0">
                <a:solidFill>
                  <a:srgbClr val="002060"/>
                </a:solidFill>
              </a:rPr>
              <a:t>składa on wyłącznie jeden wniosek</a:t>
            </a:r>
            <a:r>
              <a:rPr lang="pl-PL" sz="2400" dirty="0">
                <a:solidFill>
                  <a:srgbClr val="002060"/>
                </a:solidFill>
              </a:rPr>
              <a:t>, w którym powinien zostać wskazany jeden </a:t>
            </a:r>
            <a:r>
              <a:rPr lang="pl-PL" sz="2400" b="1" dirty="0">
                <a:solidFill>
                  <a:srgbClr val="002060"/>
                </a:solidFill>
              </a:rPr>
              <a:t>wybrany przez przedsiębiorcę adres prowadzenia działalności z terenu objętego powodzią</a:t>
            </a:r>
            <a:r>
              <a:rPr lang="pl-PL" sz="2400" dirty="0">
                <a:solidFill>
                  <a:srgbClr val="002060"/>
                </a:solidFill>
              </a:rPr>
              <a:t>. </a:t>
            </a:r>
          </a:p>
          <a:p>
            <a:pPr algn="just"/>
            <a:r>
              <a:rPr lang="pl-PL" sz="2400" dirty="0">
                <a:solidFill>
                  <a:srgbClr val="002060"/>
                </a:solidFill>
              </a:rPr>
              <a:t>Przedsiębiorca sam określa kwotę świadczenia, o którą wnioskuje. Nie może ona jednak być większa niż poniesiona szkoda. W przypadku zalania dwóch punktów, w których była prowadzona działalność, należy wziąć pod uwagę łączną kwotę szkody oszacowaną przez właściwe do tego podmioty.</a:t>
            </a: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Najczęściej zadawane pytania</a:t>
            </a:r>
            <a:endParaRPr lang="pl-PL" sz="3600" dirty="0">
              <a:solidFill>
                <a:srgbClr val="002060"/>
              </a:solidFill>
            </a:endParaRPr>
          </a:p>
        </p:txBody>
      </p:sp>
    </p:spTree>
    <p:extLst>
      <p:ext uri="{BB962C8B-B14F-4D97-AF65-F5344CB8AC3E}">
        <p14:creationId xmlns:p14="http://schemas.microsoft.com/office/powerpoint/2010/main" val="55949238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01700" y="2428528"/>
            <a:ext cx="12601400" cy="6048672"/>
          </a:xfrm>
        </p:spPr>
        <p:txBody>
          <a:bodyPr/>
          <a:lstStyle/>
          <a:p>
            <a:pPr lvl="0" algn="just"/>
            <a:r>
              <a:rPr lang="pl-PL" sz="2400" b="1" dirty="0">
                <a:solidFill>
                  <a:srgbClr val="002060"/>
                </a:solidFill>
              </a:rPr>
              <a:t>Przedsiębiorca wykonuje działalność w wynajętym </a:t>
            </a:r>
            <a:r>
              <a:rPr lang="pl-PL" sz="2400" b="1" dirty="0" smtClean="0">
                <a:solidFill>
                  <a:srgbClr val="002060"/>
                </a:solidFill>
              </a:rPr>
              <a:t>lokalu. </a:t>
            </a:r>
            <a:r>
              <a:rPr lang="pl-PL" sz="2400" b="1" dirty="0">
                <a:solidFill>
                  <a:srgbClr val="002060"/>
                </a:solidFill>
              </a:rPr>
              <a:t>Umowę ubezpieczenia zawarł </a:t>
            </a:r>
            <a:r>
              <a:rPr lang="pl-PL" sz="2400" b="1" dirty="0" smtClean="0">
                <a:solidFill>
                  <a:srgbClr val="002060"/>
                </a:solidFill>
              </a:rPr>
              <a:t>właściciel budynku. </a:t>
            </a:r>
            <a:r>
              <a:rPr lang="pl-PL" sz="2400" b="1" dirty="0">
                <a:solidFill>
                  <a:srgbClr val="002060"/>
                </a:solidFill>
              </a:rPr>
              <a:t>Jak wypełnić blok dotyczący zawarcia umowy ubezpieczenia?</a:t>
            </a:r>
            <a:endParaRPr lang="pl-PL" sz="2400" dirty="0">
              <a:solidFill>
                <a:srgbClr val="002060"/>
              </a:solidFill>
            </a:endParaRPr>
          </a:p>
          <a:p>
            <a:pPr algn="just"/>
            <a:r>
              <a:rPr lang="pl-PL" sz="2400" dirty="0">
                <a:solidFill>
                  <a:srgbClr val="002060"/>
                </a:solidFill>
              </a:rPr>
              <a:t>Jeżeli przedsiębiorca wykonuje działalność w wynajętym </a:t>
            </a:r>
            <a:r>
              <a:rPr lang="pl-PL" sz="2400" dirty="0" smtClean="0">
                <a:solidFill>
                  <a:srgbClr val="002060"/>
                </a:solidFill>
              </a:rPr>
              <a:t>lokalu, </a:t>
            </a:r>
            <a:r>
              <a:rPr lang="pl-PL" sz="2400" dirty="0">
                <a:solidFill>
                  <a:srgbClr val="002060"/>
                </a:solidFill>
              </a:rPr>
              <a:t>a umowę ubezpieczenia zawarł właściciel </a:t>
            </a:r>
            <a:r>
              <a:rPr lang="pl-PL" sz="2400" dirty="0" smtClean="0">
                <a:solidFill>
                  <a:srgbClr val="002060"/>
                </a:solidFill>
              </a:rPr>
              <a:t>tego budynku, </a:t>
            </a:r>
            <a:r>
              <a:rPr lang="pl-PL" sz="2400" dirty="0">
                <a:solidFill>
                  <a:srgbClr val="002060"/>
                </a:solidFill>
              </a:rPr>
              <a:t>to we wniosku RSI przedsiębiorca zaznacza, </a:t>
            </a:r>
            <a:r>
              <a:rPr lang="pl-PL" sz="2400" dirty="0" smtClean="0">
                <a:solidFill>
                  <a:srgbClr val="002060"/>
                </a:solidFill>
              </a:rPr>
              <a:t>że </a:t>
            </a:r>
            <a:r>
              <a:rPr lang="pl-PL" sz="2400" dirty="0">
                <a:solidFill>
                  <a:srgbClr val="002060"/>
                </a:solidFill>
              </a:rPr>
              <a:t>nie zawarł umowy ubezpieczenia przedsiębiorstwa od następstw klęsk żywiołowych. </a:t>
            </a:r>
            <a:r>
              <a:rPr lang="pl-PL" sz="2400" dirty="0" smtClean="0">
                <a:solidFill>
                  <a:srgbClr val="002060"/>
                </a:solidFill>
              </a:rPr>
              <a:t>Umowę bowiem zawarł właściciel budynku.</a:t>
            </a:r>
            <a:endParaRPr lang="pl-PL" sz="2400" dirty="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Najczęściej zadawane pytania</a:t>
            </a:r>
            <a:endParaRPr lang="pl-PL" sz="3600" dirty="0">
              <a:solidFill>
                <a:srgbClr val="002060"/>
              </a:solidFill>
            </a:endParaRPr>
          </a:p>
        </p:txBody>
      </p:sp>
    </p:spTree>
    <p:extLst>
      <p:ext uri="{BB962C8B-B14F-4D97-AF65-F5344CB8AC3E}">
        <p14:creationId xmlns:p14="http://schemas.microsoft.com/office/powerpoint/2010/main" val="2580391323"/>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01700" y="2428528"/>
            <a:ext cx="12601400" cy="6048672"/>
          </a:xfrm>
        </p:spPr>
        <p:txBody>
          <a:bodyPr/>
          <a:lstStyle/>
          <a:p>
            <a:pPr lvl="0" algn="just"/>
            <a:r>
              <a:rPr lang="pl-PL" sz="2400" b="1" dirty="0">
                <a:solidFill>
                  <a:srgbClr val="002060"/>
                </a:solidFill>
              </a:rPr>
              <a:t>Osoba prowadzi dwie działalności (działalność jednoosobowa oraz spółka z ograniczoną odpowiedzialnością) pod jednym adresem. Czy może złożyć dwa wnioski?</a:t>
            </a:r>
            <a:endParaRPr lang="pl-PL" sz="2400" dirty="0">
              <a:solidFill>
                <a:srgbClr val="002060"/>
              </a:solidFill>
            </a:endParaRPr>
          </a:p>
          <a:p>
            <a:pPr algn="just"/>
            <a:r>
              <a:rPr lang="pl-PL" sz="2400" dirty="0">
                <a:solidFill>
                  <a:srgbClr val="002060"/>
                </a:solidFill>
              </a:rPr>
              <a:t>Jeżeli osoba prowadzi działalność jednoosobową na własny rachunek, a jednocześnie jest wspólnikiem w spółce prawa handlowego, np. spółce </a:t>
            </a:r>
            <a:r>
              <a:rPr lang="pl-PL" sz="2400" dirty="0" smtClean="0">
                <a:solidFill>
                  <a:srgbClr val="002060"/>
                </a:solidFill>
              </a:rPr>
              <a:t>z o.o</a:t>
            </a:r>
            <a:r>
              <a:rPr lang="pl-PL" sz="2400" dirty="0">
                <a:solidFill>
                  <a:srgbClr val="002060"/>
                </a:solidFill>
              </a:rPr>
              <a:t>. to możliwe jest złożenie dwóch wniosków o świadczenie interwencyjne, tj. za indywidualną działalność oraz w imieniu spółki. </a:t>
            </a:r>
          </a:p>
          <a:p>
            <a:pPr algn="just"/>
            <a:r>
              <a:rPr lang="pl-PL" sz="2400" dirty="0">
                <a:solidFill>
                  <a:srgbClr val="002060"/>
                </a:solidFill>
              </a:rPr>
              <a:t>Jednak jeżeli miejscem prowadzenia działalności jest ten sam lokal, siedziba to należy dokonać wyodrębnienia jakie składniki majątkowe, które uległy zniszczeniu należą do danego przedsiębiorstwa (składniki majątkowe dwóch działalności nie mogą się pokrywać). </a:t>
            </a:r>
          </a:p>
          <a:p>
            <a:pPr algn="just"/>
            <a:r>
              <a:rPr lang="pl-PL" sz="2400" dirty="0">
                <a:solidFill>
                  <a:srgbClr val="002060"/>
                </a:solidFill>
              </a:rPr>
              <a:t>Jeżeli wszystkie składniki majątkowe są wspólne należy złożyć tylko jeden wniosek z wybranej działalności. Jeżeli tylko część składników jest wspólnych należy je ująć w oszacowaniu szkody w odniesieniu do jednej z działalności.</a:t>
            </a: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Najczęściej zadawane pytania</a:t>
            </a:r>
            <a:endParaRPr lang="pl-PL" sz="3600" dirty="0">
              <a:solidFill>
                <a:srgbClr val="002060"/>
              </a:solidFill>
            </a:endParaRPr>
          </a:p>
        </p:txBody>
      </p:sp>
    </p:spTree>
    <p:extLst>
      <p:ext uri="{BB962C8B-B14F-4D97-AF65-F5344CB8AC3E}">
        <p14:creationId xmlns:p14="http://schemas.microsoft.com/office/powerpoint/2010/main" val="336801935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2062213"/>
            <a:ext cx="12673408" cy="6480720"/>
          </a:xfrm>
        </p:spPr>
        <p:txBody>
          <a:bodyPr/>
          <a:lstStyle/>
          <a:p>
            <a:pPr marL="342900" indent="-342900" algn="l">
              <a:spcBef>
                <a:spcPts val="600"/>
              </a:spcBef>
              <a:buClr>
                <a:schemeClr val="accent1"/>
              </a:buClr>
              <a:buFont typeface="Wingdings" panose="05000000000000000000" pitchFamily="2" charset="2"/>
              <a:buChar char="q"/>
            </a:pPr>
            <a:r>
              <a:rPr lang="pl-PL" sz="2400" dirty="0" smtClean="0">
                <a:solidFill>
                  <a:srgbClr val="002060"/>
                </a:solidFill>
              </a:rPr>
              <a:t>Prowadzenie działalności gospodarczej 16 </a:t>
            </a:r>
            <a:r>
              <a:rPr lang="pl-PL" sz="2400" dirty="0">
                <a:solidFill>
                  <a:srgbClr val="002060"/>
                </a:solidFill>
              </a:rPr>
              <a:t>września 2024 r. na terenie, na którym wystąpiła </a:t>
            </a:r>
            <a:r>
              <a:rPr lang="pl-PL" sz="2400" dirty="0" smtClean="0">
                <a:solidFill>
                  <a:srgbClr val="002060"/>
                </a:solidFill>
              </a:rPr>
              <a:t>powódź.</a:t>
            </a:r>
          </a:p>
          <a:p>
            <a:pPr marL="342900" indent="-342900" algn="l">
              <a:spcBef>
                <a:spcPts val="600"/>
              </a:spcBef>
              <a:buClr>
                <a:schemeClr val="accent1"/>
              </a:buClr>
              <a:buFont typeface="Wingdings" panose="05000000000000000000" pitchFamily="2" charset="2"/>
              <a:buChar char="q"/>
            </a:pPr>
            <a:r>
              <a:rPr lang="pl-PL" sz="2400" dirty="0" smtClean="0">
                <a:solidFill>
                  <a:srgbClr val="002060"/>
                </a:solidFill>
              </a:rPr>
              <a:t>Poniesienie </a:t>
            </a:r>
            <a:r>
              <a:rPr lang="pl-PL" sz="2400" b="1" dirty="0" smtClean="0">
                <a:solidFill>
                  <a:srgbClr val="002060"/>
                </a:solidFill>
              </a:rPr>
              <a:t>szkody</a:t>
            </a:r>
            <a:r>
              <a:rPr lang="pl-PL" sz="2400" dirty="0" smtClean="0">
                <a:solidFill>
                  <a:srgbClr val="002060"/>
                </a:solidFill>
              </a:rPr>
              <a:t> przez przedsiębiorcę, która polega </a:t>
            </a:r>
            <a:r>
              <a:rPr lang="pl-PL" sz="2400" dirty="0">
                <a:solidFill>
                  <a:srgbClr val="002060"/>
                </a:solidFill>
              </a:rPr>
              <a:t>na </a:t>
            </a:r>
            <a:r>
              <a:rPr lang="pl-PL" sz="2400" b="1" dirty="0">
                <a:solidFill>
                  <a:srgbClr val="002060"/>
                </a:solidFill>
              </a:rPr>
              <a:t>utracie, uszkodzeniu lub zniszczeniu, bezpośrednio </a:t>
            </a:r>
            <a:r>
              <a:rPr lang="pl-PL" sz="2400" b="1" dirty="0" smtClean="0">
                <a:solidFill>
                  <a:srgbClr val="002060"/>
                </a:solidFill>
              </a:rPr>
              <a:t>w </a:t>
            </a:r>
            <a:r>
              <a:rPr lang="pl-PL" sz="2400" b="1" dirty="0">
                <a:solidFill>
                  <a:srgbClr val="002060"/>
                </a:solidFill>
              </a:rPr>
              <a:t>wyniku powodzi, składników materialnych przedsiębiorstwa niezbędnych do dalszego prowadzenia działalności </a:t>
            </a:r>
            <a:r>
              <a:rPr lang="pl-PL" sz="2400" b="1" dirty="0" smtClean="0">
                <a:solidFill>
                  <a:srgbClr val="002060"/>
                </a:solidFill>
              </a:rPr>
              <a:t>gospodarczej.</a:t>
            </a:r>
          </a:p>
          <a:p>
            <a:pPr marL="357188" algn="l">
              <a:spcBef>
                <a:spcPts val="300"/>
              </a:spcBef>
              <a:spcAft>
                <a:spcPts val="300"/>
              </a:spcAft>
              <a:buClr>
                <a:schemeClr val="accent1"/>
              </a:buClr>
            </a:pPr>
            <a:r>
              <a:rPr lang="pl-PL" sz="2300" dirty="0" smtClean="0">
                <a:solidFill>
                  <a:schemeClr val="accent1"/>
                </a:solidFill>
              </a:rPr>
              <a:t>Ważne: Wskazana definicja „poszkodowanego” dla świadczenia interwencyjnego jest inna niż dla pomocy udzielanej przez ZUS w formie nowego terminu płatności i ulg przyznawanych w ramach ustawy o systemie ubezpieczeń społecznych w zakresie .</a:t>
            </a:r>
          </a:p>
          <a:p>
            <a:pPr marL="357188" algn="l">
              <a:spcBef>
                <a:spcPts val="300"/>
              </a:spcBef>
              <a:spcAft>
                <a:spcPts val="300"/>
              </a:spcAft>
              <a:buClr>
                <a:schemeClr val="accent1"/>
              </a:buClr>
            </a:pPr>
            <a:r>
              <a:rPr lang="pl-PL" sz="2300" dirty="0" smtClean="0">
                <a:solidFill>
                  <a:schemeClr val="accent1"/>
                </a:solidFill>
              </a:rPr>
              <a:t>Dla tych form pomocy „poszkodowany” </a:t>
            </a:r>
            <a:r>
              <a:rPr lang="pl-PL" sz="2300" dirty="0">
                <a:solidFill>
                  <a:schemeClr val="accent1"/>
                </a:solidFill>
              </a:rPr>
              <a:t>oznacza osobę fizyczną, osobę prawną </a:t>
            </a:r>
            <a:r>
              <a:rPr lang="pl-PL" sz="2300" dirty="0" smtClean="0">
                <a:solidFill>
                  <a:schemeClr val="accent1"/>
                </a:solidFill>
              </a:rPr>
              <a:t>i </a:t>
            </a:r>
            <a:r>
              <a:rPr lang="pl-PL" sz="2300" dirty="0">
                <a:solidFill>
                  <a:schemeClr val="accent1"/>
                </a:solidFill>
              </a:rPr>
              <a:t>jednostkę organizacyjną </a:t>
            </a:r>
            <a:r>
              <a:rPr lang="pl-PL" sz="2300" dirty="0" smtClean="0">
                <a:solidFill>
                  <a:schemeClr val="accent1"/>
                </a:solidFill>
              </a:rPr>
              <a:t>nieposiadającą </a:t>
            </a:r>
            <a:r>
              <a:rPr lang="pl-PL" sz="2300" dirty="0">
                <a:solidFill>
                  <a:schemeClr val="accent1"/>
                </a:solidFill>
              </a:rPr>
              <a:t>osobowości prawnej, które na skutek powodzi </a:t>
            </a:r>
            <a:r>
              <a:rPr lang="pl-PL" sz="2300" b="1" dirty="0">
                <a:solidFill>
                  <a:schemeClr val="accent1"/>
                </a:solidFill>
              </a:rPr>
              <a:t>doznały szkód majątkowych lub utraciły, chociażby czasowo, możliwość korzystania z posiadanej nieruchomości lub lokalu. </a:t>
            </a:r>
            <a:endParaRPr lang="pl-PL" sz="2300" b="1" dirty="0" smtClean="0">
              <a:solidFill>
                <a:schemeClr val="accent1"/>
              </a:solidFill>
            </a:endParaRPr>
          </a:p>
          <a:p>
            <a:pPr marL="357188" algn="l"/>
            <a:r>
              <a:rPr lang="pl-PL" sz="2300" dirty="0" smtClean="0">
                <a:solidFill>
                  <a:schemeClr val="accent1"/>
                </a:solidFill>
              </a:rPr>
              <a:t>W przypadku umorzenia należności dla płatnika opłacającego składki wyłącznie za siebie przesłanką umorzenia składek jest poniesienie </a:t>
            </a:r>
            <a:r>
              <a:rPr lang="pl-PL" sz="2300" dirty="0">
                <a:solidFill>
                  <a:schemeClr val="accent1"/>
                </a:solidFill>
              </a:rPr>
              <a:t>straty </a:t>
            </a:r>
            <a:r>
              <a:rPr lang="pl-PL" sz="2300" dirty="0" smtClean="0">
                <a:solidFill>
                  <a:schemeClr val="accent1"/>
                </a:solidFill>
              </a:rPr>
              <a:t>materialnej </a:t>
            </a:r>
            <a:r>
              <a:rPr lang="pl-PL" sz="2300" dirty="0">
                <a:solidFill>
                  <a:schemeClr val="accent1"/>
                </a:solidFill>
              </a:rPr>
              <a:t>w wyniku klęski żywiołowej lub innego nadzwyczajnego zdarzenia, które </a:t>
            </a:r>
            <a:r>
              <a:rPr lang="pl-PL" sz="2300" b="1" dirty="0">
                <a:solidFill>
                  <a:schemeClr val="accent1"/>
                </a:solidFill>
              </a:rPr>
              <a:t>powodują, że po opłaceniu należności z tytułu składek zobowiązany nie mógłby dalej prowadzić </a:t>
            </a:r>
            <a:r>
              <a:rPr lang="pl-PL" sz="2300" b="1" dirty="0" smtClean="0">
                <a:solidFill>
                  <a:schemeClr val="accent1"/>
                </a:solidFill>
              </a:rPr>
              <a:t>działalności.</a:t>
            </a:r>
            <a:endParaRPr lang="pl-PL" sz="2300" b="1" dirty="0">
              <a:solidFill>
                <a:schemeClr val="accent1"/>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Warunki przyznania świadczenia interwencyjnego</a:t>
            </a:r>
            <a:endParaRPr lang="pl-PL" sz="3600" dirty="0">
              <a:solidFill>
                <a:srgbClr val="002060"/>
              </a:solidFill>
            </a:endParaRPr>
          </a:p>
        </p:txBody>
      </p:sp>
    </p:spTree>
    <p:extLst>
      <p:ext uri="{BB962C8B-B14F-4D97-AF65-F5344CB8AC3E}">
        <p14:creationId xmlns:p14="http://schemas.microsoft.com/office/powerpoint/2010/main" val="96299288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34136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165696" y="2428528"/>
            <a:ext cx="12673408" cy="6480720"/>
          </a:xfrm>
        </p:spPr>
        <p:txBody>
          <a:bodyPr/>
          <a:lstStyle/>
          <a:p>
            <a:pPr marL="342900" indent="-342900" algn="l">
              <a:spcBef>
                <a:spcPts val="600"/>
              </a:spcBef>
              <a:buClr>
                <a:schemeClr val="accent1"/>
              </a:buClr>
              <a:buFont typeface="Wingdings" panose="05000000000000000000" pitchFamily="2" charset="2"/>
              <a:buChar char="q"/>
            </a:pPr>
            <a:r>
              <a:rPr lang="pl-PL" sz="2400" dirty="0" smtClean="0">
                <a:solidFill>
                  <a:srgbClr val="002060"/>
                </a:solidFill>
              </a:rPr>
              <a:t>Zobowiązanie </a:t>
            </a:r>
            <a:r>
              <a:rPr lang="pl-PL" sz="2400" dirty="0">
                <a:solidFill>
                  <a:srgbClr val="002060"/>
                </a:solidFill>
              </a:rPr>
              <a:t>do prowadzenia działalności gospodarczej przez co najmniej 6 miesięcy od dnia otrzymania świadczenia interwencyjnego.</a:t>
            </a:r>
          </a:p>
          <a:p>
            <a:pPr marL="342900" indent="-342900" algn="l">
              <a:spcBef>
                <a:spcPts val="600"/>
              </a:spcBef>
              <a:buClr>
                <a:schemeClr val="accent1"/>
              </a:buClr>
              <a:buFont typeface="Wingdings" panose="05000000000000000000" pitchFamily="2" charset="2"/>
              <a:buChar char="q"/>
            </a:pPr>
            <a:r>
              <a:rPr lang="pl-PL" sz="2400" dirty="0">
                <a:solidFill>
                  <a:srgbClr val="002060"/>
                </a:solidFill>
              </a:rPr>
              <a:t>Zobowiązanie do utrzymania poziomu zatrudnienia przez okres 6 miesięcy licząc od dnia </a:t>
            </a:r>
            <a:br>
              <a:rPr lang="pl-PL" sz="2400" dirty="0">
                <a:solidFill>
                  <a:srgbClr val="002060"/>
                </a:solidFill>
              </a:rPr>
            </a:br>
            <a:r>
              <a:rPr lang="pl-PL" sz="2400" dirty="0">
                <a:solidFill>
                  <a:srgbClr val="002060"/>
                </a:solidFill>
              </a:rPr>
              <a:t>16 września 2024 r., czyli do 16 marca 2025 r.</a:t>
            </a:r>
          </a:p>
          <a:p>
            <a:pPr algn="l"/>
            <a:endParaRPr lang="pl-PL" dirty="0"/>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Warunki przyznania świadczenia interwencyjnego c.d.</a:t>
            </a:r>
            <a:endParaRPr lang="pl-PL" sz="3600" dirty="0">
              <a:solidFill>
                <a:srgbClr val="002060"/>
              </a:solidFill>
            </a:endParaRPr>
          </a:p>
        </p:txBody>
      </p:sp>
    </p:spTree>
    <p:extLst>
      <p:ext uri="{BB962C8B-B14F-4D97-AF65-F5344CB8AC3E}">
        <p14:creationId xmlns:p14="http://schemas.microsoft.com/office/powerpoint/2010/main" val="316163134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309712" y="2093416"/>
            <a:ext cx="12385376" cy="6743823"/>
          </a:xfrm>
        </p:spPr>
        <p:txBody>
          <a:bodyPr/>
          <a:lstStyle/>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Wniosek RSI może być złożony do </a:t>
            </a:r>
            <a:r>
              <a:rPr lang="pl-PL" sz="2400" dirty="0">
                <a:solidFill>
                  <a:srgbClr val="002060"/>
                </a:solidFill>
              </a:rPr>
              <a:t>16 marca 2025 r</a:t>
            </a:r>
            <a:r>
              <a:rPr lang="pl-PL" sz="2400" dirty="0" smtClean="0">
                <a:solidFill>
                  <a:srgbClr val="002060"/>
                </a:solidFill>
              </a:rPr>
              <a:t>.</a:t>
            </a:r>
          </a:p>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Forma składania wniosku:</a:t>
            </a:r>
            <a:endParaRPr lang="pl-PL" sz="2400" dirty="0">
              <a:solidFill>
                <a:srgbClr val="002060"/>
              </a:solidFill>
            </a:endParaRPr>
          </a:p>
          <a:p>
            <a:pPr marL="628650" indent="-271463">
              <a:spcBef>
                <a:spcPts val="600"/>
              </a:spcBef>
              <a:buClr>
                <a:schemeClr val="accent1"/>
              </a:buClr>
              <a:buFont typeface="Arial" panose="020B0604020202020204" pitchFamily="34" charset="0"/>
              <a:buChar char="•"/>
            </a:pPr>
            <a:r>
              <a:rPr lang="pl-PL" sz="2400" dirty="0" smtClean="0">
                <a:solidFill>
                  <a:srgbClr val="002060"/>
                </a:solidFill>
              </a:rPr>
              <a:t>elektroniczna - na profilu </a:t>
            </a:r>
            <a:r>
              <a:rPr lang="pl-PL" sz="2400" dirty="0">
                <a:solidFill>
                  <a:srgbClr val="002060"/>
                </a:solidFill>
              </a:rPr>
              <a:t>na PUE/</a:t>
            </a:r>
            <a:r>
              <a:rPr lang="pl-PL" sz="2400" dirty="0" err="1">
                <a:solidFill>
                  <a:srgbClr val="002060"/>
                </a:solidFill>
              </a:rPr>
              <a:t>eZUS</a:t>
            </a:r>
            <a:r>
              <a:rPr lang="pl-PL" sz="2400" dirty="0">
                <a:solidFill>
                  <a:srgbClr val="002060"/>
                </a:solidFill>
              </a:rPr>
              <a:t> jako pismo ogólne POG, do którego </a:t>
            </a:r>
            <a:r>
              <a:rPr lang="pl-PL" sz="2400" dirty="0" smtClean="0">
                <a:solidFill>
                  <a:srgbClr val="002060"/>
                </a:solidFill>
              </a:rPr>
              <a:t>dołączany jest </a:t>
            </a:r>
            <a:r>
              <a:rPr lang="pl-PL" sz="2400" dirty="0">
                <a:solidFill>
                  <a:srgbClr val="002060"/>
                </a:solidFill>
              </a:rPr>
              <a:t>wniosek o świadczenie </a:t>
            </a:r>
            <a:r>
              <a:rPr lang="pl-PL" sz="2400" dirty="0" smtClean="0">
                <a:solidFill>
                  <a:srgbClr val="002060"/>
                </a:solidFill>
              </a:rPr>
              <a:t>interwencyjne (wniosek interaktywny PDF, </a:t>
            </a:r>
            <a:r>
              <a:rPr lang="pl-PL" sz="2400" dirty="0" err="1" smtClean="0">
                <a:solidFill>
                  <a:srgbClr val="002060"/>
                </a:solidFill>
              </a:rPr>
              <a:t>scan</a:t>
            </a:r>
            <a:r>
              <a:rPr lang="pl-PL" sz="2400" dirty="0" smtClean="0">
                <a:solidFill>
                  <a:srgbClr val="002060"/>
                </a:solidFill>
              </a:rPr>
              <a:t>),</a:t>
            </a:r>
            <a:endParaRPr lang="pl-PL" sz="2400" dirty="0">
              <a:solidFill>
                <a:srgbClr val="002060"/>
              </a:solidFill>
            </a:endParaRPr>
          </a:p>
          <a:p>
            <a:pPr marL="628650" indent="-271463">
              <a:spcBef>
                <a:spcPts val="600"/>
              </a:spcBef>
              <a:buClr>
                <a:schemeClr val="accent1"/>
              </a:buClr>
              <a:buFont typeface="Arial" panose="020B0604020202020204" pitchFamily="34" charset="0"/>
              <a:buChar char="•"/>
            </a:pPr>
            <a:r>
              <a:rPr lang="pl-PL" sz="2400" dirty="0" smtClean="0">
                <a:solidFill>
                  <a:srgbClr val="002060"/>
                </a:solidFill>
              </a:rPr>
              <a:t>papierowa – składany w </a:t>
            </a:r>
            <a:r>
              <a:rPr lang="pl-PL" sz="2400" dirty="0">
                <a:solidFill>
                  <a:srgbClr val="002060"/>
                </a:solidFill>
              </a:rPr>
              <a:t>każdej placówce ZUS lub w punkcie mobilnym albo </a:t>
            </a:r>
            <a:r>
              <a:rPr lang="pl-PL" sz="2400" dirty="0" smtClean="0">
                <a:solidFill>
                  <a:srgbClr val="002060"/>
                </a:solidFill>
              </a:rPr>
              <a:t>przesłany </a:t>
            </a:r>
            <a:r>
              <a:rPr lang="pl-PL" sz="2400" dirty="0">
                <a:solidFill>
                  <a:srgbClr val="002060"/>
                </a:solidFill>
              </a:rPr>
              <a:t>pocztą.</a:t>
            </a:r>
          </a:p>
          <a:p>
            <a:pPr marL="628650" indent="-342900">
              <a:spcAft>
                <a:spcPts val="0"/>
              </a:spcAft>
            </a:pPr>
            <a:r>
              <a:rPr lang="pl-PL" sz="2400" b="1" dirty="0" smtClean="0">
                <a:solidFill>
                  <a:schemeClr val="accent1"/>
                </a:solidFill>
              </a:rPr>
              <a:t>Ważne: W przypadku wniosku interaktywnego PDF ważne jest przed jego wypełnieniem:</a:t>
            </a:r>
          </a:p>
          <a:p>
            <a:pPr marL="628650" indent="-342900">
              <a:buFont typeface="Arial" panose="020B0604020202020204" pitchFamily="34" charset="0"/>
              <a:buChar char="•"/>
            </a:pPr>
            <a:r>
              <a:rPr lang="pl-PL" sz="2400" b="1" dirty="0" smtClean="0">
                <a:solidFill>
                  <a:schemeClr val="accent1"/>
                </a:solidFill>
              </a:rPr>
              <a:t>pobranie go ze strony www.zus.pl i zapisanie </a:t>
            </a:r>
            <a:r>
              <a:rPr lang="pl-PL" sz="2400" b="1" dirty="0">
                <a:solidFill>
                  <a:schemeClr val="accent1"/>
                </a:solidFill>
              </a:rPr>
              <a:t>na dysku swojego </a:t>
            </a:r>
            <a:r>
              <a:rPr lang="pl-PL" sz="2400" b="1" dirty="0" smtClean="0">
                <a:solidFill>
                  <a:schemeClr val="accent1"/>
                </a:solidFill>
              </a:rPr>
              <a:t>komputera,</a:t>
            </a:r>
          </a:p>
          <a:p>
            <a:pPr marL="628650" indent="-342900">
              <a:buFont typeface="Arial" panose="020B0604020202020204" pitchFamily="34" charset="0"/>
              <a:buChar char="•"/>
            </a:pPr>
            <a:r>
              <a:rPr lang="pl-PL" sz="2400" b="1" dirty="0" smtClean="0">
                <a:solidFill>
                  <a:schemeClr val="accent1"/>
                </a:solidFill>
              </a:rPr>
              <a:t>zamknięcie strony </a:t>
            </a:r>
            <a:r>
              <a:rPr lang="pl-PL" sz="2400" b="1" dirty="0">
                <a:solidFill>
                  <a:schemeClr val="accent1"/>
                </a:solidFill>
              </a:rPr>
              <a:t>www.zus.pl, </a:t>
            </a:r>
            <a:endParaRPr lang="pl-PL" sz="2400" b="1" dirty="0" smtClean="0">
              <a:solidFill>
                <a:schemeClr val="accent1"/>
              </a:solidFill>
            </a:endParaRPr>
          </a:p>
          <a:p>
            <a:pPr marL="628650" indent="-342900">
              <a:buFont typeface="Arial" panose="020B0604020202020204" pitchFamily="34" charset="0"/>
              <a:buChar char="•"/>
            </a:pPr>
            <a:r>
              <a:rPr lang="pl-PL" sz="2400" b="1" dirty="0" smtClean="0">
                <a:solidFill>
                  <a:schemeClr val="accent1"/>
                </a:solidFill>
              </a:rPr>
              <a:t>otworzenie zapisanego wniosku </a:t>
            </a:r>
            <a:r>
              <a:rPr lang="pl-PL" sz="2400" b="1" dirty="0">
                <a:solidFill>
                  <a:schemeClr val="accent1"/>
                </a:solidFill>
              </a:rPr>
              <a:t>na </a:t>
            </a:r>
            <a:r>
              <a:rPr lang="pl-PL" sz="2400" b="1" dirty="0" smtClean="0">
                <a:solidFill>
                  <a:schemeClr val="accent1"/>
                </a:solidFill>
              </a:rPr>
              <a:t>dysku </a:t>
            </a:r>
            <a:r>
              <a:rPr lang="pl-PL" sz="2400" b="1" dirty="0">
                <a:solidFill>
                  <a:schemeClr val="accent1"/>
                </a:solidFill>
              </a:rPr>
              <a:t>i </a:t>
            </a:r>
            <a:r>
              <a:rPr lang="pl-PL" sz="2400" b="1" dirty="0" smtClean="0">
                <a:solidFill>
                  <a:schemeClr val="accent1"/>
                </a:solidFill>
              </a:rPr>
              <a:t>wypełnienie go i następnie zapisanie.</a:t>
            </a:r>
          </a:p>
          <a:p>
            <a:pPr marL="457200" indent="-457200">
              <a:spcBef>
                <a:spcPts val="600"/>
              </a:spcBef>
              <a:buClr>
                <a:schemeClr val="accent1"/>
              </a:buClr>
              <a:buFont typeface="Wingdings" panose="05000000000000000000" pitchFamily="2" charset="2"/>
              <a:buChar char="q"/>
            </a:pPr>
            <a:r>
              <a:rPr lang="pl-PL" sz="2400" dirty="0">
                <a:solidFill>
                  <a:srgbClr val="002060"/>
                </a:solidFill>
              </a:rPr>
              <a:t>Wniosek w </a:t>
            </a:r>
            <a:r>
              <a:rPr lang="pl-PL" sz="2400" b="1" dirty="0">
                <a:solidFill>
                  <a:srgbClr val="002060"/>
                </a:solidFill>
              </a:rPr>
              <a:t>formie interaktywnego formularza,</a:t>
            </a:r>
            <a:r>
              <a:rPr lang="pl-PL" sz="2400" dirty="0">
                <a:solidFill>
                  <a:srgbClr val="002060"/>
                </a:solidFill>
              </a:rPr>
              <a:t> instrukcja jego wypełnienia oraz instrukcja przekazania wniosku przy POG dostępna jest na </a:t>
            </a:r>
            <a:r>
              <a:rPr lang="pl-PL" sz="2400" dirty="0" smtClean="0">
                <a:solidFill>
                  <a:srgbClr val="002060"/>
                </a:solidFill>
              </a:rPr>
              <a:t>stronie www.zus.pl .</a:t>
            </a:r>
          </a:p>
          <a:p>
            <a:pPr marL="457200" indent="-457200">
              <a:spcBef>
                <a:spcPts val="600"/>
              </a:spcBef>
              <a:buClr>
                <a:schemeClr val="accent1"/>
              </a:buClr>
              <a:buFont typeface="Wingdings" panose="05000000000000000000" pitchFamily="2" charset="2"/>
              <a:buChar char="q"/>
            </a:pPr>
            <a:r>
              <a:rPr lang="pl-PL" sz="2400" dirty="0">
                <a:solidFill>
                  <a:srgbClr val="002060"/>
                </a:solidFill>
              </a:rPr>
              <a:t>Przedsiębiorca, który nie ma dostępu do </a:t>
            </a:r>
            <a:r>
              <a:rPr lang="pl-PL" sz="2400" dirty="0" err="1">
                <a:solidFill>
                  <a:srgbClr val="002060"/>
                </a:solidFill>
              </a:rPr>
              <a:t>internetu</a:t>
            </a:r>
            <a:r>
              <a:rPr lang="pl-PL" sz="2400" dirty="0">
                <a:solidFill>
                  <a:srgbClr val="002060"/>
                </a:solidFill>
              </a:rPr>
              <a:t> lub potrzebuje wsparcia przy wypełnianiu wniosku, może skorzystać z pomocy pracowników ZUS w dowolnej placówce oraz w punktach mobilnych.</a:t>
            </a:r>
          </a:p>
          <a:p>
            <a:pPr marL="457200" indent="-457200">
              <a:buFont typeface="Wingdings" panose="05000000000000000000" pitchFamily="2" charset="2"/>
              <a:buChar char="q"/>
            </a:pPr>
            <a:endParaRPr lang="pl-PL" sz="2400" dirty="0" smtClean="0"/>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Jak złożyć wniosek</a:t>
            </a:r>
            <a:endParaRPr lang="pl-PL" sz="3600"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701" y="35099"/>
            <a:ext cx="6867798"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47136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309712" y="2140496"/>
            <a:ext cx="12385376" cy="6552728"/>
          </a:xfrm>
        </p:spPr>
        <p:txBody>
          <a:bodyPr/>
          <a:lstStyle/>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Dane przedsiębiorcy.</a:t>
            </a:r>
          </a:p>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Adres do korespondencji.</a:t>
            </a:r>
          </a:p>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Rachunek płatniczy, na który ma być wypłacone świadczenie.</a:t>
            </a:r>
          </a:p>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Kwotę świadczenia, o którą przedsiębiorca wnioskuje. </a:t>
            </a:r>
          </a:p>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Sposób ustalenia kwoty świadczenia:</a:t>
            </a:r>
          </a:p>
          <a:p>
            <a:pPr marL="774900" lvl="1" indent="-342900">
              <a:spcAft>
                <a:spcPts val="0"/>
              </a:spcAft>
              <a:buClr>
                <a:schemeClr val="accent1"/>
              </a:buClr>
            </a:pPr>
            <a:r>
              <a:rPr lang="pl-PL" sz="2400" dirty="0" smtClean="0">
                <a:solidFill>
                  <a:srgbClr val="002060"/>
                </a:solidFill>
              </a:rPr>
              <a:t>liczba osób ubezpieczonych lub</a:t>
            </a:r>
          </a:p>
          <a:p>
            <a:pPr marL="774900" lvl="1" indent="-342900">
              <a:spcAft>
                <a:spcPts val="0"/>
              </a:spcAft>
              <a:buClr>
                <a:schemeClr val="accent1"/>
              </a:buClr>
            </a:pPr>
            <a:r>
              <a:rPr lang="pl-PL" sz="2400" dirty="0" smtClean="0">
                <a:solidFill>
                  <a:srgbClr val="002060"/>
                </a:solidFill>
              </a:rPr>
              <a:t>średniomiesięczny przychód z 2023 r. – wraz z kwotą tego przychodu.</a:t>
            </a:r>
            <a:endParaRPr lang="pl-PL" sz="2400" dirty="0">
              <a:solidFill>
                <a:srgbClr val="002060"/>
              </a:solidFill>
            </a:endParaRPr>
          </a:p>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Oświadczenia przedsiębiorcy, </a:t>
            </a:r>
            <a:r>
              <a:rPr lang="pl-PL" sz="2400" dirty="0">
                <a:solidFill>
                  <a:srgbClr val="002060"/>
                </a:solidFill>
              </a:rPr>
              <a:t>że: </a:t>
            </a:r>
          </a:p>
          <a:p>
            <a:pPr marL="774900" lvl="1" indent="-342900">
              <a:spcAft>
                <a:spcPts val="0"/>
              </a:spcAft>
              <a:buClr>
                <a:schemeClr val="accent1"/>
              </a:buClr>
            </a:pPr>
            <a:r>
              <a:rPr lang="pl-PL" sz="2400" dirty="0" smtClean="0">
                <a:solidFill>
                  <a:srgbClr val="002060"/>
                </a:solidFill>
              </a:rPr>
              <a:t>faktycznym </a:t>
            </a:r>
            <a:r>
              <a:rPr lang="pl-PL" sz="2400" dirty="0">
                <a:solidFill>
                  <a:srgbClr val="002060"/>
                </a:solidFill>
              </a:rPr>
              <a:t>miejscem wykonywania działalności gospodarczej jest teren objęty </a:t>
            </a:r>
            <a:r>
              <a:rPr lang="pl-PL" sz="2400" dirty="0" smtClean="0">
                <a:solidFill>
                  <a:srgbClr val="002060"/>
                </a:solidFill>
              </a:rPr>
              <a:t>powodzią -  ze wskazaniem tego adresu,</a:t>
            </a:r>
            <a:endParaRPr lang="pl-PL" sz="2400" dirty="0">
              <a:solidFill>
                <a:srgbClr val="002060"/>
              </a:solidFill>
            </a:endParaRPr>
          </a:p>
          <a:p>
            <a:pPr marL="774900" lvl="1" indent="-342900">
              <a:spcAft>
                <a:spcPts val="0"/>
              </a:spcAft>
              <a:buClr>
                <a:schemeClr val="accent1"/>
              </a:buClr>
            </a:pPr>
            <a:r>
              <a:rPr lang="pl-PL" sz="2400" dirty="0" smtClean="0">
                <a:solidFill>
                  <a:srgbClr val="002060"/>
                </a:solidFill>
              </a:rPr>
              <a:t>prowadził działalność na 16 </a:t>
            </a:r>
            <a:r>
              <a:rPr lang="pl-PL" sz="2400" dirty="0">
                <a:solidFill>
                  <a:srgbClr val="002060"/>
                </a:solidFill>
              </a:rPr>
              <a:t>września 2024 </a:t>
            </a:r>
            <a:r>
              <a:rPr lang="pl-PL" sz="2400" dirty="0" smtClean="0">
                <a:solidFill>
                  <a:srgbClr val="002060"/>
                </a:solidFill>
              </a:rPr>
              <a:t>r.,</a:t>
            </a:r>
            <a:endParaRPr lang="pl-PL" sz="2400" dirty="0">
              <a:solidFill>
                <a:srgbClr val="002060"/>
              </a:solidFill>
            </a:endParaRPr>
          </a:p>
          <a:p>
            <a:pPr marL="774900" lvl="1" indent="-342900">
              <a:spcAft>
                <a:spcPts val="0"/>
              </a:spcAft>
              <a:buClr>
                <a:schemeClr val="accent1"/>
              </a:buClr>
            </a:pPr>
            <a:r>
              <a:rPr lang="pl-PL" sz="2400" dirty="0" smtClean="0">
                <a:solidFill>
                  <a:srgbClr val="002060"/>
                </a:solidFill>
              </a:rPr>
              <a:t>nie zawarł umowy </a:t>
            </a:r>
            <a:r>
              <a:rPr lang="pl-PL" sz="2400" dirty="0">
                <a:solidFill>
                  <a:srgbClr val="002060"/>
                </a:solidFill>
              </a:rPr>
              <a:t>ubezpieczenia przedsiębiorstwa od następstw klęsk </a:t>
            </a:r>
            <a:r>
              <a:rPr lang="pl-PL" sz="2400" dirty="0" smtClean="0">
                <a:solidFill>
                  <a:srgbClr val="002060"/>
                </a:solidFill>
              </a:rPr>
              <a:t>żywiołowych.</a:t>
            </a:r>
            <a:endParaRPr lang="pl-PL" sz="2400" dirty="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Co zawiera wniosek</a:t>
            </a:r>
            <a:endParaRPr lang="pl-PL" sz="3600" dirty="0">
              <a:solidFill>
                <a:srgbClr val="002060"/>
              </a:solidFill>
            </a:endParaRPr>
          </a:p>
        </p:txBody>
      </p:sp>
    </p:spTree>
    <p:extLst>
      <p:ext uri="{BB962C8B-B14F-4D97-AF65-F5344CB8AC3E}">
        <p14:creationId xmlns:p14="http://schemas.microsoft.com/office/powerpoint/2010/main" val="424856916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2093416"/>
            <a:ext cx="12529392" cy="6671815"/>
          </a:xfrm>
        </p:spPr>
        <p:txBody>
          <a:bodyPr/>
          <a:lstStyle/>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Zobowiązania </a:t>
            </a:r>
            <a:r>
              <a:rPr lang="pl-PL" sz="2400" dirty="0">
                <a:solidFill>
                  <a:srgbClr val="002060"/>
                </a:solidFill>
              </a:rPr>
              <a:t>przedsiębiorcy do:</a:t>
            </a:r>
          </a:p>
          <a:p>
            <a:pPr marL="774900" lvl="1" indent="-342900">
              <a:spcAft>
                <a:spcPts val="0"/>
              </a:spcAft>
              <a:buClr>
                <a:schemeClr val="accent1"/>
              </a:buClr>
            </a:pPr>
            <a:r>
              <a:rPr lang="pl-PL" sz="2400" dirty="0">
                <a:solidFill>
                  <a:srgbClr val="002060"/>
                </a:solidFill>
              </a:rPr>
              <a:t>przekazania w terminie 5 miesięcy od dnia uzyskania świadczenia interwencyjnego dokumentu potwierdzającego oszacowanie poniesionych szkód wraz z dokumentacją, na podstawie której zostało ono dokonane (jeśli brak jest dokumentacji na dzień składania wniosku),</a:t>
            </a:r>
          </a:p>
          <a:p>
            <a:pPr marL="774900" lvl="1" indent="-342900">
              <a:spcAft>
                <a:spcPts val="0"/>
              </a:spcAft>
              <a:buClr>
                <a:schemeClr val="accent1"/>
              </a:buClr>
            </a:pPr>
            <a:r>
              <a:rPr lang="pl-PL" sz="2400" dirty="0">
                <a:solidFill>
                  <a:srgbClr val="002060"/>
                </a:solidFill>
              </a:rPr>
              <a:t>prowadzenia działalności gospodarczej przez co najmniej 6 miesięcy od dnia otrzymania świadczenia interwencyjnego,</a:t>
            </a:r>
          </a:p>
          <a:p>
            <a:pPr marL="774900" lvl="1" indent="-342900">
              <a:spcBef>
                <a:spcPts val="600"/>
              </a:spcBef>
              <a:buClr>
                <a:schemeClr val="accent1"/>
              </a:buClr>
            </a:pPr>
            <a:r>
              <a:rPr lang="pl-PL" sz="2400" dirty="0">
                <a:solidFill>
                  <a:srgbClr val="002060"/>
                </a:solidFill>
              </a:rPr>
              <a:t>utrzymania poziomu zatrudnienia przez okres 6 miesięcy, licząc od dnia 16 września 2024 r.</a:t>
            </a:r>
          </a:p>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Załączniki </a:t>
            </a:r>
            <a:r>
              <a:rPr lang="pl-PL" sz="2400" dirty="0">
                <a:solidFill>
                  <a:srgbClr val="002060"/>
                </a:solidFill>
              </a:rPr>
              <a:t>do </a:t>
            </a:r>
            <a:r>
              <a:rPr lang="pl-PL" sz="2400" dirty="0" smtClean="0">
                <a:solidFill>
                  <a:srgbClr val="002060"/>
                </a:solidFill>
              </a:rPr>
              <a:t>wniosku - jeśli przedsiębiorca posiada, to do </a:t>
            </a:r>
            <a:r>
              <a:rPr lang="pl-PL" sz="2400" dirty="0">
                <a:solidFill>
                  <a:srgbClr val="002060"/>
                </a:solidFill>
              </a:rPr>
              <a:t>wniosku dołącza:</a:t>
            </a:r>
          </a:p>
          <a:p>
            <a:pPr marL="774900" lvl="1" indent="-342900">
              <a:spcBef>
                <a:spcPts val="600"/>
              </a:spcBef>
              <a:buClr>
                <a:schemeClr val="accent1"/>
              </a:buClr>
            </a:pPr>
            <a:r>
              <a:rPr lang="pl-PL" sz="2400" dirty="0" smtClean="0">
                <a:solidFill>
                  <a:srgbClr val="002060"/>
                </a:solidFill>
              </a:rPr>
              <a:t>oszacowanie </a:t>
            </a:r>
            <a:r>
              <a:rPr lang="pl-PL" sz="2400" dirty="0">
                <a:solidFill>
                  <a:srgbClr val="002060"/>
                </a:solidFill>
              </a:rPr>
              <a:t>poniesionych </a:t>
            </a:r>
            <a:r>
              <a:rPr lang="pl-PL" sz="2400" dirty="0" smtClean="0">
                <a:solidFill>
                  <a:srgbClr val="002060"/>
                </a:solidFill>
              </a:rPr>
              <a:t>szkód wykonane przez rzeczoznawcę </a:t>
            </a:r>
            <a:r>
              <a:rPr lang="pl-PL" sz="2400" dirty="0">
                <a:solidFill>
                  <a:srgbClr val="002060"/>
                </a:solidFill>
              </a:rPr>
              <a:t>lub biegłego uprawnionego do dokonywania wyceny środków trwałych lub aktywów obrotowych</a:t>
            </a:r>
            <a:r>
              <a:rPr lang="pl-PL" sz="2400" dirty="0" smtClean="0">
                <a:solidFill>
                  <a:srgbClr val="002060"/>
                </a:solidFill>
              </a:rPr>
              <a:t>, rzeczoznawcę majątkowego wraz </a:t>
            </a:r>
            <a:r>
              <a:rPr lang="pl-PL" sz="2400" dirty="0">
                <a:solidFill>
                  <a:srgbClr val="002060"/>
                </a:solidFill>
              </a:rPr>
              <a:t>z dokumentacją, na podstawie której zostało ono </a:t>
            </a:r>
            <a:r>
              <a:rPr lang="pl-PL" sz="2400" dirty="0" smtClean="0">
                <a:solidFill>
                  <a:srgbClr val="002060"/>
                </a:solidFill>
              </a:rPr>
              <a:t>dokonane,</a:t>
            </a:r>
            <a:endParaRPr lang="pl-PL" sz="2400" dirty="0">
              <a:solidFill>
                <a:srgbClr val="002060"/>
              </a:solidFill>
            </a:endParaRPr>
          </a:p>
          <a:p>
            <a:pPr marL="774900" lvl="1" indent="-342900">
              <a:spcBef>
                <a:spcPts val="600"/>
              </a:spcBef>
              <a:buClr>
                <a:schemeClr val="accent1"/>
              </a:buClr>
            </a:pPr>
            <a:r>
              <a:rPr lang="pl-PL" sz="2400" dirty="0" smtClean="0">
                <a:solidFill>
                  <a:srgbClr val="002060"/>
                </a:solidFill>
              </a:rPr>
              <a:t>dokument </a:t>
            </a:r>
            <a:r>
              <a:rPr lang="pl-PL" sz="2400" dirty="0">
                <a:solidFill>
                  <a:srgbClr val="002060"/>
                </a:solidFill>
              </a:rPr>
              <a:t>potwierdzający zawarcie umowy ubezpieczenia przedsiębiorstwa od następstw klęsk żywiołowych.</a:t>
            </a:r>
          </a:p>
          <a:p>
            <a:endParaRPr lang="pl-PL" sz="2400" dirty="0">
              <a:solidFill>
                <a:schemeClr val="tx1"/>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a:solidFill>
                  <a:srgbClr val="002060"/>
                </a:solidFill>
              </a:rPr>
              <a:t>Co zawiera </a:t>
            </a:r>
            <a:r>
              <a:rPr lang="pl-PL" sz="3600" dirty="0" smtClean="0">
                <a:solidFill>
                  <a:srgbClr val="002060"/>
                </a:solidFill>
              </a:rPr>
              <a:t>wniosek c.d.</a:t>
            </a:r>
            <a:endParaRPr lang="pl-PL" sz="3600" dirty="0">
              <a:solidFill>
                <a:srgbClr val="002060"/>
              </a:solidFill>
            </a:endParaRPr>
          </a:p>
        </p:txBody>
      </p:sp>
    </p:spTree>
    <p:extLst>
      <p:ext uri="{BB962C8B-B14F-4D97-AF65-F5344CB8AC3E}">
        <p14:creationId xmlns:p14="http://schemas.microsoft.com/office/powerpoint/2010/main" val="335596991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93688" y="2093417"/>
            <a:ext cx="12673408" cy="6768752"/>
          </a:xfrm>
        </p:spPr>
        <p:txBody>
          <a:bodyPr/>
          <a:lstStyle/>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Przedsiębiorca sam określa kwotę świadczenia, o jaką </a:t>
            </a:r>
            <a:r>
              <a:rPr lang="pl-PL" sz="2400" dirty="0">
                <a:solidFill>
                  <a:srgbClr val="002060"/>
                </a:solidFill>
              </a:rPr>
              <a:t>wnioskuje</a:t>
            </a:r>
            <a:r>
              <a:rPr lang="pl-PL" sz="2400" dirty="0" smtClean="0">
                <a:solidFill>
                  <a:srgbClr val="002060"/>
                </a:solidFill>
              </a:rPr>
              <a:t>.</a:t>
            </a:r>
          </a:p>
          <a:p>
            <a:pPr marL="342900" indent="-342900">
              <a:spcBef>
                <a:spcPts val="600"/>
              </a:spcBef>
              <a:buClr>
                <a:schemeClr val="accent1"/>
              </a:buClr>
              <a:buFont typeface="Wingdings" panose="05000000000000000000" pitchFamily="2" charset="2"/>
              <a:buChar char="q"/>
            </a:pPr>
            <a:r>
              <a:rPr lang="pl-PL" sz="2400" dirty="0" smtClean="0">
                <a:solidFill>
                  <a:srgbClr val="002060"/>
                </a:solidFill>
              </a:rPr>
              <a:t>Kwota świadczenia nie może przekroczyć wysokości:</a:t>
            </a:r>
          </a:p>
          <a:p>
            <a:pPr marL="774900" lvl="1" indent="-342900">
              <a:spcBef>
                <a:spcPts val="600"/>
              </a:spcBef>
              <a:buClr>
                <a:schemeClr val="accent1"/>
              </a:buClr>
            </a:pPr>
            <a:r>
              <a:rPr lang="pl-PL" sz="2400" dirty="0" smtClean="0">
                <a:solidFill>
                  <a:srgbClr val="002060"/>
                </a:solidFill>
              </a:rPr>
              <a:t>szkody</a:t>
            </a:r>
            <a:r>
              <a:rPr lang="pl-PL" sz="2400" dirty="0">
                <a:solidFill>
                  <a:srgbClr val="002060"/>
                </a:solidFill>
              </a:rPr>
              <a:t>, którą </a:t>
            </a:r>
            <a:r>
              <a:rPr lang="pl-PL" sz="2400" dirty="0" smtClean="0">
                <a:solidFill>
                  <a:srgbClr val="002060"/>
                </a:solidFill>
              </a:rPr>
              <a:t>przedsiębiorca poniósł,</a:t>
            </a:r>
            <a:endParaRPr lang="pl-PL" sz="2400" dirty="0">
              <a:solidFill>
                <a:srgbClr val="002060"/>
              </a:solidFill>
            </a:endParaRPr>
          </a:p>
          <a:p>
            <a:pPr marL="774900" lvl="1" indent="-342900">
              <a:spcBef>
                <a:spcPts val="600"/>
              </a:spcBef>
              <a:buClr>
                <a:schemeClr val="accent1"/>
              </a:buClr>
            </a:pPr>
            <a:r>
              <a:rPr lang="pl-PL" sz="2400" dirty="0">
                <a:solidFill>
                  <a:srgbClr val="002060"/>
                </a:solidFill>
              </a:rPr>
              <a:t>ustalonej zgodnie ze sposobem, który </a:t>
            </a:r>
            <a:r>
              <a:rPr lang="pl-PL" sz="2400" dirty="0" smtClean="0">
                <a:solidFill>
                  <a:srgbClr val="002060"/>
                </a:solidFill>
              </a:rPr>
              <a:t>wskazał </a:t>
            </a:r>
            <a:r>
              <a:rPr lang="pl-PL" sz="2400" dirty="0">
                <a:solidFill>
                  <a:srgbClr val="002060"/>
                </a:solidFill>
              </a:rPr>
              <a:t>we wniosku, tj. kwoty stanowiącej iloczyn:</a:t>
            </a:r>
          </a:p>
          <a:p>
            <a:pPr marL="1071563" lvl="2" indent="-357188">
              <a:spcBef>
                <a:spcPts val="600"/>
              </a:spcBef>
              <a:buClr>
                <a:schemeClr val="accent1"/>
              </a:buClr>
              <a:buNone/>
            </a:pPr>
            <a:r>
              <a:rPr lang="pl-PL" sz="2400" dirty="0" smtClean="0">
                <a:solidFill>
                  <a:schemeClr val="accent1"/>
                </a:solidFill>
              </a:rPr>
              <a:t>- liczby </a:t>
            </a:r>
            <a:r>
              <a:rPr lang="pl-PL" sz="2400" dirty="0">
                <a:solidFill>
                  <a:schemeClr val="accent1"/>
                </a:solidFill>
              </a:rPr>
              <a:t>ubezpieczonych </a:t>
            </a:r>
            <a:r>
              <a:rPr lang="pl-PL" sz="2400" dirty="0">
                <a:solidFill>
                  <a:srgbClr val="002060"/>
                </a:solidFill>
              </a:rPr>
              <a:t>zgłoszonych do dobrowolnych </a:t>
            </a:r>
            <a:r>
              <a:rPr lang="pl-PL" sz="2400" dirty="0" smtClean="0">
                <a:solidFill>
                  <a:srgbClr val="002060"/>
                </a:solidFill>
              </a:rPr>
              <a:t>ubezpieczeń społecznych, obowiązkowych ubezpieczeń społecznych, wyłącznie ubezpieczenia zdrowotnego na dzień złożenia wniosku albo 16 września 2024 r. (wyłącznie mniejsza z tych liczb) i </a:t>
            </a:r>
            <a:r>
              <a:rPr lang="pl-PL" sz="2400" dirty="0" smtClean="0">
                <a:solidFill>
                  <a:schemeClr val="accent1"/>
                </a:solidFill>
              </a:rPr>
              <a:t>kwoty 16 000 zł</a:t>
            </a:r>
            <a:r>
              <a:rPr lang="pl-PL" sz="2400" dirty="0" smtClean="0">
                <a:solidFill>
                  <a:srgbClr val="002060"/>
                </a:solidFill>
              </a:rPr>
              <a:t>, albo</a:t>
            </a:r>
            <a:endParaRPr lang="pl-PL" sz="2400" dirty="0">
              <a:solidFill>
                <a:srgbClr val="002060"/>
              </a:solidFill>
            </a:endParaRPr>
          </a:p>
          <a:p>
            <a:pPr marL="900113" lvl="2" indent="-185738">
              <a:spcBef>
                <a:spcPts val="600"/>
              </a:spcBef>
              <a:buClr>
                <a:schemeClr val="accent1"/>
              </a:buClr>
              <a:buFontTx/>
              <a:buChar char="-"/>
            </a:pPr>
            <a:r>
              <a:rPr lang="pl-PL" sz="2400" dirty="0" smtClean="0">
                <a:solidFill>
                  <a:schemeClr val="accent1"/>
                </a:solidFill>
              </a:rPr>
              <a:t>średniomiesięcznego </a:t>
            </a:r>
            <a:r>
              <a:rPr lang="pl-PL" sz="2400" dirty="0">
                <a:solidFill>
                  <a:schemeClr val="accent1"/>
                </a:solidFill>
              </a:rPr>
              <a:t>przychodu </a:t>
            </a:r>
            <a:r>
              <a:rPr lang="pl-PL" sz="2400" dirty="0">
                <a:solidFill>
                  <a:srgbClr val="002060"/>
                </a:solidFill>
              </a:rPr>
              <a:t>uzyskanego z prowadzenia działalności </a:t>
            </a:r>
            <a:r>
              <a:rPr lang="pl-PL" sz="2400" dirty="0" smtClean="0">
                <a:solidFill>
                  <a:srgbClr val="002060"/>
                </a:solidFill>
              </a:rPr>
              <a:t>gospodarczej </a:t>
            </a:r>
            <a:br>
              <a:rPr lang="pl-PL" sz="2400" dirty="0" smtClean="0">
                <a:solidFill>
                  <a:srgbClr val="002060"/>
                </a:solidFill>
              </a:rPr>
            </a:br>
            <a:r>
              <a:rPr lang="pl-PL" sz="2400" dirty="0" smtClean="0">
                <a:solidFill>
                  <a:srgbClr val="002060"/>
                </a:solidFill>
              </a:rPr>
              <a:t>w </a:t>
            </a:r>
            <a:r>
              <a:rPr lang="pl-PL" sz="2400" dirty="0">
                <a:solidFill>
                  <a:srgbClr val="002060"/>
                </a:solidFill>
              </a:rPr>
              <a:t>2023 r. oraz </a:t>
            </a:r>
            <a:r>
              <a:rPr lang="pl-PL" sz="2400" dirty="0">
                <a:solidFill>
                  <a:schemeClr val="accent1"/>
                </a:solidFill>
              </a:rPr>
              <a:t>współczynnika </a:t>
            </a:r>
            <a:r>
              <a:rPr lang="pl-PL" sz="2400" dirty="0" smtClean="0">
                <a:solidFill>
                  <a:schemeClr val="accent1"/>
                </a:solidFill>
              </a:rPr>
              <a:t>0,75</a:t>
            </a:r>
            <a:r>
              <a:rPr lang="pl-PL" sz="2400" dirty="0">
                <a:solidFill>
                  <a:srgbClr val="002060"/>
                </a:solidFill>
              </a:rPr>
              <a:t>. </a:t>
            </a:r>
          </a:p>
          <a:p>
            <a:pPr marL="357188" lvl="2" indent="-342900">
              <a:spcBef>
                <a:spcPts val="600"/>
              </a:spcBef>
              <a:buClr>
                <a:schemeClr val="accent1"/>
              </a:buClr>
              <a:buFont typeface="Wingdings" panose="05000000000000000000" pitchFamily="2" charset="2"/>
              <a:buChar char="q"/>
            </a:pPr>
            <a:r>
              <a:rPr lang="pl-PL" sz="2400" dirty="0" smtClean="0">
                <a:solidFill>
                  <a:srgbClr val="002060"/>
                </a:solidFill>
              </a:rPr>
              <a:t>Maksymalna wysokość </a:t>
            </a:r>
            <a:r>
              <a:rPr lang="pl-PL" sz="2400" dirty="0">
                <a:solidFill>
                  <a:srgbClr val="002060"/>
                </a:solidFill>
              </a:rPr>
              <a:t>świadczenia wynosi </a:t>
            </a:r>
            <a:r>
              <a:rPr lang="pl-PL" sz="2400" dirty="0">
                <a:solidFill>
                  <a:schemeClr val="accent1"/>
                </a:solidFill>
              </a:rPr>
              <a:t>1 000 000 zł</a:t>
            </a:r>
            <a:r>
              <a:rPr lang="pl-PL" sz="2400" dirty="0">
                <a:solidFill>
                  <a:srgbClr val="002060"/>
                </a:solidFill>
              </a:rPr>
              <a:t>.</a:t>
            </a: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Kwota świadczenia interwencyjnego</a:t>
            </a:r>
            <a:endParaRPr lang="pl-PL" sz="3600" dirty="0">
              <a:solidFill>
                <a:srgbClr val="002060"/>
              </a:solidFill>
            </a:endParaRPr>
          </a:p>
        </p:txBody>
      </p:sp>
    </p:spTree>
    <p:extLst>
      <p:ext uri="{BB962C8B-B14F-4D97-AF65-F5344CB8AC3E}">
        <p14:creationId xmlns:p14="http://schemas.microsoft.com/office/powerpoint/2010/main" val="186913268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1"/>
          </p:nvPr>
        </p:nvSpPr>
        <p:spPr>
          <a:xfrm>
            <a:off x="237704" y="2140496"/>
            <a:ext cx="12457384" cy="6552728"/>
          </a:xfrm>
        </p:spPr>
        <p:txBody>
          <a:bodyPr/>
          <a:lstStyle/>
          <a:p>
            <a:pPr marL="342900" indent="-342900" algn="just">
              <a:spcBef>
                <a:spcPts val="600"/>
              </a:spcBef>
              <a:buClr>
                <a:schemeClr val="accent1"/>
              </a:buClr>
              <a:buFont typeface="Wingdings" panose="05000000000000000000" pitchFamily="2" charset="2"/>
              <a:buChar char="q"/>
            </a:pPr>
            <a:r>
              <a:rPr lang="pl-PL" sz="2400" dirty="0" smtClean="0">
                <a:solidFill>
                  <a:srgbClr val="002060"/>
                </a:solidFill>
              </a:rPr>
              <a:t>Ustalenie średniomiesięcznego przychodu </a:t>
            </a:r>
          </a:p>
          <a:p>
            <a:pPr marL="357188" algn="just">
              <a:spcBef>
                <a:spcPts val="600"/>
              </a:spcBef>
              <a:buClr>
                <a:schemeClr val="accent1"/>
              </a:buClr>
            </a:pPr>
            <a:r>
              <a:rPr lang="pl-PL" sz="2400" dirty="0" smtClean="0">
                <a:solidFill>
                  <a:srgbClr val="002060"/>
                </a:solidFill>
              </a:rPr>
              <a:t>Przychód </a:t>
            </a:r>
            <a:r>
              <a:rPr lang="pl-PL" sz="2400" dirty="0">
                <a:solidFill>
                  <a:srgbClr val="002060"/>
                </a:solidFill>
              </a:rPr>
              <a:t>uzyskany z prowadzenia działalności gospodarczej w 2023 r</a:t>
            </a:r>
            <a:r>
              <a:rPr lang="pl-PL" sz="2400" dirty="0" smtClean="0">
                <a:solidFill>
                  <a:srgbClr val="002060"/>
                </a:solidFill>
              </a:rPr>
              <a:t>. należy podzielić </a:t>
            </a:r>
            <a:r>
              <a:rPr lang="pl-PL" sz="2400" dirty="0">
                <a:solidFill>
                  <a:srgbClr val="002060"/>
                </a:solidFill>
              </a:rPr>
              <a:t>przez liczbę miesięcy kalendarzowych w 2023 r., w trakcie których </a:t>
            </a:r>
            <a:r>
              <a:rPr lang="pl-PL" sz="2400" dirty="0" smtClean="0">
                <a:solidFill>
                  <a:srgbClr val="002060"/>
                </a:solidFill>
              </a:rPr>
              <a:t>była prowadzona działalność przynajmniej </a:t>
            </a:r>
            <a:r>
              <a:rPr lang="pl-PL" sz="2400" dirty="0">
                <a:solidFill>
                  <a:srgbClr val="002060"/>
                </a:solidFill>
              </a:rPr>
              <a:t>przez 1 dzień. </a:t>
            </a:r>
            <a:endParaRPr lang="pl-PL" sz="2400" dirty="0" smtClean="0">
              <a:solidFill>
                <a:srgbClr val="002060"/>
              </a:solidFill>
            </a:endParaRPr>
          </a:p>
          <a:p>
            <a:pPr marL="357188" algn="just">
              <a:spcBef>
                <a:spcPts val="600"/>
              </a:spcBef>
              <a:buClr>
                <a:schemeClr val="accent1"/>
              </a:buClr>
            </a:pPr>
            <a:r>
              <a:rPr lang="pl-PL" sz="2400" dirty="0" smtClean="0">
                <a:solidFill>
                  <a:srgbClr val="002060"/>
                </a:solidFill>
              </a:rPr>
              <a:t>Jeśli działalność była zawieszona </a:t>
            </a:r>
            <a:r>
              <a:rPr lang="pl-PL" sz="2400" dirty="0">
                <a:solidFill>
                  <a:srgbClr val="002060"/>
                </a:solidFill>
              </a:rPr>
              <a:t>na pełny miesiąc kalendarzowy, nie </a:t>
            </a:r>
            <a:r>
              <a:rPr lang="pl-PL" sz="2400" dirty="0" smtClean="0">
                <a:solidFill>
                  <a:srgbClr val="002060"/>
                </a:solidFill>
              </a:rPr>
              <a:t>uwzględnia się go </a:t>
            </a:r>
            <a:br>
              <a:rPr lang="pl-PL" sz="2400" dirty="0" smtClean="0">
                <a:solidFill>
                  <a:srgbClr val="002060"/>
                </a:solidFill>
              </a:rPr>
            </a:br>
            <a:r>
              <a:rPr lang="pl-PL" sz="2400" dirty="0" smtClean="0">
                <a:solidFill>
                  <a:srgbClr val="002060"/>
                </a:solidFill>
              </a:rPr>
              <a:t>w </a:t>
            </a:r>
            <a:r>
              <a:rPr lang="pl-PL" sz="2400" dirty="0">
                <a:solidFill>
                  <a:srgbClr val="002060"/>
                </a:solidFill>
              </a:rPr>
              <a:t>wyliczeniu. </a:t>
            </a:r>
            <a:endParaRPr lang="pl-PL" sz="2400" dirty="0" smtClean="0">
              <a:solidFill>
                <a:srgbClr val="002060"/>
              </a:solidFill>
            </a:endParaRPr>
          </a:p>
          <a:p>
            <a:pPr marL="357188" algn="just">
              <a:spcBef>
                <a:spcPts val="600"/>
              </a:spcBef>
              <a:buClr>
                <a:schemeClr val="accent1"/>
              </a:buClr>
            </a:pPr>
            <a:r>
              <a:rPr lang="pl-PL" sz="2400" dirty="0" smtClean="0">
                <a:solidFill>
                  <a:srgbClr val="002060"/>
                </a:solidFill>
              </a:rPr>
              <a:t>Jeśli zawieszenie lub wznowienie działalności nastąpiło w </a:t>
            </a:r>
            <a:r>
              <a:rPr lang="pl-PL" sz="2400" dirty="0">
                <a:solidFill>
                  <a:srgbClr val="002060"/>
                </a:solidFill>
              </a:rPr>
              <a:t>trakcie miesiąca, miesiąc ten </a:t>
            </a:r>
            <a:r>
              <a:rPr lang="pl-PL" sz="2400" dirty="0" smtClean="0">
                <a:solidFill>
                  <a:srgbClr val="002060"/>
                </a:solidFill>
              </a:rPr>
              <a:t>należy uwzględnić w </a:t>
            </a:r>
            <a:r>
              <a:rPr lang="pl-PL" sz="2400" dirty="0">
                <a:solidFill>
                  <a:srgbClr val="002060"/>
                </a:solidFill>
              </a:rPr>
              <a:t>wyliczeniu jako miesiąc prowadzenia działalności</a:t>
            </a:r>
            <a:r>
              <a:rPr lang="pl-PL" sz="2400" dirty="0" smtClean="0">
                <a:solidFill>
                  <a:srgbClr val="002060"/>
                </a:solidFill>
              </a:rPr>
              <a:t>.</a:t>
            </a:r>
          </a:p>
          <a:p>
            <a:pPr marL="342900" indent="-342900" algn="just">
              <a:spcBef>
                <a:spcPts val="600"/>
              </a:spcBef>
              <a:buClr>
                <a:schemeClr val="accent1"/>
              </a:buClr>
              <a:buFont typeface="Wingdings" panose="05000000000000000000" pitchFamily="2" charset="2"/>
              <a:buChar char="q"/>
            </a:pPr>
            <a:r>
              <a:rPr lang="pl-PL" sz="2400" dirty="0" smtClean="0">
                <a:solidFill>
                  <a:srgbClr val="002060"/>
                </a:solidFill>
              </a:rPr>
              <a:t>W przypadku gdy przed </a:t>
            </a:r>
            <a:r>
              <a:rPr lang="pl-PL" sz="2400" dirty="0">
                <a:solidFill>
                  <a:srgbClr val="002060"/>
                </a:solidFill>
              </a:rPr>
              <a:t>wystąpieniem </a:t>
            </a:r>
            <a:r>
              <a:rPr lang="pl-PL" sz="2400" dirty="0" smtClean="0">
                <a:solidFill>
                  <a:srgbClr val="002060"/>
                </a:solidFill>
              </a:rPr>
              <a:t>powodzi przedsiębiorca </a:t>
            </a:r>
            <a:r>
              <a:rPr lang="pl-PL" sz="2400" dirty="0">
                <a:solidFill>
                  <a:srgbClr val="002060"/>
                </a:solidFill>
              </a:rPr>
              <a:t>nie </a:t>
            </a:r>
            <a:r>
              <a:rPr lang="pl-PL" sz="2400" dirty="0" smtClean="0">
                <a:solidFill>
                  <a:srgbClr val="002060"/>
                </a:solidFill>
              </a:rPr>
              <a:t>zawarł </a:t>
            </a:r>
            <a:r>
              <a:rPr lang="pl-PL" sz="2400" dirty="0">
                <a:solidFill>
                  <a:srgbClr val="002060"/>
                </a:solidFill>
              </a:rPr>
              <a:t>umowy ubezpieczenia </a:t>
            </a:r>
            <a:r>
              <a:rPr lang="pl-PL" sz="2400" dirty="0" smtClean="0">
                <a:solidFill>
                  <a:srgbClr val="002060"/>
                </a:solidFill>
              </a:rPr>
              <a:t>przedsiębiorstwa od następstw klęsk żywiołowych, </a:t>
            </a:r>
            <a:r>
              <a:rPr lang="pl-PL" sz="2400" dirty="0">
                <a:solidFill>
                  <a:srgbClr val="002060"/>
                </a:solidFill>
              </a:rPr>
              <a:t>świadczenie interwencyjne </a:t>
            </a:r>
            <a:r>
              <a:rPr lang="pl-PL" sz="2400" dirty="0" smtClean="0">
                <a:solidFill>
                  <a:srgbClr val="002060"/>
                </a:solidFill>
              </a:rPr>
              <a:t>przyznawane jest </a:t>
            </a:r>
            <a:r>
              <a:rPr lang="pl-PL" sz="2400" dirty="0">
                <a:solidFill>
                  <a:srgbClr val="002060"/>
                </a:solidFill>
              </a:rPr>
              <a:t>w kwocie </a:t>
            </a:r>
            <a:r>
              <a:rPr lang="pl-PL" sz="2400" dirty="0">
                <a:solidFill>
                  <a:schemeClr val="accent1"/>
                </a:solidFill>
              </a:rPr>
              <a:t>75% </a:t>
            </a:r>
            <a:r>
              <a:rPr lang="pl-PL" sz="2400" dirty="0" smtClean="0">
                <a:solidFill>
                  <a:schemeClr val="accent1"/>
                </a:solidFill>
              </a:rPr>
              <a:t>przysługującej </a:t>
            </a:r>
            <a:r>
              <a:rPr lang="pl-PL" sz="2400" dirty="0">
                <a:solidFill>
                  <a:schemeClr val="accent1"/>
                </a:solidFill>
              </a:rPr>
              <a:t>wysokości</a:t>
            </a:r>
            <a:r>
              <a:rPr lang="pl-PL" sz="2400" dirty="0" smtClean="0">
                <a:solidFill>
                  <a:srgbClr val="002060"/>
                </a:solidFill>
              </a:rPr>
              <a:t>.</a:t>
            </a:r>
            <a:endParaRPr lang="pl-PL" sz="2400" dirty="0">
              <a:solidFill>
                <a:srgbClr val="002060"/>
              </a:solidFill>
            </a:endParaRPr>
          </a:p>
        </p:txBody>
      </p:sp>
      <p:sp>
        <p:nvSpPr>
          <p:cNvPr id="4" name="Symbol zastępczy tekstu 3"/>
          <p:cNvSpPr>
            <a:spLocks noGrp="1"/>
          </p:cNvSpPr>
          <p:nvPr>
            <p:ph type="body" sz="quarter" idx="13"/>
          </p:nvPr>
        </p:nvSpPr>
        <p:spPr/>
        <p:txBody>
          <a:bodyPr/>
          <a:lstStyle/>
          <a:p>
            <a:endParaRPr lang="pl-PL" dirty="0"/>
          </a:p>
        </p:txBody>
      </p:sp>
      <p:sp>
        <p:nvSpPr>
          <p:cNvPr id="5" name="Symbol zastępczy tekstu 4"/>
          <p:cNvSpPr>
            <a:spLocks noGrp="1"/>
          </p:cNvSpPr>
          <p:nvPr>
            <p:ph type="body" sz="quarter" idx="14"/>
          </p:nvPr>
        </p:nvSpPr>
        <p:spPr/>
        <p:txBody>
          <a:bodyPr/>
          <a:lstStyle/>
          <a:p>
            <a:r>
              <a:rPr lang="pl-PL" sz="3600" dirty="0" smtClean="0">
                <a:solidFill>
                  <a:srgbClr val="002060"/>
                </a:solidFill>
              </a:rPr>
              <a:t>Kwota świadczenia interwencyjnego c.d.</a:t>
            </a:r>
            <a:endParaRPr lang="pl-PL" sz="3600" dirty="0">
              <a:solidFill>
                <a:srgbClr val="002060"/>
              </a:solidFill>
            </a:endParaRPr>
          </a:p>
        </p:txBody>
      </p:sp>
    </p:spTree>
    <p:extLst>
      <p:ext uri="{BB962C8B-B14F-4D97-AF65-F5344CB8AC3E}">
        <p14:creationId xmlns:p14="http://schemas.microsoft.com/office/powerpoint/2010/main" val="95899525"/>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zablon prezentacji">
  <a:themeElements>
    <a:clrScheme name="ZUS">
      <a:dk1>
        <a:srgbClr val="003D6E"/>
      </a:dk1>
      <a:lt1>
        <a:srgbClr val="FFFFFF"/>
      </a:lt1>
      <a:dk2>
        <a:srgbClr val="000000"/>
      </a:dk2>
      <a:lt2>
        <a:srgbClr val="FFFFFF"/>
      </a:lt2>
      <a:accent1>
        <a:srgbClr val="00993F"/>
      </a:accent1>
      <a:accent2>
        <a:srgbClr val="BEC3CE"/>
      </a:accent2>
      <a:accent3>
        <a:srgbClr val="E1B34F"/>
      </a:accent3>
      <a:accent4>
        <a:srgbClr val="3F84D2"/>
      </a:accent4>
      <a:accent5>
        <a:srgbClr val="F05E5E"/>
      </a:accent5>
      <a:accent6>
        <a:srgbClr val="773F9B"/>
      </a:accent6>
      <a:hlink>
        <a:srgbClr val="0000FF"/>
      </a:hlink>
      <a:folHlink>
        <a:srgbClr val="FF00FF"/>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 prezentacji</Template>
  <TotalTime>1004</TotalTime>
  <Words>6147</Words>
  <Application>Microsoft Office PowerPoint</Application>
  <PresentationFormat>Niestandardowy</PresentationFormat>
  <Paragraphs>238</Paragraphs>
  <Slides>30</Slides>
  <Notes>30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30</vt:i4>
      </vt:variant>
    </vt:vector>
  </HeadingPairs>
  <TitlesOfParts>
    <vt:vector size="39" baseType="lpstr">
      <vt:lpstr>Arial</vt:lpstr>
      <vt:lpstr>Calibri</vt:lpstr>
      <vt:lpstr>Calibri Light</vt:lpstr>
      <vt:lpstr>Helvetica Light</vt:lpstr>
      <vt:lpstr>Helvetica Neue</vt:lpstr>
      <vt:lpstr>Lato Bold</vt:lpstr>
      <vt:lpstr>Lato Light</vt:lpstr>
      <vt:lpstr>Wingdings</vt:lpstr>
      <vt:lpstr>Szablon prezentacji</vt:lpstr>
      <vt:lpstr>Świadczenie interwencyjne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ZUS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Kosecka, Joanna</dc:creator>
  <cp:lastModifiedBy>Głębicka-Rękawek, Alina</cp:lastModifiedBy>
  <cp:revision>136</cp:revision>
  <cp:lastPrinted>2024-10-11T05:23:03Z</cp:lastPrinted>
  <dcterms:created xsi:type="dcterms:W3CDTF">2024-10-08T08:17:00Z</dcterms:created>
  <dcterms:modified xsi:type="dcterms:W3CDTF">2024-10-17T11:22:56Z</dcterms:modified>
</cp:coreProperties>
</file>