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70" r:id="rId2"/>
  </p:sldMasterIdLst>
  <p:notesMasterIdLst>
    <p:notesMasterId r:id="rId37"/>
  </p:notesMasterIdLst>
  <p:handoutMasterIdLst>
    <p:handoutMasterId r:id="rId38"/>
  </p:handoutMasterIdLst>
  <p:sldIdLst>
    <p:sldId id="2013" r:id="rId3"/>
    <p:sldId id="2017" r:id="rId4"/>
    <p:sldId id="2015" r:id="rId5"/>
    <p:sldId id="2018" r:id="rId6"/>
    <p:sldId id="2014" r:id="rId7"/>
    <p:sldId id="2019" r:id="rId8"/>
    <p:sldId id="2016" r:id="rId9"/>
    <p:sldId id="2020" r:id="rId10"/>
    <p:sldId id="2021" r:id="rId11"/>
    <p:sldId id="2022" r:id="rId12"/>
    <p:sldId id="2023" r:id="rId13"/>
    <p:sldId id="2024" r:id="rId14"/>
    <p:sldId id="2025" r:id="rId15"/>
    <p:sldId id="2026" r:id="rId16"/>
    <p:sldId id="2027" r:id="rId17"/>
    <p:sldId id="2028" r:id="rId18"/>
    <p:sldId id="2030" r:id="rId19"/>
    <p:sldId id="2029" r:id="rId20"/>
    <p:sldId id="2031" r:id="rId21"/>
    <p:sldId id="2032" r:id="rId22"/>
    <p:sldId id="2033" r:id="rId23"/>
    <p:sldId id="2034" r:id="rId24"/>
    <p:sldId id="2035" r:id="rId25"/>
    <p:sldId id="2036" r:id="rId26"/>
    <p:sldId id="2037" r:id="rId27"/>
    <p:sldId id="2038" r:id="rId28"/>
    <p:sldId id="2039" r:id="rId29"/>
    <p:sldId id="2040" r:id="rId30"/>
    <p:sldId id="2042" r:id="rId31"/>
    <p:sldId id="2041" r:id="rId32"/>
    <p:sldId id="2043" r:id="rId33"/>
    <p:sldId id="2044" r:id="rId34"/>
    <p:sldId id="2045" r:id="rId35"/>
    <p:sldId id="1180" r:id="rId36"/>
  </p:sldIdLst>
  <p:sldSz cx="13004800" cy="9753600"/>
  <p:notesSz cx="6797675" cy="9926638"/>
  <p:defaultTextStyle>
    <a:lvl1pPr algn="ctr" defTabSz="584170">
      <a:defRPr sz="3600">
        <a:latin typeface="+mn-lt"/>
        <a:ea typeface="+mn-ea"/>
        <a:cs typeface="+mn-cs"/>
        <a:sym typeface="Helvetica Light"/>
      </a:defRPr>
    </a:lvl1pPr>
    <a:lvl2pPr indent="228589" algn="ctr" defTabSz="584170">
      <a:defRPr sz="3600">
        <a:latin typeface="+mn-lt"/>
        <a:ea typeface="+mn-ea"/>
        <a:cs typeface="+mn-cs"/>
        <a:sym typeface="Helvetica Light"/>
      </a:defRPr>
    </a:lvl2pPr>
    <a:lvl3pPr indent="457176" algn="ctr" defTabSz="584170">
      <a:defRPr sz="3600">
        <a:latin typeface="+mn-lt"/>
        <a:ea typeface="+mn-ea"/>
        <a:cs typeface="+mn-cs"/>
        <a:sym typeface="Helvetica Light"/>
      </a:defRPr>
    </a:lvl3pPr>
    <a:lvl4pPr indent="685765" algn="ctr" defTabSz="584170">
      <a:defRPr sz="3600">
        <a:latin typeface="+mn-lt"/>
        <a:ea typeface="+mn-ea"/>
        <a:cs typeface="+mn-cs"/>
        <a:sym typeface="Helvetica Light"/>
      </a:defRPr>
    </a:lvl4pPr>
    <a:lvl5pPr indent="914354" algn="ctr" defTabSz="584170">
      <a:defRPr sz="3600">
        <a:latin typeface="+mn-lt"/>
        <a:ea typeface="+mn-ea"/>
        <a:cs typeface="+mn-cs"/>
        <a:sym typeface="Helvetica Light"/>
      </a:defRPr>
    </a:lvl5pPr>
    <a:lvl6pPr indent="1142941" algn="ctr" defTabSz="584170">
      <a:defRPr sz="3600">
        <a:latin typeface="+mn-lt"/>
        <a:ea typeface="+mn-ea"/>
        <a:cs typeface="+mn-cs"/>
        <a:sym typeface="Helvetica Light"/>
      </a:defRPr>
    </a:lvl6pPr>
    <a:lvl7pPr indent="1371530" algn="ctr" defTabSz="584170">
      <a:defRPr sz="3600">
        <a:latin typeface="+mn-lt"/>
        <a:ea typeface="+mn-ea"/>
        <a:cs typeface="+mn-cs"/>
        <a:sym typeface="Helvetica Light"/>
      </a:defRPr>
    </a:lvl7pPr>
    <a:lvl8pPr indent="1600119" algn="ctr" defTabSz="584170">
      <a:defRPr sz="3600">
        <a:latin typeface="+mn-lt"/>
        <a:ea typeface="+mn-ea"/>
        <a:cs typeface="+mn-cs"/>
        <a:sym typeface="Helvetica Light"/>
      </a:defRPr>
    </a:lvl8pPr>
    <a:lvl9pPr indent="1828706" algn="ctr" defTabSz="58417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KK" initials="DKK" lastIdx="3" clrIdx="0"/>
  <p:cmAuthor id="1" name="DSK" initials="DS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3"/>
    <a:srgbClr val="003D6E"/>
    <a:srgbClr val="6CBAD6"/>
    <a:srgbClr val="00993F"/>
    <a:srgbClr val="99FFCC"/>
    <a:srgbClr val="CCECFF"/>
    <a:srgbClr val="FCE4D6"/>
    <a:srgbClr val="EAD2C0"/>
    <a:srgbClr val="00732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05" autoAdjust="0"/>
  </p:normalViewPr>
  <p:slideViewPr>
    <p:cSldViewPr>
      <p:cViewPr varScale="1">
        <p:scale>
          <a:sx n="50" d="100"/>
          <a:sy n="50" d="100"/>
        </p:scale>
        <p:origin x="331" y="53"/>
      </p:cViewPr>
      <p:guideLst>
        <p:guide orient="horz" pos="3072"/>
        <p:guide pos="4096"/>
      </p:guideLst>
    </p:cSldViewPr>
  </p:slideViewPr>
  <p:outlineViewPr>
    <p:cViewPr>
      <p:scale>
        <a:sx n="33" d="100"/>
        <a:sy n="33" d="100"/>
      </p:scale>
      <p:origin x="0" y="-57461"/>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81" d="100"/>
          <a:sy n="81" d="100"/>
        </p:scale>
        <p:origin x="-4020"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pl-PL" dirty="0"/>
          </a:p>
        </p:txBody>
      </p:sp>
      <p:sp>
        <p:nvSpPr>
          <p:cNvPr id="3" name="Symbol zastępczy daty 2"/>
          <p:cNvSpPr>
            <a:spLocks noGrp="1"/>
          </p:cNvSpPr>
          <p:nvPr>
            <p:ph type="dt" sz="quarter" idx="1"/>
          </p:nvPr>
        </p:nvSpPr>
        <p:spPr>
          <a:xfrm>
            <a:off x="3850444" y="0"/>
            <a:ext cx="2945659" cy="496332"/>
          </a:xfrm>
          <a:prstGeom prst="rect">
            <a:avLst/>
          </a:prstGeom>
        </p:spPr>
        <p:txBody>
          <a:bodyPr vert="horz" lIns="91433" tIns="45717" rIns="91433" bIns="45717" rtlCol="0"/>
          <a:lstStyle>
            <a:lvl1pPr algn="r">
              <a:defRPr sz="1200"/>
            </a:lvl1pPr>
          </a:lstStyle>
          <a:p>
            <a:fld id="{D5B1178C-28A7-4D31-BD52-F1491313C44E}" type="datetimeFigureOut">
              <a:rPr lang="pl-PL" smtClean="0"/>
              <a:t>2025-07-10</a:t>
            </a:fld>
            <a:endParaRPr lang="pl-PL" dirty="0"/>
          </a:p>
        </p:txBody>
      </p:sp>
      <p:sp>
        <p:nvSpPr>
          <p:cNvPr id="4" name="Symbol zastępczy stopki 3"/>
          <p:cNvSpPr>
            <a:spLocks noGrp="1"/>
          </p:cNvSpPr>
          <p:nvPr>
            <p:ph type="ftr" sz="quarter" idx="2"/>
          </p:nvPr>
        </p:nvSpPr>
        <p:spPr>
          <a:xfrm>
            <a:off x="1" y="9428583"/>
            <a:ext cx="2945659" cy="496332"/>
          </a:xfrm>
          <a:prstGeom prst="rect">
            <a:avLst/>
          </a:prstGeom>
        </p:spPr>
        <p:txBody>
          <a:bodyPr vert="horz" lIns="91433" tIns="45717" rIns="91433" bIns="45717"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50444" y="9428583"/>
            <a:ext cx="2945659" cy="496332"/>
          </a:xfrm>
          <a:prstGeom prst="rect">
            <a:avLst/>
          </a:prstGeom>
        </p:spPr>
        <p:txBody>
          <a:bodyPr vert="horz" lIns="91433" tIns="45717" rIns="91433" bIns="45717" rtlCol="0" anchor="b"/>
          <a:lstStyle>
            <a:lvl1pPr algn="r">
              <a:defRPr sz="1200"/>
            </a:lvl1pPr>
          </a:lstStyle>
          <a:p>
            <a:fld id="{DD8B21CF-8D73-4311-9B7F-12EA652CC1E7}" type="slidenum">
              <a:rPr lang="pl-PL" smtClean="0"/>
              <a:t>‹#›</a:t>
            </a:fld>
            <a:endParaRPr lang="pl-PL" dirty="0"/>
          </a:p>
        </p:txBody>
      </p:sp>
    </p:spTree>
    <p:extLst>
      <p:ext uri="{BB962C8B-B14F-4D97-AF65-F5344CB8AC3E}">
        <p14:creationId xmlns:p14="http://schemas.microsoft.com/office/powerpoint/2010/main" val="271392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44538"/>
            <a:ext cx="4962525" cy="3722687"/>
          </a:xfrm>
          <a:prstGeom prst="rect">
            <a:avLst/>
          </a:prstGeom>
        </p:spPr>
        <p:txBody>
          <a:bodyPr lIns="91433" tIns="45717" rIns="91433" bIns="45717"/>
          <a:lstStyle/>
          <a:p>
            <a:pPr lvl="0"/>
            <a:endParaRPr dirty="0"/>
          </a:p>
        </p:txBody>
      </p:sp>
      <p:sp>
        <p:nvSpPr>
          <p:cNvPr id="30" name="Shape 30"/>
          <p:cNvSpPr>
            <a:spLocks noGrp="1"/>
          </p:cNvSpPr>
          <p:nvPr>
            <p:ph type="body" sz="quarter" idx="1"/>
          </p:nvPr>
        </p:nvSpPr>
        <p:spPr>
          <a:xfrm>
            <a:off x="906359" y="4715155"/>
            <a:ext cx="4984962" cy="4466987"/>
          </a:xfrm>
          <a:prstGeom prst="rect">
            <a:avLst/>
          </a:prstGeom>
        </p:spPr>
        <p:txBody>
          <a:bodyPr lIns="91433" tIns="45717" rIns="91433" bIns="45717"/>
          <a:lstStyle/>
          <a:p>
            <a:pPr lvl="0"/>
            <a:endParaRPr/>
          </a:p>
        </p:txBody>
      </p:sp>
    </p:spTree>
    <p:extLst>
      <p:ext uri="{BB962C8B-B14F-4D97-AF65-F5344CB8AC3E}">
        <p14:creationId xmlns:p14="http://schemas.microsoft.com/office/powerpoint/2010/main" val="2860267859"/>
      </p:ext>
    </p:extLst>
  </p:cSld>
  <p:clrMap bg1="lt1" tx1="dk1" bg2="lt2" tx2="dk2" accent1="accent1" accent2="accent2" accent3="accent3" accent4="accent4" accent5="accent5" accent6="accent6" hlink="hlink" folHlink="folHlink"/>
  <p:notesStyle>
    <a:lvl1pPr defTabSz="457176">
      <a:lnSpc>
        <a:spcPct val="117999"/>
      </a:lnSpc>
      <a:defRPr sz="2100">
        <a:latin typeface="Helvetica Neue"/>
        <a:ea typeface="Helvetica Neue"/>
        <a:cs typeface="Helvetica Neue"/>
        <a:sym typeface="Helvetica Neue"/>
      </a:defRPr>
    </a:lvl1pPr>
    <a:lvl2pPr indent="228589" defTabSz="457176">
      <a:lnSpc>
        <a:spcPct val="117999"/>
      </a:lnSpc>
      <a:defRPr sz="2100">
        <a:latin typeface="Helvetica Neue"/>
        <a:ea typeface="Helvetica Neue"/>
        <a:cs typeface="Helvetica Neue"/>
        <a:sym typeface="Helvetica Neue"/>
      </a:defRPr>
    </a:lvl2pPr>
    <a:lvl3pPr indent="457176" defTabSz="457176">
      <a:lnSpc>
        <a:spcPct val="117999"/>
      </a:lnSpc>
      <a:defRPr sz="2100">
        <a:latin typeface="Helvetica Neue"/>
        <a:ea typeface="Helvetica Neue"/>
        <a:cs typeface="Helvetica Neue"/>
        <a:sym typeface="Helvetica Neue"/>
      </a:defRPr>
    </a:lvl3pPr>
    <a:lvl4pPr indent="685765" defTabSz="457176">
      <a:lnSpc>
        <a:spcPct val="117999"/>
      </a:lnSpc>
      <a:defRPr sz="2100">
        <a:latin typeface="Helvetica Neue"/>
        <a:ea typeface="Helvetica Neue"/>
        <a:cs typeface="Helvetica Neue"/>
        <a:sym typeface="Helvetica Neue"/>
      </a:defRPr>
    </a:lvl4pPr>
    <a:lvl5pPr indent="914354" defTabSz="457176">
      <a:lnSpc>
        <a:spcPct val="117999"/>
      </a:lnSpc>
      <a:defRPr sz="2100">
        <a:latin typeface="Helvetica Neue"/>
        <a:ea typeface="Helvetica Neue"/>
        <a:cs typeface="Helvetica Neue"/>
        <a:sym typeface="Helvetica Neue"/>
      </a:defRPr>
    </a:lvl5pPr>
    <a:lvl6pPr indent="1142941" defTabSz="457176">
      <a:lnSpc>
        <a:spcPct val="117999"/>
      </a:lnSpc>
      <a:defRPr sz="2100">
        <a:latin typeface="Helvetica Neue"/>
        <a:ea typeface="Helvetica Neue"/>
        <a:cs typeface="Helvetica Neue"/>
        <a:sym typeface="Helvetica Neue"/>
      </a:defRPr>
    </a:lvl6pPr>
    <a:lvl7pPr indent="1371530" defTabSz="457176">
      <a:lnSpc>
        <a:spcPct val="117999"/>
      </a:lnSpc>
      <a:defRPr sz="2100">
        <a:latin typeface="Helvetica Neue"/>
        <a:ea typeface="Helvetica Neue"/>
        <a:cs typeface="Helvetica Neue"/>
        <a:sym typeface="Helvetica Neue"/>
      </a:defRPr>
    </a:lvl7pPr>
    <a:lvl8pPr indent="1600119" defTabSz="457176">
      <a:lnSpc>
        <a:spcPct val="117999"/>
      </a:lnSpc>
      <a:defRPr sz="2100">
        <a:latin typeface="Helvetica Neue"/>
        <a:ea typeface="Helvetica Neue"/>
        <a:cs typeface="Helvetica Neue"/>
        <a:sym typeface="Helvetica Neue"/>
      </a:defRPr>
    </a:lvl8pPr>
    <a:lvl9pPr indent="1828706" defTabSz="457176">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25720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85588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63443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386301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314413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45561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67183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40564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595092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66054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78946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00157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4118828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834389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20889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421764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33683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1880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3557882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3449483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927437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6001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4048260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9072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998098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3967880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4195944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końcowy.</a:t>
            </a:r>
            <a:r>
              <a:rPr lang="pl-PL" baseline="0" dirty="0">
                <a:latin typeface="Calibri" panose="020F0502020204030204" pitchFamily="34" charset="0"/>
              </a:rPr>
              <a:t> Treść pozdrowienia można zmienić </a:t>
            </a:r>
            <a:r>
              <a:rPr lang="pl-PL" dirty="0">
                <a:latin typeface="Calibri" panose="020F0502020204030204" pitchFamily="34" charset="0"/>
              </a:rPr>
              <a:t>we wzorcu: górne menu „Widok” &gt; „Wzorzec slajdów”. </a:t>
            </a:r>
            <a:r>
              <a:rPr lang="pl-PL" baseline="0" dirty="0">
                <a:latin typeface="Calibri" panose="020F0502020204030204" pitchFamily="34" charset="0"/>
              </a:rPr>
              <a:t>Elementy graficzne („chorągiewki”) i logo ZUS są stałymi elementami szablonu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53216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336059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38558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4022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289735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35705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a:latin typeface="Calibri" panose="020F0502020204030204" pitchFamily="34" charset="0"/>
              </a:rPr>
              <a:t>Slajd z treścią wariant z krótkim tytułem, układ</a:t>
            </a:r>
            <a:r>
              <a:rPr lang="pl-PL" baseline="0" dirty="0">
                <a:latin typeface="Calibri" panose="020F0502020204030204" pitchFamily="34" charset="0"/>
              </a:rPr>
              <a:t> </a:t>
            </a:r>
            <a:r>
              <a:rPr lang="pl-PL" dirty="0">
                <a:latin typeface="Calibri" panose="020F0502020204030204" pitchFamily="34" charset="0"/>
              </a:rPr>
              <a:t>poziomy. </a:t>
            </a:r>
            <a:r>
              <a:rPr lang="pl-PL" baseline="0" dirty="0">
                <a:latin typeface="Calibri" panose="020F0502020204030204" pitchFamily="34" charset="0"/>
              </a:rPr>
              <a:t>W szablonie zamieszczono kilka podstawowych układów kompozycji treści (slajdy 4-7). </a:t>
            </a:r>
            <a:r>
              <a:rPr lang="pl-PL" dirty="0">
                <a:latin typeface="Calibri" panose="020F0502020204030204" pitchFamily="34" charset="0"/>
              </a:rPr>
              <a:t>Do</a:t>
            </a:r>
            <a:r>
              <a:rPr lang="pl-PL" baseline="0" dirty="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a:latin typeface="Calibri" panose="020F0502020204030204" pitchFamily="34" charset="0"/>
            </a:endParaRPr>
          </a:p>
        </p:txBody>
      </p:sp>
    </p:spTree>
    <p:extLst>
      <p:ext uri="{BB962C8B-B14F-4D97-AF65-F5344CB8AC3E}">
        <p14:creationId xmlns:p14="http://schemas.microsoft.com/office/powerpoint/2010/main" val="1142596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i podtytuł z grafiką">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D:\Moje obrazy\logo zus\logoZUSnoweRozwiniecie.png"/>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a 3"/>
          <p:cNvGrpSpPr/>
          <p:nvPr userDrawn="1"/>
        </p:nvGrpSpPr>
        <p:grpSpPr>
          <a:xfrm>
            <a:off x="-12998" y="0"/>
            <a:ext cx="13017798" cy="9769012"/>
            <a:chOff x="-12998" y="0"/>
            <a:chExt cx="13017798" cy="9769012"/>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userDrawn="1"/>
          </p:nvSpPr>
          <p:spPr>
            <a:xfrm>
              <a:off x="0" y="8178527"/>
              <a:ext cx="13004800" cy="1590485"/>
            </a:xfrm>
            <a:prstGeom prst="rect">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6" name="Prostokąt 5"/>
            <p:cNvSpPr/>
            <p:nvPr userDrawn="1"/>
          </p:nvSpPr>
          <p:spPr>
            <a:xfrm>
              <a:off x="6495900" y="0"/>
              <a:ext cx="6508899" cy="7678476"/>
            </a:xfrm>
            <a:prstGeom prst="rect">
              <a:avLst/>
            </a:prstGeom>
            <a:solidFill>
              <a:schemeClr val="accent1">
                <a:alpha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sp>
        <p:nvSpPr>
          <p:cNvPr id="29" name="Symbol zastępczy tekstu 2"/>
          <p:cNvSpPr>
            <a:spLocks noGrp="1"/>
          </p:cNvSpPr>
          <p:nvPr userDrawn="1">
            <p:ph type="body" sz="quarter" idx="13" hasCustomPrompt="1"/>
          </p:nvPr>
        </p:nvSpPr>
        <p:spPr>
          <a:xfrm>
            <a:off x="7042248" y="268289"/>
            <a:ext cx="5329238"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Miejsce i data</a:t>
            </a:r>
          </a:p>
        </p:txBody>
      </p:sp>
      <p:pic>
        <p:nvPicPr>
          <p:cNvPr id="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0000" y="8683200"/>
            <a:ext cx="2560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ymbol zastępczy tekstu 2"/>
          <p:cNvSpPr>
            <a:spLocks noGrp="1"/>
          </p:cNvSpPr>
          <p:nvPr>
            <p:ph type="body" sz="quarter" idx="15" hasCustomPrompt="1"/>
          </p:nvPr>
        </p:nvSpPr>
        <p:spPr>
          <a:xfrm>
            <a:off x="7056064" y="6586760"/>
            <a:ext cx="5567016" cy="865187"/>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Imię i nazwisko prelegenta </a:t>
            </a:r>
            <a:br>
              <a:rPr lang="pl-PL" dirty="0"/>
            </a:br>
            <a:r>
              <a:rPr lang="pl-PL" dirty="0"/>
              <a:t>Stanowisko</a:t>
            </a:r>
          </a:p>
        </p:txBody>
      </p:sp>
      <p:sp>
        <p:nvSpPr>
          <p:cNvPr id="22" name="Symbol zastępczy tekstu 2"/>
          <p:cNvSpPr>
            <a:spLocks noGrp="1"/>
          </p:cNvSpPr>
          <p:nvPr>
            <p:ph type="body" sz="quarter" idx="11" hasCustomPrompt="1"/>
          </p:nvPr>
        </p:nvSpPr>
        <p:spPr>
          <a:xfrm>
            <a:off x="7060008" y="5003675"/>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a:t>
            </a:r>
          </a:p>
        </p:txBody>
      </p:sp>
      <p:sp>
        <p:nvSpPr>
          <p:cNvPr id="23" name="Shape 35"/>
          <p:cNvSpPr/>
          <p:nvPr userDrawn="1"/>
        </p:nvSpPr>
        <p:spPr>
          <a:xfrm>
            <a:off x="7192764" y="4423220"/>
            <a:ext cx="1270000" cy="212031"/>
          </a:xfrm>
          <a:prstGeom prst="rect">
            <a:avLst/>
          </a:prstGeom>
          <a:solidFill>
            <a:schemeClr val="tx1"/>
          </a:solidFill>
          <a:ln w="12700">
            <a:noFill/>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5" name="Tytuł 1"/>
          <p:cNvSpPr>
            <a:spLocks noGrp="1"/>
          </p:cNvSpPr>
          <p:nvPr>
            <p:ph type="title" hasCustomPrompt="1"/>
          </p:nvPr>
        </p:nvSpPr>
        <p:spPr>
          <a:xfrm>
            <a:off x="7042248" y="1060376"/>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a:t>Tutaj proszę wpisać tytuł prezentacji</a:t>
            </a:r>
          </a:p>
        </p:txBody>
      </p:sp>
      <p:sp>
        <p:nvSpPr>
          <p:cNvPr id="26"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31215633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tuł sekcji">
    <p:bg>
      <p:bgPr>
        <a:solidFill>
          <a:schemeClr val="accent1"/>
        </a:solidFill>
        <a:effectLst/>
      </p:bgPr>
    </p:bg>
    <p:spTree>
      <p:nvGrpSpPr>
        <p:cNvPr id="1" name=""/>
        <p:cNvGrpSpPr/>
        <p:nvPr/>
      </p:nvGrpSpPr>
      <p:grpSpPr>
        <a:xfrm>
          <a:off x="0" y="0"/>
          <a:ext cx="0" cy="0"/>
          <a:chOff x="0" y="0"/>
          <a:chExt cx="0" cy="0"/>
        </a:xfrm>
      </p:grpSpPr>
      <p:sp>
        <p:nvSpPr>
          <p:cNvPr id="3" name="Symbol zastępczy tekstu 2"/>
          <p:cNvSpPr>
            <a:spLocks noGrp="1"/>
          </p:cNvSpPr>
          <p:nvPr userDrawn="1">
            <p:ph type="body" sz="quarter" idx="10" hasCustomPrompt="1"/>
          </p:nvPr>
        </p:nvSpPr>
        <p:spPr>
          <a:xfrm>
            <a:off x="777600" y="6187802"/>
            <a:ext cx="11413432" cy="865187"/>
          </a:xfrm>
          <a:prstGeom prst="rect">
            <a:avLst/>
          </a:prstGeom>
        </p:spPr>
        <p:txBody>
          <a:bodyPr anchor="t">
            <a:norm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Dodatkowy tekst</a:t>
            </a:r>
          </a:p>
        </p:txBody>
      </p:sp>
      <p:grpSp>
        <p:nvGrpSpPr>
          <p:cNvPr id="2" name="Grupa 1"/>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Symbol zastępczy tekstu 2"/>
          <p:cNvSpPr>
            <a:spLocks noGrp="1"/>
          </p:cNvSpPr>
          <p:nvPr userDrawn="1">
            <p:ph type="body" sz="quarter" idx="11" hasCustomPrompt="1"/>
          </p:nvPr>
        </p:nvSpPr>
        <p:spPr>
          <a:xfrm>
            <a:off x="777600" y="4565526"/>
            <a:ext cx="1141343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 sekcji</a:t>
            </a:r>
          </a:p>
        </p:txBody>
      </p:sp>
      <p:sp>
        <p:nvSpPr>
          <p:cNvPr id="25" name="Symbol zastępczy tekstu 2"/>
          <p:cNvSpPr>
            <a:spLocks noGrp="1"/>
          </p:cNvSpPr>
          <p:nvPr userDrawn="1">
            <p:ph type="body" sz="quarter" idx="12" hasCustomPrompt="1"/>
          </p:nvPr>
        </p:nvSpPr>
        <p:spPr>
          <a:xfrm>
            <a:off x="777600" y="1189534"/>
            <a:ext cx="11413432" cy="2016224"/>
          </a:xfrm>
          <a:prstGeom prst="rect">
            <a:avLst/>
          </a:prstGeom>
        </p:spPr>
        <p:txBody>
          <a:bodyPr anchor="t">
            <a:noAutofit/>
          </a:bodyPr>
          <a:lstStyle>
            <a:lvl1pPr marL="0" indent="0" algn="l">
              <a:spcBef>
                <a:spcPts val="0"/>
              </a:spcBef>
              <a:spcAft>
                <a:spcPts val="0"/>
              </a:spcAft>
              <a:buNone/>
              <a:defRPr sz="6400" b="1" baseline="0">
                <a:solidFill>
                  <a:schemeClr val="bg1"/>
                </a:solidFill>
                <a:latin typeface="Calibri" panose="020F0502020204030204" pitchFamily="34" charset="0"/>
              </a:defRPr>
            </a:lvl1pPr>
          </a:lstStyle>
          <a:p>
            <a:pPr lvl="0"/>
            <a:r>
              <a:rPr lang="pl-PL" dirty="0"/>
              <a:t>Tu proszę wpisać tytuł sekcji tytuł sekcji</a:t>
            </a:r>
          </a:p>
        </p:txBody>
      </p:sp>
      <p:sp>
        <p:nvSpPr>
          <p:cNvPr id="28" name="Shape 35"/>
          <p:cNvSpPr/>
          <p:nvPr userDrawn="1"/>
        </p:nvSpPr>
        <p:spPr>
          <a:xfrm>
            <a:off x="885776" y="3796481"/>
            <a:ext cx="1270000" cy="212031"/>
          </a:xfrm>
          <a:prstGeom prst="rect">
            <a:avLst/>
          </a:prstGeom>
          <a:solidFill>
            <a:schemeClr val="tx1"/>
          </a:solidFill>
          <a:ln w="12700">
            <a:miter lim="400000"/>
          </a:ln>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14" name="Symbol zastępczy tekstu 2"/>
          <p:cNvSpPr>
            <a:spLocks noGrp="1"/>
          </p:cNvSpPr>
          <p:nvPr>
            <p:ph type="body" sz="quarter" idx="13"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223129850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i grafika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777600" y="3364632"/>
            <a:ext cx="5508776" cy="496855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741760" y="2212504"/>
            <a:ext cx="11521280" cy="864096"/>
          </a:xfrm>
          <a:prstGeom prst="rect">
            <a:avLst/>
          </a:prstGeom>
        </p:spPr>
        <p:txBody>
          <a:bodyPr/>
          <a:lstStyle>
            <a:lvl1pPr marL="0" marR="0" indent="0" defTabSz="584200" eaLnBrk="1" fontAlgn="auto" latinLnBrk="0" hangingPunct="1">
              <a:lnSpc>
                <a:spcPct val="100000"/>
              </a:lnSpc>
              <a:spcBef>
                <a:spcPts val="0"/>
              </a:spcBef>
              <a:spcAft>
                <a:spcPts val="60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741760" y="844352"/>
            <a:ext cx="11521280" cy="864096"/>
          </a:xfrm>
          <a:prstGeom prst="rect">
            <a:avLst/>
          </a:prstGeom>
        </p:spPr>
        <p:txBody>
          <a:bodyPr/>
          <a:lstStyle>
            <a:lvl1pPr marL="0" indent="0">
              <a:spcBef>
                <a:spcPts val="0"/>
              </a:spcBef>
              <a:spcAft>
                <a:spcPts val="0"/>
              </a:spcAft>
              <a:buFont typeface="Arial" panose="020B0604020202020204" pitchFamily="34" charset="0"/>
              <a:buNone/>
              <a:defRPr sz="5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 krótszy</a:t>
            </a:r>
          </a:p>
        </p:txBody>
      </p:sp>
      <p:sp>
        <p:nvSpPr>
          <p:cNvPr id="19" name="Shape 35"/>
          <p:cNvSpPr/>
          <p:nvPr userDrawn="1"/>
        </p:nvSpPr>
        <p:spPr>
          <a:xfrm>
            <a:off x="829279" y="1564432"/>
            <a:ext cx="1270000" cy="212031"/>
          </a:xfrm>
          <a:prstGeom prst="rect">
            <a:avLst/>
          </a:prstGeom>
          <a:solidFill>
            <a:srgbClr val="029A3F"/>
          </a:solidFill>
          <a:ln w="12700">
            <a:miter lim="400000"/>
          </a:ln>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6789738" y="3364632"/>
            <a:ext cx="5473302" cy="4968552"/>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 name="pole tekstowe 1"/>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2000" b="1" dirty="0">
              <a:solidFill>
                <a:srgbClr val="FFFFFF"/>
              </a:solidFill>
            </a:endParaRPr>
          </a:p>
        </p:txBody>
      </p:sp>
    </p:spTree>
    <p:extLst>
      <p:ext uri="{BB962C8B-B14F-4D97-AF65-F5344CB8AC3E}">
        <p14:creationId xmlns:p14="http://schemas.microsoft.com/office/powerpoint/2010/main" val="22599597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z dużą grafiką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588768"/>
            <a:ext cx="5508776" cy="3744416"/>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6790432" y="2716560"/>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296145"/>
          </a:xfrm>
          <a:prstGeom prst="rect">
            <a:avLst/>
          </a:prstGeom>
        </p:spPr>
        <p:txBody>
          <a:bodyPr/>
          <a:lstStyle>
            <a:lvl1pPr marL="0" indent="0">
              <a:spcBef>
                <a:spcPts val="0"/>
              </a:spcBef>
              <a:spcAft>
                <a:spcPts val="0"/>
              </a:spcAft>
              <a:buFont typeface="Arial" panose="020B0604020202020204" pitchFamily="34" charset="0"/>
              <a:buNone/>
              <a:defRPr sz="4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a:t>
            </a:r>
            <a:br>
              <a:rPr lang="pl-PL" dirty="0"/>
            </a:br>
            <a:r>
              <a:rPr lang="pl-PL" dirty="0"/>
              <a:t>krótszy</a:t>
            </a:r>
          </a:p>
        </p:txBody>
      </p:sp>
      <p:sp>
        <p:nvSpPr>
          <p:cNvPr id="19" name="Shape 35"/>
          <p:cNvSpPr/>
          <p:nvPr userDrawn="1"/>
        </p:nvSpPr>
        <p:spPr>
          <a:xfrm>
            <a:off x="6816576" y="2356520"/>
            <a:ext cx="1270000" cy="212031"/>
          </a:xfrm>
          <a:prstGeom prst="rect">
            <a:avLst/>
          </a:prstGeom>
          <a:solidFill>
            <a:srgbClr val="029A3F"/>
          </a:solidFill>
          <a:ln w="12700">
            <a:miter lim="400000"/>
          </a:ln>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2000" b="1" dirty="0">
              <a:solidFill>
                <a:srgbClr val="FFFFFF"/>
              </a:solidFill>
            </a:endParaRPr>
          </a:p>
        </p:txBody>
      </p:sp>
    </p:spTree>
    <p:extLst>
      <p:ext uri="{BB962C8B-B14F-4D97-AF65-F5344CB8AC3E}">
        <p14:creationId xmlns:p14="http://schemas.microsoft.com/office/powerpoint/2010/main" val="41046697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z dużą grafiką - dłuż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804792"/>
            <a:ext cx="5508776" cy="352839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6790432" y="2932584"/>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512169"/>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a:t>
            </a:r>
            <a:br>
              <a:rPr lang="pl-PL" dirty="0"/>
            </a:br>
            <a:r>
              <a:rPr lang="pl-PL" dirty="0"/>
              <a:t>slajdu dłuższy</a:t>
            </a:r>
          </a:p>
        </p:txBody>
      </p:sp>
      <p:sp>
        <p:nvSpPr>
          <p:cNvPr id="19" name="Shape 35"/>
          <p:cNvSpPr/>
          <p:nvPr userDrawn="1"/>
        </p:nvSpPr>
        <p:spPr>
          <a:xfrm>
            <a:off x="6816576" y="2572544"/>
            <a:ext cx="1270000" cy="212031"/>
          </a:xfrm>
          <a:prstGeom prst="rect">
            <a:avLst/>
          </a:prstGeom>
          <a:solidFill>
            <a:srgbClr val="029A3F"/>
          </a:solidFill>
          <a:ln w="12700">
            <a:miter lim="400000"/>
          </a:ln>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1900" b="1" dirty="0">
              <a:solidFill>
                <a:srgbClr val="FFFFFF"/>
              </a:solidFill>
            </a:endParaRPr>
          </a:p>
        </p:txBody>
      </p:sp>
    </p:spTree>
    <p:extLst>
      <p:ext uri="{BB962C8B-B14F-4D97-AF65-F5344CB8AC3E}">
        <p14:creationId xmlns:p14="http://schemas.microsoft.com/office/powerpoint/2010/main" val="36969114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3" name="pole tekstowe 12"/>
          <p:cNvSpPr txBox="1"/>
          <p:nvPr userDrawn="1"/>
        </p:nvSpPr>
        <p:spPr>
          <a:xfrm>
            <a:off x="829279" y="83995"/>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1900" b="1" dirty="0">
              <a:solidFill>
                <a:srgbClr val="FFFFFF"/>
              </a:solidFill>
            </a:endParaRPr>
          </a:p>
        </p:txBody>
      </p:sp>
    </p:spTree>
    <p:extLst>
      <p:ext uri="{BB962C8B-B14F-4D97-AF65-F5344CB8AC3E}">
        <p14:creationId xmlns:p14="http://schemas.microsoft.com/office/powerpoint/2010/main" val="77637023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bg>
      <p:bgPr>
        <a:solidFill>
          <a:schemeClr val="tx1"/>
        </a:solidFill>
        <a:effectLst/>
      </p:bgPr>
    </p:bg>
    <p:spTree>
      <p:nvGrpSpPr>
        <p:cNvPr id="1" name=""/>
        <p:cNvGrpSpPr/>
        <p:nvPr/>
      </p:nvGrpSpPr>
      <p:grpSpPr>
        <a:xfrm>
          <a:off x="0" y="0"/>
          <a:ext cx="0" cy="0"/>
          <a:chOff x="0" y="0"/>
          <a:chExt cx="0" cy="0"/>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4" name="pole tekstowe 3"/>
          <p:cNvSpPr txBox="1"/>
          <p:nvPr userDrawn="1"/>
        </p:nvSpPr>
        <p:spPr>
          <a:xfrm>
            <a:off x="957784" y="3417573"/>
            <a:ext cx="10945216"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pl-PL" sz="6600" b="1" dirty="0">
                <a:solidFill>
                  <a:srgbClr val="FFFFFF"/>
                </a:solidFill>
              </a:rPr>
              <a:t>Dziękuję za uwagę</a:t>
            </a:r>
          </a:p>
        </p:txBody>
      </p:sp>
      <p:pic>
        <p:nvPicPr>
          <p:cNvPr id="1026" name="Picture 2" descr="D:\Moje obrazy\logo zus\logoZUSnoweRozwiniecie.png"/>
          <p:cNvPicPr>
            <a:picLocks noChangeAspect="1" noChangeArrowheads="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201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sekcji">
    <p:bg>
      <p:bgPr>
        <a:solidFill>
          <a:schemeClr val="accent1"/>
        </a:solidFill>
        <a:effectLst/>
      </p:bgPr>
    </p:bg>
    <p:spTree>
      <p:nvGrpSpPr>
        <p:cNvPr id="1" name=""/>
        <p:cNvGrpSpPr/>
        <p:nvPr/>
      </p:nvGrpSpPr>
      <p:grpSpPr>
        <a:xfrm>
          <a:off x="0" y="0"/>
          <a:ext cx="0" cy="0"/>
          <a:chOff x="0" y="0"/>
          <a:chExt cx="0" cy="0"/>
        </a:xfrm>
      </p:grpSpPr>
      <p:sp>
        <p:nvSpPr>
          <p:cNvPr id="3" name="Symbol zastępczy tekstu 2"/>
          <p:cNvSpPr>
            <a:spLocks noGrp="1"/>
          </p:cNvSpPr>
          <p:nvPr userDrawn="1">
            <p:ph type="body" sz="quarter" idx="10" hasCustomPrompt="1"/>
          </p:nvPr>
        </p:nvSpPr>
        <p:spPr>
          <a:xfrm>
            <a:off x="777600" y="6187802"/>
            <a:ext cx="11413432" cy="865187"/>
          </a:xfrm>
          <a:prstGeom prst="rect">
            <a:avLst/>
          </a:prstGeom>
        </p:spPr>
        <p:txBody>
          <a:bodyPr anchor="t">
            <a:norm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Dodatkowy tekst</a:t>
            </a:r>
          </a:p>
        </p:txBody>
      </p:sp>
      <p:grpSp>
        <p:nvGrpSpPr>
          <p:cNvPr id="2" name="Grupa 1"/>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Symbol zastępczy tekstu 2"/>
          <p:cNvSpPr>
            <a:spLocks noGrp="1"/>
          </p:cNvSpPr>
          <p:nvPr userDrawn="1">
            <p:ph type="body" sz="quarter" idx="11" hasCustomPrompt="1"/>
          </p:nvPr>
        </p:nvSpPr>
        <p:spPr>
          <a:xfrm>
            <a:off x="777600" y="4565526"/>
            <a:ext cx="1141343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 sekcji</a:t>
            </a:r>
          </a:p>
        </p:txBody>
      </p:sp>
      <p:sp>
        <p:nvSpPr>
          <p:cNvPr id="25" name="Symbol zastępczy tekstu 2"/>
          <p:cNvSpPr>
            <a:spLocks noGrp="1"/>
          </p:cNvSpPr>
          <p:nvPr userDrawn="1">
            <p:ph type="body" sz="quarter" idx="12" hasCustomPrompt="1"/>
          </p:nvPr>
        </p:nvSpPr>
        <p:spPr>
          <a:xfrm>
            <a:off x="777600" y="1189534"/>
            <a:ext cx="11413432" cy="2016224"/>
          </a:xfrm>
          <a:prstGeom prst="rect">
            <a:avLst/>
          </a:prstGeom>
        </p:spPr>
        <p:txBody>
          <a:bodyPr anchor="t">
            <a:noAutofit/>
          </a:bodyPr>
          <a:lstStyle>
            <a:lvl1pPr marL="0" indent="0" algn="l">
              <a:spcBef>
                <a:spcPts val="0"/>
              </a:spcBef>
              <a:spcAft>
                <a:spcPts val="0"/>
              </a:spcAft>
              <a:buNone/>
              <a:defRPr sz="6400" b="1" baseline="0">
                <a:solidFill>
                  <a:schemeClr val="bg1"/>
                </a:solidFill>
                <a:latin typeface="Calibri" panose="020F0502020204030204" pitchFamily="34" charset="0"/>
              </a:defRPr>
            </a:lvl1pPr>
          </a:lstStyle>
          <a:p>
            <a:pPr lvl="0"/>
            <a:r>
              <a:rPr lang="pl-PL" dirty="0"/>
              <a:t>Tu proszę wpisać tytuł sekcji tytuł sekcji</a:t>
            </a:r>
          </a:p>
        </p:txBody>
      </p:sp>
      <p:sp>
        <p:nvSpPr>
          <p:cNvPr id="28" name="Shape 35"/>
          <p:cNvSpPr/>
          <p:nvPr userDrawn="1"/>
        </p:nvSpPr>
        <p:spPr>
          <a:xfrm>
            <a:off x="885776" y="3796481"/>
            <a:ext cx="1270000" cy="212031"/>
          </a:xfrm>
          <a:prstGeom prst="rect">
            <a:avLst/>
          </a:prstGeom>
          <a:solidFill>
            <a:schemeClr val="tx1"/>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14" name="Symbol zastępczy tekstu 2"/>
          <p:cNvSpPr>
            <a:spLocks noGrp="1"/>
          </p:cNvSpPr>
          <p:nvPr>
            <p:ph type="body" sz="quarter" idx="13"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36402466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i grafika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777600" y="3364632"/>
            <a:ext cx="5508776" cy="496855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741760" y="2212504"/>
            <a:ext cx="11521280" cy="864096"/>
          </a:xfrm>
          <a:prstGeom prst="rect">
            <a:avLst/>
          </a:prstGeom>
        </p:spPr>
        <p:txBody>
          <a:bodyPr/>
          <a:lstStyle>
            <a:lvl1pPr marL="0" marR="0" indent="0" defTabSz="584200" eaLnBrk="1" fontAlgn="auto" latinLnBrk="0" hangingPunct="1">
              <a:lnSpc>
                <a:spcPct val="100000"/>
              </a:lnSpc>
              <a:spcBef>
                <a:spcPts val="0"/>
              </a:spcBef>
              <a:spcAft>
                <a:spcPts val="60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741760" y="844352"/>
            <a:ext cx="11521280" cy="864096"/>
          </a:xfrm>
          <a:prstGeom prst="rect">
            <a:avLst/>
          </a:prstGeom>
        </p:spPr>
        <p:txBody>
          <a:bodyPr/>
          <a:lstStyle>
            <a:lvl1pPr marL="0" indent="0">
              <a:spcBef>
                <a:spcPts val="0"/>
              </a:spcBef>
              <a:spcAft>
                <a:spcPts val="0"/>
              </a:spcAft>
              <a:buFont typeface="Arial" panose="020B0604020202020204" pitchFamily="34" charset="0"/>
              <a:buNone/>
              <a:defRPr sz="5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 krótszy</a:t>
            </a:r>
          </a:p>
        </p:txBody>
      </p:sp>
      <p:sp>
        <p:nvSpPr>
          <p:cNvPr id="21" name="Symbol zastępczy zawartości 20"/>
          <p:cNvSpPr>
            <a:spLocks noGrp="1"/>
          </p:cNvSpPr>
          <p:nvPr>
            <p:ph sz="quarter" idx="15"/>
          </p:nvPr>
        </p:nvSpPr>
        <p:spPr>
          <a:xfrm>
            <a:off x="6789738" y="3364632"/>
            <a:ext cx="5473302" cy="4968552"/>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 name="pole tekstowe 1"/>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2000" b="1" dirty="0">
              <a:solidFill>
                <a:srgbClr val="FFFFFF"/>
              </a:solidFill>
            </a:endParaRPr>
          </a:p>
        </p:txBody>
      </p:sp>
    </p:spTree>
    <p:extLst>
      <p:ext uri="{BB962C8B-B14F-4D97-AF65-F5344CB8AC3E}">
        <p14:creationId xmlns:p14="http://schemas.microsoft.com/office/powerpoint/2010/main" val="2040700360"/>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z dużą grafiką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588768"/>
            <a:ext cx="5508776" cy="3744416"/>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6790432" y="2716560"/>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296145"/>
          </a:xfrm>
          <a:prstGeom prst="rect">
            <a:avLst/>
          </a:prstGeom>
        </p:spPr>
        <p:txBody>
          <a:bodyPr/>
          <a:lstStyle>
            <a:lvl1pPr marL="0" indent="0">
              <a:spcBef>
                <a:spcPts val="0"/>
              </a:spcBef>
              <a:spcAft>
                <a:spcPts val="0"/>
              </a:spcAft>
              <a:buFont typeface="Arial" panose="020B0604020202020204" pitchFamily="34" charset="0"/>
              <a:buNone/>
              <a:defRPr sz="4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a:t>
            </a:r>
            <a:br>
              <a:rPr lang="pl-PL" dirty="0"/>
            </a:br>
            <a:r>
              <a:rPr lang="pl-PL" dirty="0"/>
              <a:t>krótszy</a:t>
            </a:r>
          </a:p>
        </p:txBody>
      </p:sp>
      <p:sp>
        <p:nvSpPr>
          <p:cNvPr id="19" name="Shape 35"/>
          <p:cNvSpPr/>
          <p:nvPr userDrawn="1"/>
        </p:nvSpPr>
        <p:spPr>
          <a:xfrm>
            <a:off x="6816576" y="2356520"/>
            <a:ext cx="1270000" cy="212031"/>
          </a:xfrm>
          <a:prstGeom prst="rect">
            <a:avLst/>
          </a:prstGeom>
          <a:solidFill>
            <a:srgbClr val="029A3F"/>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2000" b="1" dirty="0">
              <a:solidFill>
                <a:srgbClr val="FFFFFF"/>
              </a:solidFill>
            </a:endParaRPr>
          </a:p>
        </p:txBody>
      </p:sp>
    </p:spTree>
    <p:extLst>
      <p:ext uri="{BB962C8B-B14F-4D97-AF65-F5344CB8AC3E}">
        <p14:creationId xmlns:p14="http://schemas.microsoft.com/office/powerpoint/2010/main" val="3663754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z dużą grafiką - dłuż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804792"/>
            <a:ext cx="5508776" cy="352839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6790432" y="2932584"/>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512169"/>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a:t>
            </a:r>
            <a:br>
              <a:rPr lang="pl-PL" dirty="0"/>
            </a:br>
            <a:r>
              <a:rPr lang="pl-PL" dirty="0"/>
              <a:t>slajdu dłuższy</a:t>
            </a:r>
          </a:p>
        </p:txBody>
      </p:sp>
      <p:sp>
        <p:nvSpPr>
          <p:cNvPr id="19" name="Shape 35"/>
          <p:cNvSpPr/>
          <p:nvPr userDrawn="1"/>
        </p:nvSpPr>
        <p:spPr>
          <a:xfrm>
            <a:off x="6816576" y="2572544"/>
            <a:ext cx="1270000" cy="212031"/>
          </a:xfrm>
          <a:prstGeom prst="rect">
            <a:avLst/>
          </a:prstGeom>
          <a:solidFill>
            <a:srgbClr val="029A3F"/>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1900" b="1" dirty="0">
              <a:solidFill>
                <a:srgbClr val="FFFFFF"/>
              </a:solidFill>
            </a:endParaRPr>
          </a:p>
        </p:txBody>
      </p:sp>
    </p:spTree>
    <p:extLst>
      <p:ext uri="{BB962C8B-B14F-4D97-AF65-F5344CB8AC3E}">
        <p14:creationId xmlns:p14="http://schemas.microsoft.com/office/powerpoint/2010/main" val="28298294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3" name="pole tekstowe 12"/>
          <p:cNvSpPr txBox="1"/>
          <p:nvPr userDrawn="1"/>
        </p:nvSpPr>
        <p:spPr>
          <a:xfrm>
            <a:off x="829279" y="83995"/>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fld id="{C19836D0-3F8D-48FA-A6B3-A53F85479A39}" type="slidenum">
              <a:rPr lang="pl-PL" sz="2000" b="1" smtClean="0">
                <a:solidFill>
                  <a:srgbClr val="FFFFFF"/>
                </a:solidFill>
              </a:rPr>
              <a:pPr algn="l" defTabSz="584200" rtl="0" latinLnBrk="1" hangingPunct="0"/>
              <a:t>‹#›</a:t>
            </a:fld>
            <a:endParaRPr lang="pl-PL" sz="1900" b="1" dirty="0">
              <a:solidFill>
                <a:srgbClr val="FFFFFF"/>
              </a:solidFill>
            </a:endParaRPr>
          </a:p>
        </p:txBody>
      </p:sp>
    </p:spTree>
    <p:extLst>
      <p:ext uri="{BB962C8B-B14F-4D97-AF65-F5344CB8AC3E}">
        <p14:creationId xmlns:p14="http://schemas.microsoft.com/office/powerpoint/2010/main" val="28659081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ajd końcowy">
    <p:bg>
      <p:bgPr>
        <a:solidFill>
          <a:schemeClr val="tx1"/>
        </a:solidFill>
        <a:effectLst/>
      </p:bgPr>
    </p:bg>
    <p:spTree>
      <p:nvGrpSpPr>
        <p:cNvPr id="1" name=""/>
        <p:cNvGrpSpPr/>
        <p:nvPr/>
      </p:nvGrpSpPr>
      <p:grpSpPr>
        <a:xfrm>
          <a:off x="0" y="0"/>
          <a:ext cx="0" cy="0"/>
          <a:chOff x="0" y="0"/>
          <a:chExt cx="0" cy="0"/>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4" name="pole tekstowe 3"/>
          <p:cNvSpPr txBox="1"/>
          <p:nvPr userDrawn="1"/>
        </p:nvSpPr>
        <p:spPr>
          <a:xfrm>
            <a:off x="957784" y="3417573"/>
            <a:ext cx="10945216"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pl-PL" sz="6600" b="1" dirty="0">
                <a:solidFill>
                  <a:srgbClr val="FFFFFF"/>
                </a:solidFill>
              </a:rPr>
              <a:t>Dziękuję za uwagę</a:t>
            </a:r>
          </a:p>
        </p:txBody>
      </p:sp>
      <p:pic>
        <p:nvPicPr>
          <p:cNvPr id="1026" name="Picture 2" descr="D:\Moje obrazy\logo zus\logoZUSnoweRozwiniecie.png"/>
          <p:cNvPicPr>
            <a:picLocks noChangeAspect="1" noChangeArrowheads="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722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ytuł i podtytuł">
    <p:bg>
      <p:bgPr>
        <a:solidFill>
          <a:schemeClr val="tx1"/>
        </a:solidFill>
        <a:effectLst/>
      </p:bgPr>
    </p:bg>
    <p:spTree>
      <p:nvGrpSpPr>
        <p:cNvPr id="1" name=""/>
        <p:cNvGrpSpPr/>
        <p:nvPr/>
      </p:nvGrpSpPr>
      <p:grpSpPr>
        <a:xfrm>
          <a:off x="0" y="0"/>
          <a:ext cx="0" cy="0"/>
          <a:chOff x="0" y="0"/>
          <a:chExt cx="0" cy="0"/>
        </a:xfrm>
      </p:grpSpPr>
      <p:grpSp>
        <p:nvGrpSpPr>
          <p:cNvPr id="18" name="Grupa 17"/>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sp>
        <p:nvSpPr>
          <p:cNvPr id="3" name="Symbol zastępczy tekstu 2"/>
          <p:cNvSpPr>
            <a:spLocks noGrp="1"/>
          </p:cNvSpPr>
          <p:nvPr>
            <p:ph type="body" sz="quarter" idx="10" hasCustomPrompt="1"/>
          </p:nvPr>
        </p:nvSpPr>
        <p:spPr>
          <a:xfrm>
            <a:off x="6480000" y="6315869"/>
            <a:ext cx="5567016" cy="865187"/>
          </a:xfrm>
          <a:prstGeom prst="rect">
            <a:avLst/>
          </a:prstGeom>
        </p:spPr>
        <p:txBody>
          <a:bodyPr anchor="t">
            <a:noAutofit/>
          </a:bodyPr>
          <a:lstStyle>
            <a:lvl1pPr marL="0" indent="0" algn="l">
              <a:spcBef>
                <a:spcPts val="0"/>
              </a:spcBef>
              <a:buNone/>
              <a:defRPr sz="2600" baseline="0">
                <a:solidFill>
                  <a:schemeClr val="bg1"/>
                </a:solidFill>
                <a:latin typeface="Calibri Light" panose="020F0302020204030204" pitchFamily="34" charset="0"/>
              </a:defRPr>
            </a:lvl1pPr>
          </a:lstStyle>
          <a:p>
            <a:pPr lvl="0"/>
            <a:r>
              <a:rPr lang="pl-PL" dirty="0"/>
              <a:t>Imię i nazwisko prelegenta </a:t>
            </a:r>
          </a:p>
          <a:p>
            <a:pPr lvl="0"/>
            <a:r>
              <a:rPr lang="pl-PL" dirty="0"/>
              <a:t>Stanowisko</a:t>
            </a: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
        <p:nvSpPr>
          <p:cNvPr id="24" name="Symbol zastępczy tekstu 2"/>
          <p:cNvSpPr>
            <a:spLocks noGrp="1"/>
          </p:cNvSpPr>
          <p:nvPr>
            <p:ph type="body" sz="quarter" idx="11" hasCustomPrompt="1"/>
          </p:nvPr>
        </p:nvSpPr>
        <p:spPr>
          <a:xfrm>
            <a:off x="6483944" y="4732784"/>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200" b="1" baseline="0">
                <a:solidFill>
                  <a:schemeClr val="bg1"/>
                </a:solidFill>
                <a:latin typeface="Calibri Light" panose="020F0302020204030204" pitchFamily="34" charset="0"/>
              </a:defRPr>
            </a:lvl1pPr>
          </a:lstStyle>
          <a:p>
            <a:pPr lvl="0"/>
            <a:r>
              <a:rPr lang="pl-PL" dirty="0"/>
              <a:t>Podtytuł</a:t>
            </a:r>
          </a:p>
        </p:txBody>
      </p:sp>
      <p:sp>
        <p:nvSpPr>
          <p:cNvPr id="28" name="Shape 35"/>
          <p:cNvSpPr/>
          <p:nvPr userDrawn="1"/>
        </p:nvSpPr>
        <p:spPr>
          <a:xfrm>
            <a:off x="6616700" y="4152329"/>
            <a:ext cx="1270000" cy="212031"/>
          </a:xfrm>
          <a:prstGeom prst="rect">
            <a:avLst/>
          </a:prstGeom>
          <a:solidFill>
            <a:srgbClr val="029A3F"/>
          </a:solidFill>
          <a:ln w="12700">
            <a:miter lim="400000"/>
          </a:ln>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29" name="Symbol zastępczy tekstu 2"/>
          <p:cNvSpPr>
            <a:spLocks noGrp="1"/>
          </p:cNvSpPr>
          <p:nvPr>
            <p:ph type="body" sz="quarter" idx="13" hasCustomPrompt="1"/>
          </p:nvPr>
        </p:nvSpPr>
        <p:spPr>
          <a:xfrm>
            <a:off x="777600" y="844352"/>
            <a:ext cx="5148736"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Miejsce i data</a:t>
            </a:r>
          </a:p>
        </p:txBody>
      </p:sp>
      <p:sp>
        <p:nvSpPr>
          <p:cNvPr id="2" name="Tytuł 1"/>
          <p:cNvSpPr>
            <a:spLocks noGrp="1"/>
          </p:cNvSpPr>
          <p:nvPr>
            <p:ph type="title" hasCustomPrompt="1"/>
          </p:nvPr>
        </p:nvSpPr>
        <p:spPr>
          <a:xfrm>
            <a:off x="6466184" y="789485"/>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a:t>Tutaj proszę wpisać tytuł prezentacji</a:t>
            </a:r>
          </a:p>
        </p:txBody>
      </p:sp>
      <p:sp>
        <p:nvSpPr>
          <p:cNvPr id="12"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30065838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ytuł i podtytuł z grafiką">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D:\Moje obrazy\logo zus\logoZUSnoweRozwiniecie.png"/>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a 3"/>
          <p:cNvGrpSpPr/>
          <p:nvPr userDrawn="1"/>
        </p:nvGrpSpPr>
        <p:grpSpPr>
          <a:xfrm>
            <a:off x="-12998" y="0"/>
            <a:ext cx="13017798" cy="9769012"/>
            <a:chOff x="-12998" y="0"/>
            <a:chExt cx="13017798" cy="9769012"/>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0" name="Prostokąt 19"/>
            <p:cNvSpPr/>
            <p:nvPr userDrawn="1"/>
          </p:nvSpPr>
          <p:spPr>
            <a:xfrm>
              <a:off x="0" y="8178527"/>
              <a:ext cx="13004800" cy="1590485"/>
            </a:xfrm>
            <a:prstGeom prst="rect">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sp>
          <p:nvSpPr>
            <p:cNvPr id="6" name="Prostokąt 5"/>
            <p:cNvSpPr/>
            <p:nvPr userDrawn="1"/>
          </p:nvSpPr>
          <p:spPr>
            <a:xfrm>
              <a:off x="6495900" y="0"/>
              <a:ext cx="6508899" cy="7678476"/>
            </a:xfrm>
            <a:prstGeom prst="rect">
              <a:avLst/>
            </a:prstGeom>
            <a:solidFill>
              <a:schemeClr val="accent1">
                <a:alpha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endParaRPr lang="pl-PL" sz="2400" dirty="0">
                <a:solidFill>
                  <a:srgbClr val="FFFFFF"/>
                </a:solidFill>
              </a:endParaRPr>
            </a:p>
          </p:txBody>
        </p:sp>
      </p:grpSp>
      <p:sp>
        <p:nvSpPr>
          <p:cNvPr id="29" name="Symbol zastępczy tekstu 2"/>
          <p:cNvSpPr>
            <a:spLocks noGrp="1"/>
          </p:cNvSpPr>
          <p:nvPr userDrawn="1">
            <p:ph type="body" sz="quarter" idx="13" hasCustomPrompt="1"/>
          </p:nvPr>
        </p:nvSpPr>
        <p:spPr>
          <a:xfrm>
            <a:off x="7042248" y="268289"/>
            <a:ext cx="5329238"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Miejsce i data</a:t>
            </a:r>
          </a:p>
        </p:txBody>
      </p:sp>
      <p:pic>
        <p:nvPicPr>
          <p:cNvPr id="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0000" y="8683200"/>
            <a:ext cx="2560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ymbol zastępczy tekstu 2"/>
          <p:cNvSpPr>
            <a:spLocks noGrp="1"/>
          </p:cNvSpPr>
          <p:nvPr>
            <p:ph type="body" sz="quarter" idx="15" hasCustomPrompt="1"/>
          </p:nvPr>
        </p:nvSpPr>
        <p:spPr>
          <a:xfrm>
            <a:off x="7056064" y="6586760"/>
            <a:ext cx="5567016" cy="865187"/>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Imię i nazwisko prelegenta </a:t>
            </a:r>
            <a:br>
              <a:rPr lang="pl-PL" dirty="0"/>
            </a:br>
            <a:r>
              <a:rPr lang="pl-PL" dirty="0"/>
              <a:t>Stanowisko</a:t>
            </a:r>
          </a:p>
        </p:txBody>
      </p:sp>
      <p:sp>
        <p:nvSpPr>
          <p:cNvPr id="22" name="Symbol zastępczy tekstu 2"/>
          <p:cNvSpPr>
            <a:spLocks noGrp="1"/>
          </p:cNvSpPr>
          <p:nvPr>
            <p:ph type="body" sz="quarter" idx="11" hasCustomPrompt="1"/>
          </p:nvPr>
        </p:nvSpPr>
        <p:spPr>
          <a:xfrm>
            <a:off x="7060008" y="5003675"/>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a:t>
            </a:r>
          </a:p>
        </p:txBody>
      </p:sp>
      <p:sp>
        <p:nvSpPr>
          <p:cNvPr id="23" name="Shape 35"/>
          <p:cNvSpPr/>
          <p:nvPr userDrawn="1"/>
        </p:nvSpPr>
        <p:spPr>
          <a:xfrm>
            <a:off x="7192764" y="4423220"/>
            <a:ext cx="1270000" cy="212031"/>
          </a:xfrm>
          <a:prstGeom prst="rect">
            <a:avLst/>
          </a:prstGeom>
          <a:solidFill>
            <a:schemeClr val="tx1"/>
          </a:solidFill>
          <a:ln w="12700">
            <a:noFill/>
            <a:miter lim="400000"/>
          </a:ln>
        </p:spPr>
        <p:txBody>
          <a:bodyPr lIns="0" tIns="0" rIns="0" bIns="0" anchor="ctr"/>
          <a:lstStyle/>
          <a:p>
            <a:pPr defTabSz="584200">
              <a:defRPr sz="2400">
                <a:solidFill>
                  <a:srgbClr val="FFFFFF"/>
                </a:solidFill>
              </a:defRPr>
            </a:pPr>
            <a:endParaRPr lang="pl-PL" sz="2400" dirty="0">
              <a:solidFill>
                <a:srgbClr val="FFFFFF"/>
              </a:solidFill>
            </a:endParaRPr>
          </a:p>
        </p:txBody>
      </p:sp>
      <p:sp>
        <p:nvSpPr>
          <p:cNvPr id="25" name="Tytuł 1"/>
          <p:cNvSpPr>
            <a:spLocks noGrp="1"/>
          </p:cNvSpPr>
          <p:nvPr>
            <p:ph type="title" hasCustomPrompt="1"/>
          </p:nvPr>
        </p:nvSpPr>
        <p:spPr>
          <a:xfrm>
            <a:off x="7042248" y="1060376"/>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a:t>Tutaj proszę wpisać tytuł prezentacji</a:t>
            </a:r>
          </a:p>
        </p:txBody>
      </p:sp>
      <p:sp>
        <p:nvSpPr>
          <p:cNvPr id="26"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140576268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65138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ransition spd="med"/>
  <p:txStyles>
    <p:titleStyle>
      <a:lvl1pPr algn="ctr" defTabSz="584200" eaLnBrk="1" hangingPunct="1">
        <a:defRPr sz="6000">
          <a:latin typeface="Lato Bold" panose="020F0802020204030203" charset="-18"/>
          <a:ea typeface="+mn-ea"/>
          <a:cs typeface="+mn-cs"/>
          <a:sym typeface="Helvetica Light"/>
        </a:defRPr>
      </a:lvl1pPr>
      <a:lvl2pPr indent="228600" algn="ctr" defTabSz="584200" eaLnBrk="1" hangingPunct="1">
        <a:defRPr sz="8000">
          <a:latin typeface="+mn-lt"/>
          <a:ea typeface="+mn-ea"/>
          <a:cs typeface="+mn-cs"/>
          <a:sym typeface="Helvetica Light"/>
        </a:defRPr>
      </a:lvl2pPr>
      <a:lvl3pPr indent="457200" algn="ctr" defTabSz="584200" eaLnBrk="1" hangingPunct="1">
        <a:defRPr sz="8000">
          <a:latin typeface="+mn-lt"/>
          <a:ea typeface="+mn-ea"/>
          <a:cs typeface="+mn-cs"/>
          <a:sym typeface="Helvetica Light"/>
        </a:defRPr>
      </a:lvl3pPr>
      <a:lvl4pPr indent="685800" algn="ctr" defTabSz="584200" eaLnBrk="1" hangingPunct="1">
        <a:defRPr sz="8000">
          <a:latin typeface="+mn-lt"/>
          <a:ea typeface="+mn-ea"/>
          <a:cs typeface="+mn-cs"/>
          <a:sym typeface="Helvetica Light"/>
        </a:defRPr>
      </a:lvl4pPr>
      <a:lvl5pPr indent="914400" algn="ctr" defTabSz="584200" eaLnBrk="1" hangingPunct="1">
        <a:defRPr sz="8000">
          <a:latin typeface="+mn-lt"/>
          <a:ea typeface="+mn-ea"/>
          <a:cs typeface="+mn-cs"/>
          <a:sym typeface="Helvetica Light"/>
        </a:defRPr>
      </a:lvl5pPr>
      <a:lvl6pPr indent="1143000" algn="ctr" defTabSz="584200" eaLnBrk="1" hangingPunct="1">
        <a:defRPr sz="8000">
          <a:latin typeface="+mn-lt"/>
          <a:ea typeface="+mn-ea"/>
          <a:cs typeface="+mn-cs"/>
          <a:sym typeface="Helvetica Light"/>
        </a:defRPr>
      </a:lvl6pPr>
      <a:lvl7pPr indent="1371600" algn="ctr" defTabSz="584200" eaLnBrk="1" hangingPunct="1">
        <a:defRPr sz="8000">
          <a:latin typeface="+mn-lt"/>
          <a:ea typeface="+mn-ea"/>
          <a:cs typeface="+mn-cs"/>
          <a:sym typeface="Helvetica Light"/>
        </a:defRPr>
      </a:lvl7pPr>
      <a:lvl8pPr indent="1600200" algn="ctr" defTabSz="584200" eaLnBrk="1" hangingPunct="1">
        <a:defRPr sz="8000">
          <a:latin typeface="+mn-lt"/>
          <a:ea typeface="+mn-ea"/>
          <a:cs typeface="+mn-cs"/>
          <a:sym typeface="Helvetica Light"/>
        </a:defRPr>
      </a:lvl8pPr>
      <a:lvl9pPr indent="1828800" algn="ctr" defTabSz="584200" eaLnBrk="1" hangingPunct="1">
        <a:defRPr sz="8000">
          <a:latin typeface="+mn-lt"/>
          <a:ea typeface="+mn-ea"/>
          <a:cs typeface="+mn-cs"/>
          <a:sym typeface="Helvetica Light"/>
        </a:defRPr>
      </a:lvl9pPr>
    </p:titleStyle>
    <p:bodyStyle>
      <a:lvl1pPr marL="444500" indent="-444500" defTabSz="584200" eaLnBrk="1" hangingPunct="1">
        <a:spcBef>
          <a:spcPts val="4200"/>
        </a:spcBef>
        <a:buSzPct val="75000"/>
        <a:buChar char="•"/>
        <a:defRPr sz="3600">
          <a:latin typeface="Lato Light" panose="020F0302020204030203" charset="-18"/>
          <a:ea typeface="+mn-ea"/>
          <a:cs typeface="+mn-cs"/>
          <a:sym typeface="Helvetica Light"/>
        </a:defRPr>
      </a:lvl1pPr>
      <a:lvl2pPr marL="889000" indent="-444500" defTabSz="584200" eaLnBrk="1" hangingPunct="1">
        <a:spcBef>
          <a:spcPts val="4200"/>
        </a:spcBef>
        <a:buSzPct val="75000"/>
        <a:buChar char="•"/>
        <a:defRPr sz="3600">
          <a:latin typeface="Lato Light" panose="020F0302020204030203" charset="-18"/>
          <a:ea typeface="+mn-ea"/>
          <a:cs typeface="+mn-cs"/>
          <a:sym typeface="Helvetica Light"/>
        </a:defRPr>
      </a:lvl2pPr>
      <a:lvl3pPr marL="1333500" indent="-444500" defTabSz="584200" eaLnBrk="1" hangingPunct="1">
        <a:spcBef>
          <a:spcPts val="4200"/>
        </a:spcBef>
        <a:buSzPct val="75000"/>
        <a:buChar char="•"/>
        <a:defRPr sz="3600">
          <a:latin typeface="Lato Light" panose="020F0302020204030203" charset="-18"/>
          <a:ea typeface="+mn-ea"/>
          <a:cs typeface="+mn-cs"/>
          <a:sym typeface="Helvetica Light"/>
        </a:defRPr>
      </a:lvl3pPr>
      <a:lvl4pPr marL="1778000" indent="-444500" defTabSz="584200" eaLnBrk="1" hangingPunct="1">
        <a:spcBef>
          <a:spcPts val="4200"/>
        </a:spcBef>
        <a:buSzPct val="75000"/>
        <a:buChar char="•"/>
        <a:defRPr sz="3600">
          <a:latin typeface="Lato Light" panose="020F0302020204030203" charset="-18"/>
          <a:ea typeface="+mn-ea"/>
          <a:cs typeface="+mn-cs"/>
          <a:sym typeface="Helvetica Light"/>
        </a:defRPr>
      </a:lvl4pPr>
      <a:lvl5pPr marL="2222500" indent="-444500" defTabSz="584200" eaLnBrk="1" hangingPunct="1">
        <a:spcBef>
          <a:spcPts val="4200"/>
        </a:spcBef>
        <a:buSzPct val="75000"/>
        <a:buChar char="•"/>
        <a:defRPr sz="3600">
          <a:latin typeface="Lato Light" panose="020F0302020204030203" charset="-18"/>
          <a:ea typeface="+mn-ea"/>
          <a:cs typeface="+mn-cs"/>
          <a:sym typeface="Helvetica Light"/>
        </a:defRPr>
      </a:lvl5pPr>
      <a:lvl6pPr marL="2667000" indent="-444500" defTabSz="584200" eaLnBrk="1" hangingPunct="1">
        <a:spcBef>
          <a:spcPts val="4200"/>
        </a:spcBef>
        <a:buSzPct val="75000"/>
        <a:buChar char="•"/>
        <a:defRPr sz="3600">
          <a:latin typeface="+mn-lt"/>
          <a:ea typeface="+mn-ea"/>
          <a:cs typeface="+mn-cs"/>
          <a:sym typeface="Helvetica Light"/>
        </a:defRPr>
      </a:lvl6pPr>
      <a:lvl7pPr marL="3111500" indent="-444500" defTabSz="584200" eaLnBrk="1" hangingPunct="1">
        <a:spcBef>
          <a:spcPts val="4200"/>
        </a:spcBef>
        <a:buSzPct val="75000"/>
        <a:buChar char="•"/>
        <a:defRPr sz="3600">
          <a:latin typeface="+mn-lt"/>
          <a:ea typeface="+mn-ea"/>
          <a:cs typeface="+mn-cs"/>
          <a:sym typeface="Helvetica Light"/>
        </a:defRPr>
      </a:lvl7pPr>
      <a:lvl8pPr marL="3556000" indent="-444500" defTabSz="584200" eaLnBrk="1" hangingPunct="1">
        <a:spcBef>
          <a:spcPts val="4200"/>
        </a:spcBef>
        <a:buSzPct val="75000"/>
        <a:buChar char="•"/>
        <a:defRPr sz="3600">
          <a:latin typeface="+mn-lt"/>
          <a:ea typeface="+mn-ea"/>
          <a:cs typeface="+mn-cs"/>
          <a:sym typeface="Helvetica Light"/>
        </a:defRPr>
      </a:lvl8pPr>
      <a:lvl9pPr marL="4000500" indent="-444500" defTabSz="584200" eaLnBrk="1" hangingPunct="1">
        <a:spcBef>
          <a:spcPts val="4200"/>
        </a:spcBef>
        <a:buSzPct val="75000"/>
        <a:buChar char="•"/>
        <a:defRPr sz="36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66085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transition spd="med"/>
  <p:hf hdr="0" ftr="0" dt="0"/>
  <p:txStyles>
    <p:titleStyle>
      <a:lvl1pPr algn="ctr" defTabSz="584200" eaLnBrk="1" hangingPunct="1">
        <a:defRPr sz="6000">
          <a:latin typeface="Lato Bold" panose="020F0802020204030203" charset="-18"/>
          <a:ea typeface="+mn-ea"/>
          <a:cs typeface="+mn-cs"/>
          <a:sym typeface="Helvetica Light"/>
        </a:defRPr>
      </a:lvl1pPr>
      <a:lvl2pPr indent="228600" algn="ctr" defTabSz="584200" eaLnBrk="1" hangingPunct="1">
        <a:defRPr sz="8000">
          <a:latin typeface="+mn-lt"/>
          <a:ea typeface="+mn-ea"/>
          <a:cs typeface="+mn-cs"/>
          <a:sym typeface="Helvetica Light"/>
        </a:defRPr>
      </a:lvl2pPr>
      <a:lvl3pPr indent="457200" algn="ctr" defTabSz="584200" eaLnBrk="1" hangingPunct="1">
        <a:defRPr sz="8000">
          <a:latin typeface="+mn-lt"/>
          <a:ea typeface="+mn-ea"/>
          <a:cs typeface="+mn-cs"/>
          <a:sym typeface="Helvetica Light"/>
        </a:defRPr>
      </a:lvl3pPr>
      <a:lvl4pPr indent="685800" algn="ctr" defTabSz="584200" eaLnBrk="1" hangingPunct="1">
        <a:defRPr sz="8000">
          <a:latin typeface="+mn-lt"/>
          <a:ea typeface="+mn-ea"/>
          <a:cs typeface="+mn-cs"/>
          <a:sym typeface="Helvetica Light"/>
        </a:defRPr>
      </a:lvl4pPr>
      <a:lvl5pPr indent="914400" algn="ctr" defTabSz="584200" eaLnBrk="1" hangingPunct="1">
        <a:defRPr sz="8000">
          <a:latin typeface="+mn-lt"/>
          <a:ea typeface="+mn-ea"/>
          <a:cs typeface="+mn-cs"/>
          <a:sym typeface="Helvetica Light"/>
        </a:defRPr>
      </a:lvl5pPr>
      <a:lvl6pPr indent="1143000" algn="ctr" defTabSz="584200" eaLnBrk="1" hangingPunct="1">
        <a:defRPr sz="8000">
          <a:latin typeface="+mn-lt"/>
          <a:ea typeface="+mn-ea"/>
          <a:cs typeface="+mn-cs"/>
          <a:sym typeface="Helvetica Light"/>
        </a:defRPr>
      </a:lvl6pPr>
      <a:lvl7pPr indent="1371600" algn="ctr" defTabSz="584200" eaLnBrk="1" hangingPunct="1">
        <a:defRPr sz="8000">
          <a:latin typeface="+mn-lt"/>
          <a:ea typeface="+mn-ea"/>
          <a:cs typeface="+mn-cs"/>
          <a:sym typeface="Helvetica Light"/>
        </a:defRPr>
      </a:lvl7pPr>
      <a:lvl8pPr indent="1600200" algn="ctr" defTabSz="584200" eaLnBrk="1" hangingPunct="1">
        <a:defRPr sz="8000">
          <a:latin typeface="+mn-lt"/>
          <a:ea typeface="+mn-ea"/>
          <a:cs typeface="+mn-cs"/>
          <a:sym typeface="Helvetica Light"/>
        </a:defRPr>
      </a:lvl8pPr>
      <a:lvl9pPr indent="1828800" algn="ctr" defTabSz="584200" eaLnBrk="1" hangingPunct="1">
        <a:defRPr sz="8000">
          <a:latin typeface="+mn-lt"/>
          <a:ea typeface="+mn-ea"/>
          <a:cs typeface="+mn-cs"/>
          <a:sym typeface="Helvetica Light"/>
        </a:defRPr>
      </a:lvl9pPr>
    </p:titleStyle>
    <p:bodyStyle>
      <a:lvl1pPr marL="444500" indent="-444500" defTabSz="584200" eaLnBrk="1" hangingPunct="1">
        <a:spcBef>
          <a:spcPts val="4200"/>
        </a:spcBef>
        <a:buSzPct val="75000"/>
        <a:buChar char="•"/>
        <a:defRPr sz="3600">
          <a:latin typeface="Lato Light" panose="020F0302020204030203" charset="-18"/>
          <a:ea typeface="+mn-ea"/>
          <a:cs typeface="+mn-cs"/>
          <a:sym typeface="Helvetica Light"/>
        </a:defRPr>
      </a:lvl1pPr>
      <a:lvl2pPr marL="889000" indent="-444500" defTabSz="584200" eaLnBrk="1" hangingPunct="1">
        <a:spcBef>
          <a:spcPts val="4200"/>
        </a:spcBef>
        <a:buSzPct val="75000"/>
        <a:buChar char="•"/>
        <a:defRPr sz="3600">
          <a:latin typeface="Lato Light" panose="020F0302020204030203" charset="-18"/>
          <a:ea typeface="+mn-ea"/>
          <a:cs typeface="+mn-cs"/>
          <a:sym typeface="Helvetica Light"/>
        </a:defRPr>
      </a:lvl2pPr>
      <a:lvl3pPr marL="1333500" indent="-444500" defTabSz="584200" eaLnBrk="1" hangingPunct="1">
        <a:spcBef>
          <a:spcPts val="4200"/>
        </a:spcBef>
        <a:buSzPct val="75000"/>
        <a:buChar char="•"/>
        <a:defRPr sz="3600">
          <a:latin typeface="Lato Light" panose="020F0302020204030203" charset="-18"/>
          <a:ea typeface="+mn-ea"/>
          <a:cs typeface="+mn-cs"/>
          <a:sym typeface="Helvetica Light"/>
        </a:defRPr>
      </a:lvl3pPr>
      <a:lvl4pPr marL="1778000" indent="-444500" defTabSz="584200" eaLnBrk="1" hangingPunct="1">
        <a:spcBef>
          <a:spcPts val="4200"/>
        </a:spcBef>
        <a:buSzPct val="75000"/>
        <a:buChar char="•"/>
        <a:defRPr sz="3600">
          <a:latin typeface="Lato Light" panose="020F0302020204030203" charset="-18"/>
          <a:ea typeface="+mn-ea"/>
          <a:cs typeface="+mn-cs"/>
          <a:sym typeface="Helvetica Light"/>
        </a:defRPr>
      </a:lvl4pPr>
      <a:lvl5pPr marL="2222500" indent="-444500" defTabSz="584200" eaLnBrk="1" hangingPunct="1">
        <a:spcBef>
          <a:spcPts val="4200"/>
        </a:spcBef>
        <a:buSzPct val="75000"/>
        <a:buChar char="•"/>
        <a:defRPr sz="3600">
          <a:latin typeface="Lato Light" panose="020F0302020204030203" charset="-18"/>
          <a:ea typeface="+mn-ea"/>
          <a:cs typeface="+mn-cs"/>
          <a:sym typeface="Helvetica Light"/>
        </a:defRPr>
      </a:lvl5pPr>
      <a:lvl6pPr marL="2667000" indent="-444500" defTabSz="584200" eaLnBrk="1" hangingPunct="1">
        <a:spcBef>
          <a:spcPts val="4200"/>
        </a:spcBef>
        <a:buSzPct val="75000"/>
        <a:buChar char="•"/>
        <a:defRPr sz="3600">
          <a:latin typeface="+mn-lt"/>
          <a:ea typeface="+mn-ea"/>
          <a:cs typeface="+mn-cs"/>
          <a:sym typeface="Helvetica Light"/>
        </a:defRPr>
      </a:lvl6pPr>
      <a:lvl7pPr marL="3111500" indent="-444500" defTabSz="584200" eaLnBrk="1" hangingPunct="1">
        <a:spcBef>
          <a:spcPts val="4200"/>
        </a:spcBef>
        <a:buSzPct val="75000"/>
        <a:buChar char="•"/>
        <a:defRPr sz="3600">
          <a:latin typeface="+mn-lt"/>
          <a:ea typeface="+mn-ea"/>
          <a:cs typeface="+mn-cs"/>
          <a:sym typeface="Helvetica Light"/>
        </a:defRPr>
      </a:lvl7pPr>
      <a:lvl8pPr marL="3556000" indent="-444500" defTabSz="584200" eaLnBrk="1" hangingPunct="1">
        <a:spcBef>
          <a:spcPts val="4200"/>
        </a:spcBef>
        <a:buSzPct val="75000"/>
        <a:buChar char="•"/>
        <a:defRPr sz="3600">
          <a:latin typeface="+mn-lt"/>
          <a:ea typeface="+mn-ea"/>
          <a:cs typeface="+mn-cs"/>
          <a:sym typeface="Helvetica Light"/>
        </a:defRPr>
      </a:lvl8pPr>
      <a:lvl9pPr marL="4000500" indent="-444500" defTabSz="584200" eaLnBrk="1" hangingPunct="1">
        <a:spcBef>
          <a:spcPts val="4200"/>
        </a:spcBef>
        <a:buSzPct val="75000"/>
        <a:buChar char="•"/>
        <a:defRPr sz="36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1"/>
          </p:nvPr>
        </p:nvSpPr>
        <p:spPr>
          <a:xfrm>
            <a:off x="6547845" y="4516760"/>
            <a:ext cx="6219251" cy="2664296"/>
          </a:xfrm>
        </p:spPr>
        <p:txBody>
          <a:bodyPr>
            <a:normAutofit/>
          </a:bodyPr>
          <a:lstStyle/>
          <a:p>
            <a:r>
              <a:rPr lang="pl-PL" sz="3600" dirty="0"/>
              <a:t>Na czym polegają</a:t>
            </a:r>
          </a:p>
          <a:p>
            <a:r>
              <a:rPr lang="pl-PL" sz="3600" dirty="0"/>
              <a:t>Kto może skorzystać</a:t>
            </a:r>
          </a:p>
          <a:p>
            <a:r>
              <a:rPr lang="pl-PL" sz="3600" dirty="0"/>
              <a:t>Jakie warunki trzeba spełnić</a:t>
            </a:r>
          </a:p>
          <a:p>
            <a:r>
              <a:rPr lang="pl-PL" sz="3600" dirty="0"/>
              <a:t>Jak złożyć wniosek</a:t>
            </a:r>
          </a:p>
          <a:p>
            <a:endParaRPr lang="pl-PL" dirty="0"/>
          </a:p>
        </p:txBody>
      </p:sp>
      <p:sp>
        <p:nvSpPr>
          <p:cNvPr id="5" name="Symbol zastępczy tekstu 4"/>
          <p:cNvSpPr>
            <a:spLocks noGrp="1"/>
          </p:cNvSpPr>
          <p:nvPr>
            <p:ph type="body" sz="quarter" idx="13"/>
          </p:nvPr>
        </p:nvSpPr>
        <p:spPr/>
        <p:txBody>
          <a:bodyPr/>
          <a:lstStyle/>
          <a:p>
            <a:r>
              <a:rPr lang="pl-PL" dirty="0"/>
              <a:t>Warszawa, 21.10.2024 r.</a:t>
            </a:r>
          </a:p>
        </p:txBody>
      </p:sp>
      <p:sp>
        <p:nvSpPr>
          <p:cNvPr id="2" name="Tytuł 1"/>
          <p:cNvSpPr>
            <a:spLocks noGrp="1"/>
          </p:cNvSpPr>
          <p:nvPr>
            <p:ph type="title"/>
          </p:nvPr>
        </p:nvSpPr>
        <p:spPr/>
        <p:txBody>
          <a:bodyPr/>
          <a:lstStyle/>
          <a:p>
            <a:r>
              <a:rPr lang="pl-PL" dirty="0"/>
              <a:t>Wakacje składkowe</a:t>
            </a:r>
          </a:p>
        </p:txBody>
      </p:sp>
    </p:spTree>
    <p:extLst>
      <p:ext uri="{BB962C8B-B14F-4D97-AF65-F5344CB8AC3E}">
        <p14:creationId xmlns:p14="http://schemas.microsoft.com/office/powerpoint/2010/main" val="6644962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408712"/>
          </a:xfrm>
        </p:spPr>
        <p:txBody>
          <a:bodyPr/>
          <a:lstStyle/>
          <a:p>
            <a:pPr marL="285750" indent="-285750">
              <a:buFont typeface="Wingdings" panose="05000000000000000000" pitchFamily="2" charset="2"/>
              <a:buChar char="q"/>
            </a:pPr>
            <a:r>
              <a:rPr lang="pl-PL" sz="1600" b="1" dirty="0">
                <a:solidFill>
                  <a:schemeClr val="accent1"/>
                </a:solidFill>
              </a:rPr>
              <a:t>Przykład 1. </a:t>
            </a:r>
          </a:p>
          <a:p>
            <a:pPr algn="l"/>
            <a:r>
              <a:rPr lang="pl-PL" sz="1600" dirty="0">
                <a:solidFill>
                  <a:srgbClr val="002060"/>
                </a:solidFill>
              </a:rPr>
              <a:t>Płatnik rozlicza się z kodem tytułu ubezpieczenia 05 10 00 (jednoosobowa działalność). Składkę zdrowotną rozlicza na zasadach ogólnych - podatek według skali. Przedsiębiorca został zwolniony z opłacenia składek na ubezpieczenia społeczne i Fundusz Pracy i Fundusz Solidarnościowy. W komplecie rozliczeniowym za grudzień 2024 r. powinny zostać złożone następujące dokumenty rozliczeniowe: </a:t>
            </a:r>
          </a:p>
          <a:p>
            <a:pPr marL="285750" indent="-285750" algn="l">
              <a:buFont typeface="Wingdings" panose="05000000000000000000" pitchFamily="2" charset="2"/>
              <a:buChar char="Ø"/>
            </a:pPr>
            <a:r>
              <a:rPr lang="pl-PL" sz="1600" dirty="0">
                <a:solidFill>
                  <a:srgbClr val="002060"/>
                </a:solidFill>
              </a:rPr>
              <a:t>Raport </a:t>
            </a:r>
            <a:r>
              <a:rPr lang="pl-PL" sz="1600" b="1" dirty="0">
                <a:solidFill>
                  <a:srgbClr val="002060"/>
                </a:solidFill>
              </a:rPr>
              <a:t>ZUS RCA </a:t>
            </a:r>
            <a:r>
              <a:rPr lang="pl-PL" sz="1600" dirty="0">
                <a:solidFill>
                  <a:srgbClr val="002060"/>
                </a:solidFill>
              </a:rPr>
              <a:t>z kodem </a:t>
            </a:r>
            <a:r>
              <a:rPr lang="pl-PL" sz="1600" b="1" dirty="0">
                <a:solidFill>
                  <a:srgbClr val="002060"/>
                </a:solidFill>
              </a:rPr>
              <a:t>05 14 00</a:t>
            </a:r>
            <a:r>
              <a:rPr lang="pl-PL" sz="1600" dirty="0">
                <a:solidFill>
                  <a:srgbClr val="002060"/>
                </a:solidFill>
              </a:rPr>
              <a:t>. </a:t>
            </a:r>
          </a:p>
          <a:p>
            <a:pPr marL="431800" lvl="1" indent="-252413" algn="l"/>
            <a:r>
              <a:rPr lang="pl-PL" sz="1600" dirty="0">
                <a:solidFill>
                  <a:srgbClr val="002060"/>
                </a:solidFill>
              </a:rPr>
              <a:t>Najniższa obowiązująca tego płatnika podstawa wymiaru dla ubezpieczeń: emerytalne, rentowe, chorobowe i wypadkowe – 4.694,40 zł </a:t>
            </a:r>
            <a:br>
              <a:rPr lang="pl-PL" sz="1600" dirty="0">
                <a:solidFill>
                  <a:srgbClr val="002060"/>
                </a:solidFill>
              </a:rPr>
            </a:br>
            <a:r>
              <a:rPr lang="pl-PL" sz="1600" dirty="0">
                <a:solidFill>
                  <a:srgbClr val="002060"/>
                </a:solidFill>
              </a:rPr>
              <a:t>(60% prognozowanego przeciętnego wynagrodzenia miesięcznego).</a:t>
            </a:r>
          </a:p>
          <a:p>
            <a:pPr marL="431800" lvl="1" indent="-252413" algn="l"/>
            <a:r>
              <a:rPr lang="pl-PL" sz="1600" dirty="0">
                <a:solidFill>
                  <a:srgbClr val="002060"/>
                </a:solidFill>
              </a:rPr>
              <a:t>Składki finansowane z </a:t>
            </a:r>
            <a:r>
              <a:rPr lang="pl-PL" sz="1600" b="1" dirty="0">
                <a:solidFill>
                  <a:srgbClr val="002060"/>
                </a:solidFill>
              </a:rPr>
              <a:t>bp</a:t>
            </a:r>
            <a:r>
              <a:rPr lang="pl-PL" sz="1600" dirty="0">
                <a:solidFill>
                  <a:srgbClr val="002060"/>
                </a:solidFill>
              </a:rPr>
              <a:t> na :</a:t>
            </a:r>
          </a:p>
          <a:p>
            <a:pPr marL="611387" lvl="2" indent="0" algn="l">
              <a:buNone/>
            </a:pPr>
            <a:r>
              <a:rPr lang="pl-PL" sz="1600" dirty="0">
                <a:solidFill>
                  <a:srgbClr val="002060"/>
                </a:solidFill>
              </a:rPr>
              <a:t>Ubezpieczenie emerytalne - 916,35 zł</a:t>
            </a:r>
          </a:p>
          <a:p>
            <a:pPr marL="611387" lvl="2" indent="0" algn="l">
              <a:buNone/>
            </a:pPr>
            <a:r>
              <a:rPr lang="pl-PL" sz="1600" dirty="0">
                <a:solidFill>
                  <a:srgbClr val="002060"/>
                </a:solidFill>
              </a:rPr>
              <a:t>Ubezpieczenia rentowe – 375,55 zł</a:t>
            </a:r>
          </a:p>
          <a:p>
            <a:pPr marL="611387" lvl="2" indent="0" algn="l">
              <a:buNone/>
            </a:pPr>
            <a:r>
              <a:rPr lang="pl-PL" sz="1600" dirty="0">
                <a:solidFill>
                  <a:srgbClr val="002060"/>
                </a:solidFill>
              </a:rPr>
              <a:t>Ubezpieczenie chorobowe – 115,01 zł</a:t>
            </a:r>
          </a:p>
          <a:p>
            <a:pPr marL="611387" lvl="2" indent="0" algn="l">
              <a:buNone/>
            </a:pPr>
            <a:r>
              <a:rPr lang="pl-PL" sz="1600" dirty="0">
                <a:solidFill>
                  <a:srgbClr val="002060"/>
                </a:solidFill>
              </a:rPr>
              <a:t>Ubezpieczenie wypadkowe (1,67%) – 78,40 zł</a:t>
            </a:r>
          </a:p>
          <a:p>
            <a:pPr marL="431800" lvl="1" indent="-252413" algn="l"/>
            <a:r>
              <a:rPr lang="pl-PL" sz="1600" dirty="0">
                <a:solidFill>
                  <a:srgbClr val="002060"/>
                </a:solidFill>
              </a:rPr>
              <a:t>Suma zwolnienia z opłacania składek  na ubezpieczenia społeczne - 1.485,31 zł</a:t>
            </a:r>
          </a:p>
          <a:p>
            <a:pPr algn="l"/>
            <a:endParaRPr lang="pl-PL" sz="1600" dirty="0">
              <a:solidFill>
                <a:srgbClr val="002060"/>
              </a:solidFill>
            </a:endParaRPr>
          </a:p>
          <a:p>
            <a:pPr marL="285750" indent="-285750" algn="l">
              <a:buFont typeface="Wingdings" panose="05000000000000000000" pitchFamily="2" charset="2"/>
              <a:buChar char="Ø"/>
            </a:pPr>
            <a:r>
              <a:rPr lang="pl-PL" sz="1600" dirty="0">
                <a:solidFill>
                  <a:srgbClr val="002060"/>
                </a:solidFill>
              </a:rPr>
              <a:t>Raport </a:t>
            </a:r>
            <a:r>
              <a:rPr lang="pl-PL" sz="1600" b="1" dirty="0">
                <a:solidFill>
                  <a:srgbClr val="002060"/>
                </a:solidFill>
              </a:rPr>
              <a:t>ZUS RCA </a:t>
            </a:r>
            <a:r>
              <a:rPr lang="pl-PL" sz="1600" dirty="0">
                <a:solidFill>
                  <a:srgbClr val="002060"/>
                </a:solidFill>
              </a:rPr>
              <a:t>z kodem </a:t>
            </a:r>
            <a:r>
              <a:rPr lang="pl-PL" sz="1600" b="1" dirty="0">
                <a:solidFill>
                  <a:srgbClr val="002060"/>
                </a:solidFill>
              </a:rPr>
              <a:t>05 10 00</a:t>
            </a:r>
            <a:r>
              <a:rPr lang="pl-PL" sz="1600" dirty="0">
                <a:solidFill>
                  <a:srgbClr val="002060"/>
                </a:solidFill>
              </a:rPr>
              <a:t>. </a:t>
            </a:r>
          </a:p>
          <a:p>
            <a:pPr marL="361950" algn="l"/>
            <a:r>
              <a:rPr lang="pl-PL" sz="1600" dirty="0">
                <a:solidFill>
                  <a:srgbClr val="002060"/>
                </a:solidFill>
              </a:rPr>
              <a:t>Składka na ubezpieczenie zdrowotne wyliczona dla formy opodatkowania – zasady ogólne skala. Podstawa wymiaru dla ubezpieczenia zdrowotnego – 4.242 zł. Składka na ubezpieczenie zdrowotne – 381,78 zł,</a:t>
            </a:r>
          </a:p>
          <a:p>
            <a:pPr algn="l"/>
            <a:endParaRPr lang="pl-PL" sz="1600" dirty="0">
              <a:solidFill>
                <a:srgbClr val="002060"/>
              </a:solidFill>
            </a:endParaRPr>
          </a:p>
          <a:p>
            <a:pPr marL="285750" indent="-285750" algn="l">
              <a:buFont typeface="Wingdings" panose="05000000000000000000" pitchFamily="2" charset="2"/>
              <a:buChar char="Ø"/>
            </a:pPr>
            <a:r>
              <a:rPr lang="pl-PL" sz="1600" dirty="0">
                <a:solidFill>
                  <a:srgbClr val="002060"/>
                </a:solidFill>
              </a:rPr>
              <a:t>Deklaracja </a:t>
            </a:r>
            <a:r>
              <a:rPr lang="pl-PL" sz="1600" b="1" dirty="0">
                <a:solidFill>
                  <a:srgbClr val="002060"/>
                </a:solidFill>
              </a:rPr>
              <a:t>ZUS DRA </a:t>
            </a:r>
            <a:r>
              <a:rPr lang="pl-PL" sz="1600" dirty="0">
                <a:solidFill>
                  <a:srgbClr val="002060"/>
                </a:solidFill>
              </a:rPr>
              <a:t>– suma składek na ubezpieczenia społeczne finansowana z budżetu państwa – 1.485,31 zł. Zwolnienie z opłacania składki na FP/FS -115,01 zł – tej kwoty nie wykazujemy na dokumencie ZUS DRA.</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Przykłady rozliczenia składek za miesiąc wakacyjny</a:t>
            </a:r>
          </a:p>
        </p:txBody>
      </p:sp>
    </p:spTree>
    <p:extLst>
      <p:ext uri="{BB962C8B-B14F-4D97-AF65-F5344CB8AC3E}">
        <p14:creationId xmlns:p14="http://schemas.microsoft.com/office/powerpoint/2010/main" val="28380262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Deklaracja rozliczeniowa</a:t>
            </a:r>
          </a:p>
        </p:txBody>
      </p:sp>
      <p:pic>
        <p:nvPicPr>
          <p:cNvPr id="6" name="Obraz 5" descr="deklaracja rozliczeniowa D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68" y="1390596"/>
            <a:ext cx="5544616" cy="7387495"/>
          </a:xfrm>
          <a:prstGeom prst="rect">
            <a:avLst/>
          </a:prstGeom>
        </p:spPr>
      </p:pic>
      <p:pic>
        <p:nvPicPr>
          <p:cNvPr id="2" name="Obraz 1" descr="formularz ZUS DR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624" y="1390596"/>
            <a:ext cx="5559400" cy="7387495"/>
          </a:xfrm>
          <a:prstGeom prst="rect">
            <a:avLst/>
          </a:prstGeom>
        </p:spPr>
      </p:pic>
    </p:spTree>
    <p:extLst>
      <p:ext uri="{BB962C8B-B14F-4D97-AF65-F5344CB8AC3E}">
        <p14:creationId xmlns:p14="http://schemas.microsoft.com/office/powerpoint/2010/main" val="11175180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descr="formularz ZUS RCA z kodem 05 14 00 i 05 10 00"/>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584170" eaLnBrk="1" fontAlgn="auto" latinLnBrk="0" hangingPunct="1">
              <a:lnSpc>
                <a:spcPct val="100000"/>
              </a:lnSpc>
              <a:spcBef>
                <a:spcPct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a:ea typeface="+mn-ea"/>
                <a:cs typeface="+mn-cs"/>
                <a:sym typeface="Helvetica Light"/>
              </a:rPr>
              <a:t>ZUS RCA z kodem 05 14 00 i 05 10 00</a:t>
            </a:r>
          </a:p>
        </p:txBody>
      </p:sp>
      <p:sp>
        <p:nvSpPr>
          <p:cNvPr id="3" name="Symbol zastępczy tekstu 2"/>
          <p:cNvSpPr>
            <a:spLocks noGrp="1"/>
          </p:cNvSpPr>
          <p:nvPr>
            <p:ph type="body" sz="quarter" idx="11"/>
          </p:nvPr>
        </p:nvSpPr>
        <p:spPr/>
        <p:txBody>
          <a:bodyPr/>
          <a:lstStyle/>
          <a:p>
            <a:endParaRPr lang="pl-PL"/>
          </a:p>
        </p:txBody>
      </p:sp>
      <p:pic>
        <p:nvPicPr>
          <p:cNvPr id="6" name="Obraz 5" descr="ZUS RCA z kodem 05 14 00 i 05 10 00 strona n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60" y="1564432"/>
            <a:ext cx="5534722" cy="7128791"/>
          </a:xfrm>
          <a:prstGeom prst="rect">
            <a:avLst/>
          </a:prstGeom>
        </p:spPr>
      </p:pic>
      <p:pic>
        <p:nvPicPr>
          <p:cNvPr id="1026" name="Picture 2" descr="ZUS RCA z kodem 05 14 00 i 05 10 00 strona n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4408" y="1563276"/>
            <a:ext cx="5472608" cy="71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6489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984776"/>
          </a:xfrm>
        </p:spPr>
        <p:txBody>
          <a:bodyPr/>
          <a:lstStyle/>
          <a:p>
            <a:pPr marL="285750" indent="-285750">
              <a:buFont typeface="Wingdings" panose="05000000000000000000" pitchFamily="2" charset="2"/>
              <a:buChar char="q"/>
            </a:pPr>
            <a:r>
              <a:rPr lang="pl-PL" sz="1600" b="1" dirty="0">
                <a:solidFill>
                  <a:schemeClr val="accent1"/>
                </a:solidFill>
              </a:rPr>
              <a:t>Przykład 2. </a:t>
            </a:r>
          </a:p>
          <a:p>
            <a:pPr algn="just"/>
            <a:r>
              <a:rPr lang="pl-PL" sz="1600" dirty="0">
                <a:solidFill>
                  <a:srgbClr val="002060"/>
                </a:solidFill>
              </a:rPr>
              <a:t>Płatnik korzysta z tzw. pasa startowego -  rozlicza się z kodem tytułu ubezpieczenia 05 70 00 (jednoosobowa działalność). Składek na Fundusz Pracy i Fundusz Solidarnościowy płatnik nie opłaca ponieważ podstawa wymiaru składek jest niższa niż minimalne wynagrodzenie. Płatnik został zwolniony z opłacenia składek na ubezpieczenia: emerytalne, rentowe i wypadkowe. Płatnik nie podlegał ubezpieczeniu chorobowemu w miesiącu poprzedzającym miesiąc złożenia wniosku o zwolnienie z opłacenia składek, dlatego nie otrzymał zwolnienia z opłacenia składki chorobowej. </a:t>
            </a:r>
            <a:br>
              <a:rPr lang="pl-PL" sz="1600" dirty="0">
                <a:solidFill>
                  <a:srgbClr val="002060"/>
                </a:solidFill>
              </a:rPr>
            </a:br>
            <a:r>
              <a:rPr lang="pl-PL" sz="1600" dirty="0">
                <a:solidFill>
                  <a:srgbClr val="002060"/>
                </a:solidFill>
              </a:rPr>
              <a:t>W komplecie rozliczeniowym za grudzień 2024 r. powinny zostać złożone następujące dokumenty rozliczeniowe : </a:t>
            </a:r>
          </a:p>
          <a:p>
            <a:pPr marL="285750" indent="-285750" algn="just">
              <a:buFont typeface="Wingdings" panose="05000000000000000000" pitchFamily="2" charset="2"/>
              <a:buChar char="Ø"/>
            </a:pPr>
            <a:r>
              <a:rPr lang="pl-PL" sz="1600" dirty="0">
                <a:solidFill>
                  <a:srgbClr val="002060"/>
                </a:solidFill>
              </a:rPr>
              <a:t>Raport </a:t>
            </a:r>
            <a:r>
              <a:rPr lang="pl-PL" sz="1600" b="1" dirty="0">
                <a:solidFill>
                  <a:srgbClr val="002060"/>
                </a:solidFill>
              </a:rPr>
              <a:t>ZUS RCA </a:t>
            </a:r>
            <a:r>
              <a:rPr lang="pl-PL" sz="1600" dirty="0">
                <a:solidFill>
                  <a:srgbClr val="002060"/>
                </a:solidFill>
              </a:rPr>
              <a:t>z kodem </a:t>
            </a:r>
            <a:r>
              <a:rPr lang="pl-PL" sz="1600" b="1" dirty="0">
                <a:solidFill>
                  <a:srgbClr val="002060"/>
                </a:solidFill>
              </a:rPr>
              <a:t>05 74 00</a:t>
            </a:r>
            <a:r>
              <a:rPr lang="pl-PL" sz="1600" dirty="0">
                <a:solidFill>
                  <a:srgbClr val="002060"/>
                </a:solidFill>
              </a:rPr>
              <a:t>. </a:t>
            </a:r>
          </a:p>
          <a:p>
            <a:pPr marL="431800" lvl="1" indent="-252413" algn="just"/>
            <a:r>
              <a:rPr lang="pl-PL" sz="1600" dirty="0">
                <a:solidFill>
                  <a:srgbClr val="002060"/>
                </a:solidFill>
              </a:rPr>
              <a:t>Podstawa wymiaru dla ubezpieczeń: emerytalnego, rentowych i wypadkowego – 1.290 zł (30% minimalnego wynagrodzenia).</a:t>
            </a:r>
          </a:p>
          <a:p>
            <a:pPr marL="431800" lvl="1" indent="-252413" algn="just"/>
            <a:r>
              <a:rPr lang="pl-PL" sz="1600" dirty="0">
                <a:solidFill>
                  <a:srgbClr val="002060"/>
                </a:solidFill>
              </a:rPr>
              <a:t>Składki finansowane z </a:t>
            </a:r>
            <a:r>
              <a:rPr lang="pl-PL" sz="1600" b="1" dirty="0">
                <a:solidFill>
                  <a:srgbClr val="002060"/>
                </a:solidFill>
              </a:rPr>
              <a:t>bp</a:t>
            </a:r>
            <a:r>
              <a:rPr lang="pl-PL" sz="1600" dirty="0">
                <a:solidFill>
                  <a:srgbClr val="002060"/>
                </a:solidFill>
              </a:rPr>
              <a:t> na :</a:t>
            </a:r>
          </a:p>
          <a:p>
            <a:pPr marL="611387" lvl="2" indent="0" algn="just">
              <a:buNone/>
            </a:pPr>
            <a:r>
              <a:rPr lang="pl-PL" sz="1600" dirty="0">
                <a:solidFill>
                  <a:srgbClr val="002060"/>
                </a:solidFill>
              </a:rPr>
              <a:t>Ubezpieczenie emerytalne- 251,81 zł</a:t>
            </a:r>
          </a:p>
          <a:p>
            <a:pPr marL="611387" lvl="2" indent="0" algn="just">
              <a:buNone/>
            </a:pPr>
            <a:r>
              <a:rPr lang="pl-PL" sz="1600" dirty="0">
                <a:solidFill>
                  <a:srgbClr val="002060"/>
                </a:solidFill>
              </a:rPr>
              <a:t>Ubezpieczenia rentowe – 103,20 zł</a:t>
            </a:r>
          </a:p>
          <a:p>
            <a:pPr marL="611387" lvl="2" indent="0" algn="just">
              <a:buNone/>
            </a:pPr>
            <a:r>
              <a:rPr lang="pl-PL" sz="1600" dirty="0">
                <a:solidFill>
                  <a:srgbClr val="002060"/>
                </a:solidFill>
              </a:rPr>
              <a:t>Ubezpieczenie wypadkowe (1,67%) – 21,54 zł</a:t>
            </a:r>
          </a:p>
          <a:p>
            <a:pPr marL="431800" lvl="1" indent="-252413" algn="just"/>
            <a:r>
              <a:rPr lang="pl-PL" sz="1600" dirty="0">
                <a:solidFill>
                  <a:srgbClr val="002060"/>
                </a:solidFill>
              </a:rPr>
              <a:t>Suma zwolnienia z opłacenia składek  na ubezpieczenia społeczne -  376,55 zł</a:t>
            </a:r>
          </a:p>
          <a:p>
            <a:pPr algn="just"/>
            <a:endParaRPr lang="pl-PL" sz="200" dirty="0">
              <a:solidFill>
                <a:srgbClr val="002060"/>
              </a:solidFill>
            </a:endParaRPr>
          </a:p>
          <a:p>
            <a:pPr marL="285750" indent="-285750" algn="just">
              <a:buFont typeface="Wingdings" panose="05000000000000000000" pitchFamily="2" charset="2"/>
              <a:buChar char="Ø"/>
            </a:pPr>
            <a:r>
              <a:rPr lang="pl-PL" sz="1600" dirty="0">
                <a:solidFill>
                  <a:srgbClr val="002060"/>
                </a:solidFill>
              </a:rPr>
              <a:t>Raport </a:t>
            </a:r>
            <a:r>
              <a:rPr lang="pl-PL" sz="1600" b="1" dirty="0">
                <a:solidFill>
                  <a:srgbClr val="002060"/>
                </a:solidFill>
              </a:rPr>
              <a:t>ZUS RCA</a:t>
            </a:r>
            <a:r>
              <a:rPr lang="pl-PL" sz="1600" dirty="0">
                <a:solidFill>
                  <a:srgbClr val="002060"/>
                </a:solidFill>
              </a:rPr>
              <a:t> z kodem </a:t>
            </a:r>
            <a:r>
              <a:rPr lang="pl-PL" sz="1600" b="1" dirty="0">
                <a:solidFill>
                  <a:srgbClr val="002060"/>
                </a:solidFill>
              </a:rPr>
              <a:t>05 70 00</a:t>
            </a:r>
            <a:r>
              <a:rPr lang="pl-PL" sz="1600" dirty="0">
                <a:solidFill>
                  <a:srgbClr val="002060"/>
                </a:solidFill>
              </a:rPr>
              <a:t>. </a:t>
            </a:r>
          </a:p>
          <a:p>
            <a:pPr marL="431800" lvl="1" indent="-252413" algn="just"/>
            <a:r>
              <a:rPr lang="pl-PL" sz="1600" dirty="0">
                <a:solidFill>
                  <a:srgbClr val="002060"/>
                </a:solidFill>
              </a:rPr>
              <a:t>Podstawa wymiaru dla ubezpieczenia chorobowego – 1.290 zł. </a:t>
            </a:r>
          </a:p>
          <a:p>
            <a:pPr marL="431800" lvl="1" indent="-252413" algn="just"/>
            <a:r>
              <a:rPr lang="pl-PL" sz="1600" dirty="0">
                <a:solidFill>
                  <a:srgbClr val="002060"/>
                </a:solidFill>
              </a:rPr>
              <a:t>Składka na ubezpieczenie chorobowe – 31,61 zł. </a:t>
            </a:r>
          </a:p>
          <a:p>
            <a:pPr marL="431800" lvl="1" indent="-252413" algn="just"/>
            <a:r>
              <a:rPr lang="pl-PL" sz="1600" dirty="0">
                <a:solidFill>
                  <a:srgbClr val="002060"/>
                </a:solidFill>
              </a:rPr>
              <a:t>Ubezpieczenie zdrowotne wyliczone dla formy opodatkowania – zasady ogólne skala. Podstawa wymiaru dla ubezpieczenia zdrowotnego – 4.242 zł. Składka na ubezpieczenie zdrowotne – 381,78 zł</a:t>
            </a:r>
          </a:p>
          <a:p>
            <a:pPr algn="just"/>
            <a:endParaRPr lang="pl-PL" sz="200" dirty="0">
              <a:solidFill>
                <a:srgbClr val="002060"/>
              </a:solidFill>
            </a:endParaRPr>
          </a:p>
          <a:p>
            <a:pPr marL="285750" indent="-285750" algn="just">
              <a:buFont typeface="Wingdings" panose="05000000000000000000" pitchFamily="2" charset="2"/>
              <a:buChar char="Ø"/>
            </a:pPr>
            <a:r>
              <a:rPr lang="pl-PL" sz="1600" dirty="0">
                <a:solidFill>
                  <a:srgbClr val="002060"/>
                </a:solidFill>
              </a:rPr>
              <a:t>Deklaracja </a:t>
            </a:r>
            <a:r>
              <a:rPr lang="pl-PL" sz="1600" b="1" dirty="0">
                <a:solidFill>
                  <a:srgbClr val="002060"/>
                </a:solidFill>
              </a:rPr>
              <a:t>ZUS DRA</a:t>
            </a:r>
            <a:r>
              <a:rPr lang="pl-PL" sz="1600" dirty="0">
                <a:solidFill>
                  <a:srgbClr val="002060"/>
                </a:solidFill>
              </a:rPr>
              <a:t> – suma składek na ubezpieczenia społeczne finansowana z budżetu państwa – 376,55 zł. Składka na ubezpieczenie chorobowe – 31,61 zł. </a:t>
            </a:r>
            <a:r>
              <a:rPr lang="pl-PL" sz="1600" b="1" dirty="0">
                <a:solidFill>
                  <a:srgbClr val="002060"/>
                </a:solidFill>
              </a:rPr>
              <a:t>FP/FS</a:t>
            </a:r>
            <a:r>
              <a:rPr lang="pl-PL" sz="1600" dirty="0">
                <a:solidFill>
                  <a:srgbClr val="002060"/>
                </a:solidFill>
              </a:rPr>
              <a:t> – nie jest wykazywany na ZUS DRA ponieważ nie jest opłacany.</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Przykłady rozliczenia składek za miesiąc wakacyjne</a:t>
            </a:r>
          </a:p>
        </p:txBody>
      </p:sp>
    </p:spTree>
    <p:extLst>
      <p:ext uri="{BB962C8B-B14F-4D97-AF65-F5344CB8AC3E}">
        <p14:creationId xmlns:p14="http://schemas.microsoft.com/office/powerpoint/2010/main" val="40970994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Deklaracja rozliczeniowa</a:t>
            </a:r>
          </a:p>
        </p:txBody>
      </p:sp>
      <p:pic>
        <p:nvPicPr>
          <p:cNvPr id="9" name="Obraz 8" descr="deklaracja rozliczeniowa ZUS DRA str. n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399" y="1386136"/>
            <a:ext cx="5439276" cy="7739136"/>
          </a:xfrm>
          <a:prstGeom prst="rect">
            <a:avLst/>
          </a:prstGeom>
        </p:spPr>
      </p:pic>
      <p:pic>
        <p:nvPicPr>
          <p:cNvPr id="2" name="Obraz 1" descr="deklaracja rozliczeniowa ZUS DRA str. n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68" y="1386136"/>
            <a:ext cx="5439276" cy="7739136"/>
          </a:xfrm>
          <a:prstGeom prst="rect">
            <a:avLst/>
          </a:prstGeom>
        </p:spPr>
      </p:pic>
    </p:spTree>
    <p:extLst>
      <p:ext uri="{BB962C8B-B14F-4D97-AF65-F5344CB8AC3E}">
        <p14:creationId xmlns:p14="http://schemas.microsoft.com/office/powerpoint/2010/main" val="261175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descr="ZUS RCA z kodem 05 74 00 i 05 70 00 strona nr 1"/>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584170" eaLnBrk="1" fontAlgn="auto" latinLnBrk="0" hangingPunct="1">
              <a:lnSpc>
                <a:spcPct val="100000"/>
              </a:lnSpc>
              <a:spcBef>
                <a:spcPct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a:ea typeface="+mn-ea"/>
                <a:cs typeface="+mn-cs"/>
                <a:sym typeface="Helvetica Light"/>
              </a:rPr>
              <a:t>ZUS RCA z kodem 05 74 00 i 05 70 00</a:t>
            </a:r>
          </a:p>
        </p:txBody>
      </p:sp>
      <p:pic>
        <p:nvPicPr>
          <p:cNvPr id="10" name="Obraz 9" descr="ZUS RCA z kodem 05 74 00 i 05 70 00 stron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15" y="1420416"/>
            <a:ext cx="5551913" cy="7608866"/>
          </a:xfrm>
          <a:prstGeom prst="rect">
            <a:avLst/>
          </a:prstGeom>
        </p:spPr>
      </p:pic>
      <p:pic>
        <p:nvPicPr>
          <p:cNvPr id="2050" name="Picture 2" descr="ZUS RCA z kodem 05 74 00 i 05 70 00 strona n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4408" y="1399853"/>
            <a:ext cx="5534128" cy="760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1762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984776"/>
          </a:xfrm>
        </p:spPr>
        <p:txBody>
          <a:bodyPr/>
          <a:lstStyle/>
          <a:p>
            <a:pPr marL="285750" indent="-285750">
              <a:buFont typeface="Wingdings" panose="05000000000000000000" pitchFamily="2" charset="2"/>
              <a:buChar char="q"/>
            </a:pPr>
            <a:r>
              <a:rPr lang="pl-PL" sz="1600" b="1" dirty="0">
                <a:solidFill>
                  <a:schemeClr val="accent1"/>
                </a:solidFill>
              </a:rPr>
              <a:t>Przykład 3. </a:t>
            </a:r>
          </a:p>
          <a:p>
            <a:pPr algn="just"/>
            <a:r>
              <a:rPr lang="pl-PL" sz="1600" dirty="0">
                <a:solidFill>
                  <a:srgbClr val="002060"/>
                </a:solidFill>
              </a:rPr>
              <a:t>Płatnik prowadzi działalność gospodarczą jednoosobowo i korzysta z MDG+ (rozlicza się z kodem 0590). Płatnik spełnił wszystkie warunki łącznie z podleganiem ubezpieczeniu chorobowemu, dlatego został zwolniony z opłacenia składek na ubezpieczenia społeczne i Fundusz Pracy i Fundusz Solidarnościowy. W komplecie rozliczeniowym za grudzień 2024 r. powinny zostać złożone następujące dokumenty rozliczeniowe: </a:t>
            </a:r>
          </a:p>
          <a:p>
            <a:pPr algn="just"/>
            <a:endParaRPr lang="pl-PL" sz="1600" dirty="0">
              <a:solidFill>
                <a:srgbClr val="002060"/>
              </a:solidFill>
            </a:endParaRPr>
          </a:p>
          <a:p>
            <a:pPr marL="285750" indent="-285750">
              <a:buFont typeface="Wingdings" panose="05000000000000000000" pitchFamily="2" charset="2"/>
              <a:buChar char="Ø"/>
            </a:pPr>
            <a:r>
              <a:rPr lang="pl-PL" sz="1600" dirty="0">
                <a:solidFill>
                  <a:srgbClr val="002060"/>
                </a:solidFill>
              </a:rPr>
              <a:t>Raport </a:t>
            </a:r>
            <a:r>
              <a:rPr lang="pl-PL" sz="1600" b="1" dirty="0">
                <a:solidFill>
                  <a:srgbClr val="002060"/>
                </a:solidFill>
              </a:rPr>
              <a:t>ZUS RCA </a:t>
            </a:r>
            <a:r>
              <a:rPr lang="pl-PL" sz="1600" dirty="0">
                <a:solidFill>
                  <a:srgbClr val="002060"/>
                </a:solidFill>
              </a:rPr>
              <a:t>z kodem </a:t>
            </a:r>
            <a:r>
              <a:rPr lang="pl-PL" sz="1600" b="1" dirty="0">
                <a:solidFill>
                  <a:srgbClr val="002060"/>
                </a:solidFill>
              </a:rPr>
              <a:t>05 94 00</a:t>
            </a:r>
            <a:r>
              <a:rPr lang="pl-PL" sz="1600" dirty="0">
                <a:solidFill>
                  <a:srgbClr val="002060"/>
                </a:solidFill>
              </a:rPr>
              <a:t>. </a:t>
            </a:r>
          </a:p>
          <a:p>
            <a:pPr marL="431800" lvl="1" indent="-161925"/>
            <a:r>
              <a:rPr lang="pl-PL" sz="1600" dirty="0">
                <a:solidFill>
                  <a:srgbClr val="002060"/>
                </a:solidFill>
              </a:rPr>
              <a:t>Podstawa wymiaru dla ubezpieczeń: emerytalnego, rentowych, chorobowego i wypadkowego – 4.300 zł (podstawa wymiaru składek na ubezpieczenia społeczne wykazana w ZUS DRA cz. II). </a:t>
            </a:r>
          </a:p>
          <a:p>
            <a:pPr marL="431800" lvl="1" indent="-161925"/>
            <a:r>
              <a:rPr lang="pl-PL" sz="1600" dirty="0">
                <a:solidFill>
                  <a:srgbClr val="002060"/>
                </a:solidFill>
              </a:rPr>
              <a:t>Składki finansowane z </a:t>
            </a:r>
            <a:r>
              <a:rPr lang="pl-PL" sz="1600" b="1" dirty="0">
                <a:solidFill>
                  <a:srgbClr val="002060"/>
                </a:solidFill>
              </a:rPr>
              <a:t>bp</a:t>
            </a:r>
            <a:r>
              <a:rPr lang="pl-PL" sz="1600" dirty="0">
                <a:solidFill>
                  <a:srgbClr val="002060"/>
                </a:solidFill>
              </a:rPr>
              <a:t> na :</a:t>
            </a:r>
          </a:p>
          <a:p>
            <a:pPr marL="701875" lvl="2" indent="0">
              <a:buNone/>
            </a:pPr>
            <a:r>
              <a:rPr lang="pl-PL" sz="1600" dirty="0">
                <a:solidFill>
                  <a:srgbClr val="002060"/>
                </a:solidFill>
              </a:rPr>
              <a:t>Ubezpieczenie emerytalne - 839,36 zł</a:t>
            </a:r>
          </a:p>
          <a:p>
            <a:pPr marL="701875" lvl="2" indent="0">
              <a:buNone/>
            </a:pPr>
            <a:r>
              <a:rPr lang="pl-PL" sz="1600" dirty="0">
                <a:solidFill>
                  <a:srgbClr val="002060"/>
                </a:solidFill>
              </a:rPr>
              <a:t>Ubezpieczenia rentowe – 344 zł</a:t>
            </a:r>
          </a:p>
          <a:p>
            <a:pPr marL="701875" lvl="2" indent="0">
              <a:buNone/>
            </a:pPr>
            <a:r>
              <a:rPr lang="pl-PL" sz="1600" dirty="0">
                <a:solidFill>
                  <a:srgbClr val="002060"/>
                </a:solidFill>
              </a:rPr>
              <a:t>Ubezpieczenie chorobowe – 105,35 zł</a:t>
            </a:r>
          </a:p>
          <a:p>
            <a:pPr marL="701875" lvl="2" indent="0">
              <a:buNone/>
            </a:pPr>
            <a:r>
              <a:rPr lang="pl-PL" sz="1600" dirty="0">
                <a:solidFill>
                  <a:srgbClr val="002060"/>
                </a:solidFill>
              </a:rPr>
              <a:t>Ubezpieczenie wypadkowe (1,67%) – 71,81 zł</a:t>
            </a:r>
          </a:p>
          <a:p>
            <a:pPr marL="431800" lvl="1" indent="-161925"/>
            <a:r>
              <a:rPr lang="pl-PL" sz="1600" dirty="0">
                <a:solidFill>
                  <a:srgbClr val="002060"/>
                </a:solidFill>
              </a:rPr>
              <a:t>Suma zwolnienia z opłacania składek  na ubezpieczenia społeczne -  1.360,52 zł</a:t>
            </a:r>
          </a:p>
          <a:p>
            <a:endParaRPr lang="pl-PL" sz="1600" dirty="0">
              <a:solidFill>
                <a:srgbClr val="002060"/>
              </a:solidFill>
            </a:endParaRPr>
          </a:p>
          <a:p>
            <a:pPr marL="285750" indent="-285750">
              <a:buFont typeface="Wingdings" panose="05000000000000000000" pitchFamily="2" charset="2"/>
              <a:buChar char="Ø"/>
            </a:pPr>
            <a:r>
              <a:rPr lang="pl-PL" sz="1600" dirty="0">
                <a:solidFill>
                  <a:srgbClr val="002060"/>
                </a:solidFill>
              </a:rPr>
              <a:t>Raport </a:t>
            </a:r>
            <a:r>
              <a:rPr lang="pl-PL" sz="1600" b="1" dirty="0">
                <a:solidFill>
                  <a:srgbClr val="002060"/>
                </a:solidFill>
              </a:rPr>
              <a:t>ZUS RCA </a:t>
            </a:r>
            <a:r>
              <a:rPr lang="pl-PL" sz="1600" dirty="0">
                <a:solidFill>
                  <a:srgbClr val="002060"/>
                </a:solidFill>
              </a:rPr>
              <a:t>z kodem </a:t>
            </a:r>
            <a:r>
              <a:rPr lang="pl-PL" sz="1600" b="1" dirty="0">
                <a:solidFill>
                  <a:srgbClr val="002060"/>
                </a:solidFill>
              </a:rPr>
              <a:t>05 90 00</a:t>
            </a:r>
            <a:r>
              <a:rPr lang="pl-PL" sz="1600" dirty="0">
                <a:solidFill>
                  <a:srgbClr val="002060"/>
                </a:solidFill>
              </a:rPr>
              <a:t>. </a:t>
            </a:r>
          </a:p>
          <a:p>
            <a:pPr marL="431800" lvl="1" indent="-252413"/>
            <a:r>
              <a:rPr lang="pl-PL" sz="1600" dirty="0">
                <a:solidFill>
                  <a:srgbClr val="002060"/>
                </a:solidFill>
              </a:rPr>
              <a:t>Ubezpieczenie zdrowotne wyliczone dla formy opodatkowania – zasady ogólne skala. Podstawa wymiaru dla ubezpieczenia zdrowotnego – 4.242 zł. Składka na ubezpieczenie zdrowotne – 381,78 zł.</a:t>
            </a:r>
          </a:p>
          <a:p>
            <a:endParaRPr lang="pl-PL" sz="1600" dirty="0">
              <a:solidFill>
                <a:srgbClr val="002060"/>
              </a:solidFill>
            </a:endParaRPr>
          </a:p>
          <a:p>
            <a:pPr marL="285750" indent="-285750">
              <a:buFont typeface="Wingdings" panose="05000000000000000000" pitchFamily="2" charset="2"/>
              <a:buChar char="Ø"/>
            </a:pPr>
            <a:r>
              <a:rPr lang="pl-PL" sz="1600" dirty="0">
                <a:solidFill>
                  <a:srgbClr val="002060"/>
                </a:solidFill>
              </a:rPr>
              <a:t>Deklaracja </a:t>
            </a:r>
            <a:r>
              <a:rPr lang="pl-PL" sz="1600" b="1" dirty="0">
                <a:solidFill>
                  <a:srgbClr val="002060"/>
                </a:solidFill>
              </a:rPr>
              <a:t>ZUS DRA</a:t>
            </a:r>
            <a:r>
              <a:rPr lang="pl-PL" sz="1600" dirty="0">
                <a:solidFill>
                  <a:srgbClr val="002060"/>
                </a:solidFill>
              </a:rPr>
              <a:t> – suma składek na ubezpieczenia społeczne finansowana z budżetu państwa – 1.360,52 zł. Składka na FP/FS -105,35 zł  nie jest wykazywana.</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Przykłady rozliczenia składek za miesiąc wakacyjne</a:t>
            </a:r>
          </a:p>
        </p:txBody>
      </p:sp>
    </p:spTree>
    <p:extLst>
      <p:ext uri="{BB962C8B-B14F-4D97-AF65-F5344CB8AC3E}">
        <p14:creationId xmlns:p14="http://schemas.microsoft.com/office/powerpoint/2010/main" val="2807952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Deklaracja rozliczeniowa</a:t>
            </a:r>
          </a:p>
        </p:txBody>
      </p:sp>
      <p:pic>
        <p:nvPicPr>
          <p:cNvPr id="9" name="Obraz 8" descr="ZUS DRA stron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432" y="1426718"/>
            <a:ext cx="5564832" cy="7808802"/>
          </a:xfrm>
          <a:prstGeom prst="rect">
            <a:avLst/>
          </a:prstGeom>
        </p:spPr>
      </p:pic>
      <p:pic>
        <p:nvPicPr>
          <p:cNvPr id="2" name="Obraz 1" descr="ZUS DRA stron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68" y="1426718"/>
            <a:ext cx="5616624" cy="7793522"/>
          </a:xfrm>
          <a:prstGeom prst="rect">
            <a:avLst/>
          </a:prstGeom>
        </p:spPr>
      </p:pic>
    </p:spTree>
    <p:extLst>
      <p:ext uri="{BB962C8B-B14F-4D97-AF65-F5344CB8AC3E}">
        <p14:creationId xmlns:p14="http://schemas.microsoft.com/office/powerpoint/2010/main" val="2351157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913668"/>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Raporty RCA z kodem 0594 i 0590 </a:t>
            </a:r>
          </a:p>
        </p:txBody>
      </p:sp>
      <p:pic>
        <p:nvPicPr>
          <p:cNvPr id="10" name="Obraz 9" descr="Raporty RCA z kodem 0594 i 0590  strona n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60" y="1492424"/>
            <a:ext cx="5328592" cy="7373379"/>
          </a:xfrm>
          <a:prstGeom prst="rect">
            <a:avLst/>
          </a:prstGeom>
        </p:spPr>
      </p:pic>
      <p:pic>
        <p:nvPicPr>
          <p:cNvPr id="3074" name="Picture 2" descr="Raporty RCA z kodem 0594 i 0590 strona n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458057"/>
            <a:ext cx="5472608" cy="738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8821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984776"/>
          </a:xfrm>
        </p:spPr>
        <p:txBody>
          <a:bodyPr/>
          <a:lstStyle/>
          <a:p>
            <a:pPr marL="285750" indent="-285750">
              <a:buFont typeface="Wingdings" panose="05000000000000000000" pitchFamily="2" charset="2"/>
              <a:buChar char="q"/>
            </a:pPr>
            <a:r>
              <a:rPr lang="pl-PL" sz="1600" b="1" dirty="0">
                <a:solidFill>
                  <a:schemeClr val="accent1"/>
                </a:solidFill>
              </a:rPr>
              <a:t>Przykład 4. </a:t>
            </a:r>
          </a:p>
          <a:p>
            <a:pPr algn="l"/>
            <a:r>
              <a:rPr lang="pl-PL" sz="1600" dirty="0">
                <a:solidFill>
                  <a:srgbClr val="002060"/>
                </a:solidFill>
              </a:rPr>
              <a:t>Płatnik prowadzi działalność gospodarczą jednoosobowo i nie spełnia warunków do korzystania z ulg w opłacaniu składek na ubezpieczenia społeczne (ulgi na start, preferencyjnych składek, MDG+). Nie podlega w ogóle dobrowolnemu ubezpieczeniu chorobowemu. Przedsiębiorca został zwolniony z opłacania składek na ubezpieczenia społeczne i FP i FS. W komplecie rozliczeniowym za grudzień 2024 r. powinny zostać złożone następujące dokumenty rozliczeniowe: </a:t>
            </a:r>
          </a:p>
          <a:p>
            <a:pPr marL="285750" indent="-285750" algn="l">
              <a:buFont typeface="Wingdings" panose="05000000000000000000" pitchFamily="2" charset="2"/>
              <a:buChar char="Ø"/>
            </a:pPr>
            <a:r>
              <a:rPr lang="pl-PL" sz="1600" dirty="0">
                <a:solidFill>
                  <a:srgbClr val="002060"/>
                </a:solidFill>
              </a:rPr>
              <a:t>Raport ZUS RCA z kodem </a:t>
            </a:r>
            <a:r>
              <a:rPr lang="pl-PL" sz="1600" b="1" dirty="0">
                <a:solidFill>
                  <a:srgbClr val="002060"/>
                </a:solidFill>
              </a:rPr>
              <a:t>05 14 00</a:t>
            </a:r>
            <a:r>
              <a:rPr lang="pl-PL" sz="1600" dirty="0">
                <a:solidFill>
                  <a:srgbClr val="002060"/>
                </a:solidFill>
              </a:rPr>
              <a:t>. </a:t>
            </a:r>
          </a:p>
          <a:p>
            <a:pPr marL="431800" lvl="1" indent="-252413"/>
            <a:r>
              <a:rPr lang="pl-PL" sz="1600" dirty="0">
                <a:solidFill>
                  <a:srgbClr val="002060"/>
                </a:solidFill>
              </a:rPr>
              <a:t>Podstawa wymiaru dla ubezpieczeń: emerytalnego, rentowych i wypadkowego – 4.694,40 zł (60% prognozowanego przeciętnego wynagrodzenia miesięcznego).</a:t>
            </a:r>
          </a:p>
          <a:p>
            <a:pPr marL="431800" lvl="1" indent="-252413"/>
            <a:r>
              <a:rPr lang="pl-PL" sz="1600" dirty="0">
                <a:solidFill>
                  <a:srgbClr val="002060"/>
                </a:solidFill>
              </a:rPr>
              <a:t>Składki finansowane z </a:t>
            </a:r>
            <a:r>
              <a:rPr lang="pl-PL" sz="1600" b="1" dirty="0">
                <a:solidFill>
                  <a:srgbClr val="002060"/>
                </a:solidFill>
              </a:rPr>
              <a:t>bp</a:t>
            </a:r>
            <a:r>
              <a:rPr lang="pl-PL" sz="1600" dirty="0">
                <a:solidFill>
                  <a:srgbClr val="002060"/>
                </a:solidFill>
              </a:rPr>
              <a:t> na :</a:t>
            </a:r>
          </a:p>
          <a:p>
            <a:pPr marL="611387" lvl="2" indent="0">
              <a:buNone/>
            </a:pPr>
            <a:r>
              <a:rPr lang="pl-PL" sz="1600" dirty="0">
                <a:solidFill>
                  <a:srgbClr val="002060"/>
                </a:solidFill>
              </a:rPr>
              <a:t>Ubezpieczenie emerytalne- 916,35 zł</a:t>
            </a:r>
          </a:p>
          <a:p>
            <a:pPr marL="611387" lvl="2" indent="0">
              <a:buNone/>
            </a:pPr>
            <a:r>
              <a:rPr lang="pl-PL" sz="1600" dirty="0">
                <a:solidFill>
                  <a:srgbClr val="002060"/>
                </a:solidFill>
              </a:rPr>
              <a:t>Ubezpieczenia rentowe – 375,55 zł</a:t>
            </a:r>
          </a:p>
          <a:p>
            <a:pPr marL="611387" lvl="2" indent="0">
              <a:buNone/>
            </a:pPr>
            <a:r>
              <a:rPr lang="pl-PL" sz="1600" dirty="0">
                <a:solidFill>
                  <a:srgbClr val="002060"/>
                </a:solidFill>
              </a:rPr>
              <a:t>Ubezpieczenie wypadkowe (1,67%) – 78,40 zł</a:t>
            </a:r>
          </a:p>
          <a:p>
            <a:pPr marL="431800" lvl="1" indent="-252413"/>
            <a:r>
              <a:rPr lang="pl-PL" sz="1600" dirty="0">
                <a:solidFill>
                  <a:srgbClr val="002060"/>
                </a:solidFill>
              </a:rPr>
              <a:t>Suma zwolnienia z opłacania składek  na ubezpieczenia społeczne - 1.370,30 zł</a:t>
            </a:r>
          </a:p>
          <a:p>
            <a:pPr marL="285750" indent="-285750">
              <a:buFont typeface="Wingdings" panose="05000000000000000000" pitchFamily="2" charset="2"/>
              <a:buChar char="Ø"/>
            </a:pPr>
            <a:r>
              <a:rPr lang="pl-PL" sz="1600" dirty="0">
                <a:solidFill>
                  <a:srgbClr val="002060"/>
                </a:solidFill>
              </a:rPr>
              <a:t>Raport </a:t>
            </a:r>
            <a:r>
              <a:rPr lang="pl-PL" sz="1600" b="1" dirty="0">
                <a:solidFill>
                  <a:srgbClr val="002060"/>
                </a:solidFill>
              </a:rPr>
              <a:t>ZUS RCA </a:t>
            </a:r>
            <a:r>
              <a:rPr lang="pl-PL" sz="1600" dirty="0">
                <a:solidFill>
                  <a:srgbClr val="002060"/>
                </a:solidFill>
              </a:rPr>
              <a:t>z kodem </a:t>
            </a:r>
            <a:r>
              <a:rPr lang="pl-PL" sz="1600" b="1" dirty="0">
                <a:solidFill>
                  <a:srgbClr val="002060"/>
                </a:solidFill>
              </a:rPr>
              <a:t>05 10 00</a:t>
            </a:r>
            <a:r>
              <a:rPr lang="pl-PL" sz="1600" dirty="0">
                <a:solidFill>
                  <a:srgbClr val="002060"/>
                </a:solidFill>
              </a:rPr>
              <a:t>. </a:t>
            </a:r>
          </a:p>
          <a:p>
            <a:pPr marL="431800" lvl="1" indent="-341313">
              <a:spcAft>
                <a:spcPts val="0"/>
              </a:spcAft>
            </a:pPr>
            <a:r>
              <a:rPr lang="pl-PL" sz="1600" dirty="0">
                <a:solidFill>
                  <a:srgbClr val="002060"/>
                </a:solidFill>
              </a:rPr>
              <a:t>Podstawa wymiaru dla ubezpieczenia chorobowego – 4.694,40 zł. S</a:t>
            </a:r>
          </a:p>
          <a:p>
            <a:pPr marL="431800" lvl="1" indent="-341313">
              <a:spcAft>
                <a:spcPts val="0"/>
              </a:spcAft>
            </a:pPr>
            <a:r>
              <a:rPr lang="pl-PL" sz="1600" dirty="0">
                <a:solidFill>
                  <a:srgbClr val="002060"/>
                </a:solidFill>
              </a:rPr>
              <a:t>Ubezpieczenie zdrowotne wyliczone dla formy opodatkowania – zasady ogólne skala. Podstawa wymiaru dla ubezpieczenia zdrowotnego – 4.242 zł. Składka na ubezpieczenie zdrowotne – 381,78 zł.</a:t>
            </a:r>
          </a:p>
          <a:p>
            <a:pPr marL="285750" indent="-285750">
              <a:spcBef>
                <a:spcPts val="600"/>
              </a:spcBef>
              <a:buFont typeface="Wingdings" panose="05000000000000000000" pitchFamily="2" charset="2"/>
              <a:buChar char="Ø"/>
            </a:pPr>
            <a:r>
              <a:rPr lang="pl-PL" sz="1600" dirty="0">
                <a:solidFill>
                  <a:srgbClr val="002060"/>
                </a:solidFill>
              </a:rPr>
              <a:t>Deklaracja </a:t>
            </a:r>
            <a:r>
              <a:rPr lang="pl-PL" sz="1600" b="1" dirty="0">
                <a:solidFill>
                  <a:srgbClr val="002060"/>
                </a:solidFill>
              </a:rPr>
              <a:t>ZUS DRA </a:t>
            </a:r>
            <a:r>
              <a:rPr lang="pl-PL" sz="1600" dirty="0">
                <a:solidFill>
                  <a:srgbClr val="002060"/>
                </a:solidFill>
              </a:rPr>
              <a:t>– suma składek na ubezpieczenia społeczne finansowana z budżetu państwa – 1.370,30 zł. Składka na FP/FS  - 115,01 zł nie jest wykazywana.</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Przykłady rozliczenia składek za miesiąc wakacyjne</a:t>
            </a:r>
          </a:p>
        </p:txBody>
      </p:sp>
    </p:spTree>
    <p:extLst>
      <p:ext uri="{BB962C8B-B14F-4D97-AF65-F5344CB8AC3E}">
        <p14:creationId xmlns:p14="http://schemas.microsoft.com/office/powerpoint/2010/main" val="15840286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924472"/>
            <a:ext cx="12529392" cy="6840760"/>
          </a:xfrm>
        </p:spPr>
        <p:txBody>
          <a:bodyPr/>
          <a:lstStyle/>
          <a:p>
            <a:pPr marL="360363" indent="-342900">
              <a:buClr>
                <a:srgbClr val="00993F"/>
              </a:buClr>
              <a:buFont typeface="Wingdings" panose="05000000000000000000" pitchFamily="2" charset="2"/>
              <a:buChar char="q"/>
            </a:pPr>
            <a:r>
              <a:rPr lang="pl-PL" dirty="0">
                <a:solidFill>
                  <a:srgbClr val="002060"/>
                </a:solidFill>
              </a:rPr>
              <a:t>Ulga w opłacaniu składek dla osób prowadzących pozarolniczą działalność gospodarczą na podstawie ustawy Prawo przedsiębiorców lub innych przepisów szczególnych. Do ulgi mają zatem prawo osoby posiadające wpis w </a:t>
            </a:r>
            <a:r>
              <a:rPr lang="pl-PL" dirty="0" err="1">
                <a:solidFill>
                  <a:srgbClr val="002060"/>
                </a:solidFill>
              </a:rPr>
              <a:t>CEiDG</a:t>
            </a:r>
            <a:r>
              <a:rPr lang="pl-PL" dirty="0">
                <a:solidFill>
                  <a:srgbClr val="002060"/>
                </a:solidFill>
              </a:rPr>
              <a:t>  oraz komornicy.</a:t>
            </a:r>
          </a:p>
          <a:p>
            <a:pPr marL="703263" indent="-342900">
              <a:buClr>
                <a:srgbClr val="00993F"/>
              </a:buClr>
              <a:buFont typeface="Wingdings" panose="05000000000000000000" pitchFamily="2" charset="2"/>
              <a:buChar char="q"/>
            </a:pPr>
            <a:r>
              <a:rPr lang="pl-PL" dirty="0">
                <a:solidFill>
                  <a:srgbClr val="002060"/>
                </a:solidFill>
              </a:rPr>
              <a:t>Ustawa o komornikach sądowych stanowi, że nie są oni przedsiębiorcami, jednak art. 33 ust. 3 tej ustawy wskazuje, że do komornika stosuje się przepisy (m.in.) ustawy o systemie ubezpieczeń społecznych dotyczące osób prowadzących pozarolniczą działalność gospodarczą. </a:t>
            </a:r>
          </a:p>
          <a:p>
            <a:pPr marL="360363" indent="-360363">
              <a:buClr>
                <a:srgbClr val="00993F"/>
              </a:buClr>
              <a:buFont typeface="Wingdings" panose="05000000000000000000" pitchFamily="2" charset="2"/>
              <a:buChar char="q"/>
            </a:pPr>
            <a:r>
              <a:rPr lang="pl-PL" dirty="0">
                <a:solidFill>
                  <a:srgbClr val="002060"/>
                </a:solidFill>
              </a:rPr>
              <a:t>Ulga polega na zwolnieniu płatnika z obowiązku opłacenia składek za jeden wybrany w ramach roku kalendarzowego miesiąc </a:t>
            </a:r>
            <a:r>
              <a:rPr lang="pl-PL" b="1" dirty="0">
                <a:solidFill>
                  <a:srgbClr val="002060"/>
                </a:solidFill>
              </a:rPr>
              <a:t>na jego własne:</a:t>
            </a:r>
          </a:p>
          <a:p>
            <a:pPr marL="774900" lvl="1" indent="-342900">
              <a:buClr>
                <a:srgbClr val="00993F"/>
              </a:buClr>
            </a:pPr>
            <a:r>
              <a:rPr lang="pl-PL" dirty="0">
                <a:solidFill>
                  <a:srgbClr val="002060"/>
                </a:solidFill>
              </a:rPr>
              <a:t>obowiązkowe ubezpieczenia społeczne (emerytalne, rentowe, wypadkowe), </a:t>
            </a:r>
          </a:p>
          <a:p>
            <a:pPr marL="774900" lvl="1" indent="-342900">
              <a:buClr>
                <a:srgbClr val="00993F"/>
              </a:buClr>
            </a:pPr>
            <a:r>
              <a:rPr lang="pl-PL" dirty="0">
                <a:solidFill>
                  <a:srgbClr val="002060"/>
                </a:solidFill>
              </a:rPr>
              <a:t>dobrowolne ubezpieczenie chorobowe (jeśli podlega),  </a:t>
            </a:r>
          </a:p>
          <a:p>
            <a:pPr marL="774900" lvl="1" indent="-342900">
              <a:buClr>
                <a:srgbClr val="00993F"/>
              </a:buClr>
            </a:pPr>
            <a:r>
              <a:rPr lang="pl-PL" dirty="0">
                <a:solidFill>
                  <a:srgbClr val="002060"/>
                </a:solidFill>
              </a:rPr>
              <a:t>Fundusz Pracy i Fundusz Solidarnościowy (jeśli opłaca) </a:t>
            </a:r>
          </a:p>
          <a:p>
            <a:pPr marL="269875" lvl="1" indent="0">
              <a:buClr>
                <a:srgbClr val="00993F"/>
              </a:buClr>
              <a:buNone/>
            </a:pPr>
            <a:r>
              <a:rPr lang="pl-PL" dirty="0">
                <a:solidFill>
                  <a:srgbClr val="002060"/>
                </a:solidFill>
              </a:rPr>
              <a:t>od obowiązującej go minimalnej podstawy wymiaru składek.</a:t>
            </a:r>
          </a:p>
          <a:p>
            <a:pPr marL="269875" lvl="1" indent="0">
              <a:buClr>
                <a:srgbClr val="00993F"/>
              </a:buClr>
              <a:buNone/>
            </a:pPr>
            <a:endParaRPr lang="pl-PL" sz="800" dirty="0">
              <a:solidFill>
                <a:srgbClr val="002060"/>
              </a:solidFill>
            </a:endParaRPr>
          </a:p>
          <a:p>
            <a:pPr marL="254000">
              <a:buClr>
                <a:srgbClr val="00993F"/>
              </a:buClr>
            </a:pPr>
            <a:r>
              <a:rPr lang="pl-PL" b="1" dirty="0">
                <a:solidFill>
                  <a:schemeClr val="accent1"/>
                </a:solidFill>
              </a:rPr>
              <a:t>Ważne: </a:t>
            </a:r>
            <a:r>
              <a:rPr lang="pl-PL" dirty="0">
                <a:solidFill>
                  <a:srgbClr val="002060"/>
                </a:solidFill>
              </a:rPr>
              <a:t>Zwolnienie nie obejmuje:</a:t>
            </a:r>
          </a:p>
          <a:p>
            <a:pPr marL="596900" indent="-342900">
              <a:buClr>
                <a:srgbClr val="00993F"/>
              </a:buClr>
              <a:buFont typeface="Arial" panose="020B0604020202020204" pitchFamily="34" charset="0"/>
              <a:buChar char="•"/>
            </a:pPr>
            <a:r>
              <a:rPr lang="pl-PL" dirty="0">
                <a:solidFill>
                  <a:srgbClr val="002060"/>
                </a:solidFill>
              </a:rPr>
              <a:t>składki na ubezpieczenie zdrowotne płatnika,</a:t>
            </a:r>
          </a:p>
          <a:p>
            <a:pPr marL="596900" indent="-342900">
              <a:buClr>
                <a:srgbClr val="00993F"/>
              </a:buClr>
              <a:buFont typeface="Arial" panose="020B0604020202020204" pitchFamily="34" charset="0"/>
              <a:buChar char="•"/>
            </a:pPr>
            <a:r>
              <a:rPr lang="pl-PL" dirty="0">
                <a:solidFill>
                  <a:srgbClr val="002060"/>
                </a:solidFill>
              </a:rPr>
              <a:t>składek innych osób, za które płatnik ma obowiązek rozliczania i opłacania składek.</a:t>
            </a:r>
          </a:p>
          <a:p>
            <a:pPr marL="254000">
              <a:buClr>
                <a:srgbClr val="00993F"/>
              </a:buClr>
            </a:pPr>
            <a:endParaRPr lang="pl-PL" sz="800" b="1" dirty="0">
              <a:solidFill>
                <a:srgbClr val="002060"/>
              </a:solidFill>
            </a:endParaRPr>
          </a:p>
          <a:p>
            <a:pPr marL="360363" indent="-360363">
              <a:buClr>
                <a:srgbClr val="00993F"/>
              </a:buClr>
              <a:buFont typeface="Wingdings" panose="05000000000000000000" pitchFamily="2" charset="2"/>
              <a:buChar char="q"/>
            </a:pPr>
            <a:r>
              <a:rPr lang="pl-PL" dirty="0">
                <a:solidFill>
                  <a:srgbClr val="002060"/>
                </a:solidFill>
              </a:rPr>
              <a:t>Składki objęte zwolnieniem finansowane są z budżetu państwa (BP).</a:t>
            </a:r>
          </a:p>
          <a:p>
            <a:pPr marL="360363" indent="-360363">
              <a:buClr>
                <a:srgbClr val="00993F"/>
              </a:buClr>
              <a:buFont typeface="Wingdings" panose="05000000000000000000" pitchFamily="2" charset="2"/>
              <a:buChar char="q"/>
            </a:pPr>
            <a:r>
              <a:rPr lang="pl-PL" dirty="0">
                <a:solidFill>
                  <a:srgbClr val="002060"/>
                </a:solidFill>
              </a:rPr>
              <a:t>Zwolnienie z obowiązku opłacenia składek stanowi pomoc publiczną de </a:t>
            </a:r>
            <a:r>
              <a:rPr lang="pl-PL" dirty="0" err="1">
                <a:solidFill>
                  <a:srgbClr val="002060"/>
                </a:solidFill>
              </a:rPr>
              <a:t>minimis</a:t>
            </a:r>
            <a:r>
              <a:rPr lang="pl-PL" dirty="0">
                <a:solidFill>
                  <a:srgbClr val="002060"/>
                </a:solidFill>
              </a:rPr>
              <a:t>.</a:t>
            </a:r>
          </a:p>
          <a:p>
            <a:pPr marL="723900" indent="-342900">
              <a:buFont typeface="Wingdings" panose="05000000000000000000" pitchFamily="2" charset="2"/>
              <a:buChar char="ü"/>
            </a:pPr>
            <a:endParaRPr lang="pl-PL" sz="2400" dirty="0"/>
          </a:p>
          <a:p>
            <a:endParaRPr lang="pl-PL" dirty="0"/>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Dla kogo wakacje składkowe i na czym polegają</a:t>
            </a:r>
          </a:p>
        </p:txBody>
      </p:sp>
    </p:spTree>
    <p:extLst>
      <p:ext uri="{BB962C8B-B14F-4D97-AF65-F5344CB8AC3E}">
        <p14:creationId xmlns:p14="http://schemas.microsoft.com/office/powerpoint/2010/main" val="9027682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Deklaracja rozliczeniowa DRA</a:t>
            </a:r>
          </a:p>
        </p:txBody>
      </p:sp>
      <p:pic>
        <p:nvPicPr>
          <p:cNvPr id="9" name="Obraz 8" descr="ZUS DRA strona n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408" y="1420416"/>
            <a:ext cx="5472608" cy="7921555"/>
          </a:xfrm>
          <a:prstGeom prst="rect">
            <a:avLst/>
          </a:prstGeom>
        </p:spPr>
      </p:pic>
      <p:pic>
        <p:nvPicPr>
          <p:cNvPr id="3" name="Obraz 2" descr="ZUS DRA strona n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60" y="1420414"/>
            <a:ext cx="5544616" cy="7921555"/>
          </a:xfrm>
          <a:prstGeom prst="rect">
            <a:avLst/>
          </a:prstGeom>
        </p:spPr>
      </p:pic>
    </p:spTree>
    <p:extLst>
      <p:ext uri="{BB962C8B-B14F-4D97-AF65-F5344CB8AC3E}">
        <p14:creationId xmlns:p14="http://schemas.microsoft.com/office/powerpoint/2010/main" val="415638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Raporty ZUS RCA z kodem 0514 i 0510 </a:t>
            </a:r>
          </a:p>
        </p:txBody>
      </p:sp>
      <p:pic>
        <p:nvPicPr>
          <p:cNvPr id="8" name="Obraz 7" descr="Raporty ZUS RCA z kodem 0514 i 0510 strona n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9" y="1420417"/>
            <a:ext cx="5616624" cy="7632848"/>
          </a:xfrm>
          <a:prstGeom prst="rect">
            <a:avLst/>
          </a:prstGeom>
        </p:spPr>
      </p:pic>
      <p:pic>
        <p:nvPicPr>
          <p:cNvPr id="6" name="Picture 2" descr="Raporty ZUS RCA z kodem 0514 i 0510 strona n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4408" y="1420416"/>
            <a:ext cx="5606454" cy="763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7235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984776"/>
          </a:xfrm>
        </p:spPr>
        <p:txBody>
          <a:bodyPr/>
          <a:lstStyle/>
          <a:p>
            <a:pPr marL="285750" indent="-285750">
              <a:buFont typeface="Wingdings" panose="05000000000000000000" pitchFamily="2" charset="2"/>
              <a:buChar char="q"/>
            </a:pPr>
            <a:r>
              <a:rPr lang="pl-PL" sz="1600" b="1" dirty="0">
                <a:solidFill>
                  <a:schemeClr val="accent1"/>
                </a:solidFill>
              </a:rPr>
              <a:t>Przykład 5. </a:t>
            </a:r>
          </a:p>
          <a:p>
            <a:pPr algn="just"/>
            <a:r>
              <a:rPr lang="pl-PL" sz="1600" dirty="0">
                <a:solidFill>
                  <a:srgbClr val="002060"/>
                </a:solidFill>
              </a:rPr>
              <a:t>Płatnik prowadzi działalność gospodarczą i zatrudnia pracownika. Opłaca składki na zasadach ogólnych. </a:t>
            </a:r>
            <a:r>
              <a:rPr lang="pl-PL" sz="1600">
                <a:solidFill>
                  <a:srgbClr val="002060"/>
                </a:solidFill>
              </a:rPr>
              <a:t>Płatnik </a:t>
            </a:r>
            <a:r>
              <a:rPr lang="pl-PL" sz="1600" dirty="0">
                <a:solidFill>
                  <a:srgbClr val="002060"/>
                </a:solidFill>
              </a:rPr>
              <a:t>został zwolniony z opłacania składek na ubezpieczenia: emerytalne, rentowe i wypadkowe i FP/FS. Przedsiębiorca nie podlegał ubezpieczeniu chorobowemu w miesiącu poprzedzającym miesiąc złożenia wniosku o zwolnienie z opłacenia składek oraz w miesiącu złożenia wniosku, dlatego nie otrzymał zwolnienia z opłacenia składki chorobowej. W komplecie rozliczeniowym za grudzień 2024 r. powinny zostać złożone następujące dokumenty rozliczeniowe: </a:t>
            </a:r>
          </a:p>
          <a:p>
            <a:pPr algn="just"/>
            <a:endParaRPr lang="pl-PL" sz="200" dirty="0">
              <a:solidFill>
                <a:srgbClr val="002060"/>
              </a:solidFill>
            </a:endParaRPr>
          </a:p>
          <a:p>
            <a:pPr marL="285750" indent="-285750">
              <a:buFont typeface="Wingdings" panose="05000000000000000000" pitchFamily="2" charset="2"/>
              <a:buChar char="Ø"/>
            </a:pPr>
            <a:r>
              <a:rPr lang="pl-PL" sz="1600" dirty="0">
                <a:solidFill>
                  <a:srgbClr val="002060"/>
                </a:solidFill>
              </a:rPr>
              <a:t>Raport ZUS RCA z kodem </a:t>
            </a:r>
            <a:r>
              <a:rPr lang="pl-PL" sz="1600" b="1" dirty="0">
                <a:solidFill>
                  <a:srgbClr val="002060"/>
                </a:solidFill>
              </a:rPr>
              <a:t>05 14 00</a:t>
            </a:r>
            <a:r>
              <a:rPr lang="pl-PL" sz="1600" dirty="0">
                <a:solidFill>
                  <a:srgbClr val="002060"/>
                </a:solidFill>
              </a:rPr>
              <a:t>. </a:t>
            </a:r>
          </a:p>
          <a:p>
            <a:pPr marL="431800" lvl="1" indent="-252413"/>
            <a:r>
              <a:rPr lang="pl-PL" sz="1600" dirty="0">
                <a:solidFill>
                  <a:srgbClr val="002060"/>
                </a:solidFill>
              </a:rPr>
              <a:t>Podstawa wymiaru dla ubezpieczeń: emerytalnego, rentowych i wypadkowego – 4.694,40 zł. (60% prognozowanego przeciętnego wynagrodzenia miesięcznego).</a:t>
            </a:r>
          </a:p>
          <a:p>
            <a:pPr marL="431800" lvl="1" indent="-252413"/>
            <a:r>
              <a:rPr lang="pl-PL" sz="1600" dirty="0">
                <a:solidFill>
                  <a:srgbClr val="002060"/>
                </a:solidFill>
              </a:rPr>
              <a:t>Składki objęte zwolnieniem, finansowane z </a:t>
            </a:r>
            <a:r>
              <a:rPr lang="pl-PL" sz="1600" b="1" dirty="0">
                <a:solidFill>
                  <a:srgbClr val="002060"/>
                </a:solidFill>
              </a:rPr>
              <a:t>bp</a:t>
            </a:r>
            <a:r>
              <a:rPr lang="pl-PL" sz="1600" dirty="0">
                <a:solidFill>
                  <a:srgbClr val="002060"/>
                </a:solidFill>
              </a:rPr>
              <a:t> na :</a:t>
            </a:r>
          </a:p>
          <a:p>
            <a:pPr marL="611387" lvl="2" indent="0">
              <a:buNone/>
            </a:pPr>
            <a:r>
              <a:rPr lang="pl-PL" sz="1600" dirty="0">
                <a:solidFill>
                  <a:srgbClr val="002060"/>
                </a:solidFill>
              </a:rPr>
              <a:t>Ubezpieczenie emerytalne- 916,35 zł</a:t>
            </a:r>
          </a:p>
          <a:p>
            <a:pPr marL="611387" lvl="2" indent="0">
              <a:buNone/>
            </a:pPr>
            <a:r>
              <a:rPr lang="pl-PL" sz="1600" dirty="0">
                <a:solidFill>
                  <a:srgbClr val="002060"/>
                </a:solidFill>
              </a:rPr>
              <a:t>Ubezpieczenia rentowe – 375,55 zł</a:t>
            </a:r>
          </a:p>
          <a:p>
            <a:pPr marL="611387" lvl="2" indent="0">
              <a:buNone/>
            </a:pPr>
            <a:r>
              <a:rPr lang="pl-PL" sz="1600" dirty="0">
                <a:solidFill>
                  <a:srgbClr val="002060"/>
                </a:solidFill>
              </a:rPr>
              <a:t>Ubezpieczenie wypadkowe (1,67%) – 78,40 zł</a:t>
            </a:r>
          </a:p>
          <a:p>
            <a:pPr marL="431800" lvl="1" indent="-252413"/>
            <a:r>
              <a:rPr lang="pl-PL" sz="1600" dirty="0">
                <a:solidFill>
                  <a:srgbClr val="002060"/>
                </a:solidFill>
              </a:rPr>
              <a:t>Suma  zwolnienia  na ubezpieczenia społeczne - 1.370,30 zł (zwolnienie nie obejmuje składki na ub. chorobowe).</a:t>
            </a:r>
          </a:p>
          <a:p>
            <a:pPr marL="179387" lvl="1" indent="0">
              <a:buNone/>
            </a:pPr>
            <a:endParaRPr lang="pl-PL" sz="1600" dirty="0">
              <a:solidFill>
                <a:srgbClr val="002060"/>
              </a:solidFill>
            </a:endParaRPr>
          </a:p>
          <a:p>
            <a:pPr marL="285750" indent="-285750">
              <a:buFont typeface="Wingdings" panose="05000000000000000000" pitchFamily="2" charset="2"/>
              <a:buChar char="Ø"/>
            </a:pPr>
            <a:r>
              <a:rPr lang="pl-PL" sz="1600" dirty="0">
                <a:solidFill>
                  <a:srgbClr val="002060"/>
                </a:solidFill>
              </a:rPr>
              <a:t>Raport ZUS RCA z kodem </a:t>
            </a:r>
            <a:r>
              <a:rPr lang="pl-PL" sz="1600" b="1" dirty="0">
                <a:solidFill>
                  <a:srgbClr val="002060"/>
                </a:solidFill>
              </a:rPr>
              <a:t>05 10 00</a:t>
            </a:r>
            <a:r>
              <a:rPr lang="pl-PL" sz="1600" dirty="0">
                <a:solidFill>
                  <a:srgbClr val="002060"/>
                </a:solidFill>
              </a:rPr>
              <a:t>. </a:t>
            </a:r>
          </a:p>
          <a:p>
            <a:pPr marL="431800" lvl="1" indent="-252413"/>
            <a:r>
              <a:rPr lang="pl-PL" sz="1600" dirty="0">
                <a:solidFill>
                  <a:srgbClr val="002060"/>
                </a:solidFill>
              </a:rPr>
              <a:t>Podstawa wymiaru dla ubezpieczenia chorobowego – 4.694,40 zł</a:t>
            </a:r>
          </a:p>
          <a:p>
            <a:pPr marL="431800" lvl="1" indent="-252413"/>
            <a:r>
              <a:rPr lang="pl-PL" sz="1600" dirty="0">
                <a:solidFill>
                  <a:srgbClr val="002060"/>
                </a:solidFill>
              </a:rPr>
              <a:t>Składka na ubezpieczenie chorobowe – 115,01 zł</a:t>
            </a:r>
          </a:p>
          <a:p>
            <a:pPr marL="431800" lvl="1" indent="-341313">
              <a:spcAft>
                <a:spcPts val="0"/>
              </a:spcAft>
            </a:pPr>
            <a:r>
              <a:rPr lang="pl-PL" sz="1600" dirty="0">
                <a:solidFill>
                  <a:srgbClr val="002060"/>
                </a:solidFill>
              </a:rPr>
              <a:t>Ubezpieczenie zdrowotne wyliczone dla formy opodatkowania – zasady ogólne skala. Podstawa wymiaru dla ubezpieczenia zdrowotnego – 4.242 zł. Składka na ubezpieczenie zdrowotne – 381,78 zł.</a:t>
            </a:r>
          </a:p>
          <a:p>
            <a:pPr marL="179387" lvl="1" indent="0">
              <a:buNone/>
            </a:pPr>
            <a:endParaRPr lang="pl-PL" sz="1600" dirty="0">
              <a:solidFill>
                <a:srgbClr val="002060"/>
              </a:solidFill>
            </a:endParaRPr>
          </a:p>
          <a:p>
            <a:pPr marL="431800" lvl="1" indent="-252413"/>
            <a:endParaRPr lang="pl-PL" sz="1600"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Przykłady rozliczenia składek za miesiąc wakacyjne</a:t>
            </a:r>
          </a:p>
        </p:txBody>
      </p:sp>
    </p:spTree>
    <p:extLst>
      <p:ext uri="{BB962C8B-B14F-4D97-AF65-F5344CB8AC3E}">
        <p14:creationId xmlns:p14="http://schemas.microsoft.com/office/powerpoint/2010/main" val="22601193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984776"/>
          </a:xfrm>
        </p:spPr>
        <p:txBody>
          <a:bodyPr/>
          <a:lstStyle/>
          <a:p>
            <a:pPr marL="285750" indent="-285750">
              <a:buFont typeface="Wingdings" panose="05000000000000000000" pitchFamily="2" charset="2"/>
              <a:buChar char="q"/>
            </a:pPr>
            <a:r>
              <a:rPr lang="pl-PL" sz="1600" b="1" dirty="0">
                <a:solidFill>
                  <a:schemeClr val="accent1"/>
                </a:solidFill>
              </a:rPr>
              <a:t>Przykład 5 c.d. </a:t>
            </a:r>
          </a:p>
          <a:p>
            <a:endParaRPr lang="pl-PL" sz="1600" b="1" dirty="0">
              <a:solidFill>
                <a:srgbClr val="002060"/>
              </a:solidFill>
            </a:endParaRPr>
          </a:p>
          <a:p>
            <a:pPr marL="285750" indent="-285750">
              <a:buFont typeface="Wingdings" panose="05000000000000000000" pitchFamily="2" charset="2"/>
              <a:buChar char="Ø"/>
            </a:pPr>
            <a:r>
              <a:rPr lang="pl-PL" sz="1600" dirty="0">
                <a:solidFill>
                  <a:srgbClr val="002060"/>
                </a:solidFill>
              </a:rPr>
              <a:t>Raport ZUS RCA za zatrudnionego pracownika zgłoszonego z kodem </a:t>
            </a:r>
            <a:r>
              <a:rPr lang="pl-PL" sz="1600" b="1" dirty="0">
                <a:solidFill>
                  <a:srgbClr val="002060"/>
                </a:solidFill>
              </a:rPr>
              <a:t>01 10 00</a:t>
            </a:r>
            <a:r>
              <a:rPr lang="pl-PL" sz="1600" dirty="0">
                <a:solidFill>
                  <a:srgbClr val="002060"/>
                </a:solidFill>
              </a:rPr>
              <a:t>:</a:t>
            </a:r>
          </a:p>
          <a:p>
            <a:pPr marL="431800" lvl="1" indent="-252413"/>
            <a:r>
              <a:rPr lang="pl-PL" sz="1600" dirty="0">
                <a:solidFill>
                  <a:srgbClr val="002060"/>
                </a:solidFill>
              </a:rPr>
              <a:t>Podstawa wymiaru dla ubezpieczeń: emerytalnego, rentowych, chorobowego i wypadkowego – 4.300,00 zł. </a:t>
            </a:r>
          </a:p>
          <a:p>
            <a:pPr marL="431800" lvl="1" indent="-252413"/>
            <a:r>
              <a:rPr lang="pl-PL" sz="1600" dirty="0">
                <a:solidFill>
                  <a:srgbClr val="002060"/>
                </a:solidFill>
              </a:rPr>
              <a:t>Składki na ubezpieczenia:</a:t>
            </a:r>
          </a:p>
          <a:p>
            <a:pPr marL="611387" lvl="2" indent="0">
              <a:buNone/>
            </a:pPr>
            <a:r>
              <a:rPr lang="pl-PL" sz="1600" dirty="0">
                <a:solidFill>
                  <a:srgbClr val="002060"/>
                </a:solidFill>
              </a:rPr>
              <a:t>Ubezpieczenie emerytalne- 839,36 zł </a:t>
            </a:r>
          </a:p>
          <a:p>
            <a:pPr marL="611387" lvl="2" indent="0">
              <a:buNone/>
            </a:pPr>
            <a:r>
              <a:rPr lang="pl-PL" sz="1600" dirty="0">
                <a:solidFill>
                  <a:srgbClr val="002060"/>
                </a:solidFill>
              </a:rPr>
              <a:t>Ubezpieczenia rentowe – 344,00 zł </a:t>
            </a:r>
          </a:p>
          <a:p>
            <a:pPr marL="611387" lvl="2" indent="0">
              <a:buNone/>
            </a:pPr>
            <a:r>
              <a:rPr lang="pl-PL" sz="1600" dirty="0">
                <a:solidFill>
                  <a:srgbClr val="002060"/>
                </a:solidFill>
              </a:rPr>
              <a:t>Ubezpieczenie chorobowe – 105,35 zł </a:t>
            </a:r>
          </a:p>
          <a:p>
            <a:pPr marL="611387" lvl="2" indent="0">
              <a:buNone/>
            </a:pPr>
            <a:r>
              <a:rPr lang="pl-PL" sz="1600" dirty="0">
                <a:solidFill>
                  <a:srgbClr val="002060"/>
                </a:solidFill>
              </a:rPr>
              <a:t>Ubezpieczenie wypadkowe (1,67%) – 71,81zł </a:t>
            </a:r>
          </a:p>
          <a:p>
            <a:pPr marL="611387" lvl="2" indent="0">
              <a:buNone/>
            </a:pPr>
            <a:r>
              <a:rPr lang="pl-PL" sz="1600" dirty="0">
                <a:solidFill>
                  <a:srgbClr val="002060"/>
                </a:solidFill>
              </a:rPr>
              <a:t>Ubezpieczenie zdrowotne – podstawa wymiaru 3.710,47 zł i obliczona składka – 333,94 zł</a:t>
            </a:r>
          </a:p>
          <a:p>
            <a:pPr marL="179387" lvl="1" indent="0">
              <a:buNone/>
            </a:pPr>
            <a:endParaRPr lang="pl-PL" sz="1600" dirty="0">
              <a:solidFill>
                <a:srgbClr val="002060"/>
              </a:solidFill>
            </a:endParaRPr>
          </a:p>
          <a:p>
            <a:pPr marL="285750" indent="-285750">
              <a:buFont typeface="Wingdings" panose="05000000000000000000" pitchFamily="2" charset="2"/>
              <a:buChar char="Ø"/>
            </a:pPr>
            <a:r>
              <a:rPr lang="pl-PL" sz="1600" dirty="0">
                <a:solidFill>
                  <a:srgbClr val="002060"/>
                </a:solidFill>
              </a:rPr>
              <a:t>Deklaracja </a:t>
            </a:r>
            <a:r>
              <a:rPr lang="pl-PL" sz="1600" b="1" dirty="0">
                <a:solidFill>
                  <a:srgbClr val="002060"/>
                </a:solidFill>
              </a:rPr>
              <a:t>ZUS DRA </a:t>
            </a:r>
            <a:r>
              <a:rPr lang="pl-PL" sz="1600" dirty="0">
                <a:solidFill>
                  <a:srgbClr val="002060"/>
                </a:solidFill>
              </a:rPr>
              <a:t>– łączna kwota składek rozliczonych w dokumentach za płatnika i pracownika, tj. składki objęte zwolnieniem </a:t>
            </a:r>
            <a:br>
              <a:rPr lang="pl-PL" sz="1600" dirty="0">
                <a:solidFill>
                  <a:srgbClr val="002060"/>
                </a:solidFill>
              </a:rPr>
            </a:br>
            <a:r>
              <a:rPr lang="pl-PL" sz="1600" dirty="0">
                <a:solidFill>
                  <a:srgbClr val="002060"/>
                </a:solidFill>
              </a:rPr>
              <a:t>i składki należne do opłacenia.</a:t>
            </a:r>
          </a:p>
          <a:p>
            <a:pPr marL="431800" lvl="1" indent="-252413"/>
            <a:r>
              <a:rPr lang="pl-PL" sz="1600" dirty="0">
                <a:solidFill>
                  <a:srgbClr val="002060"/>
                </a:solidFill>
              </a:rPr>
              <a:t>Składka na FP/FS za pracownika  - 105,35 zł</a:t>
            </a:r>
          </a:p>
          <a:p>
            <a:pPr marL="431800" lvl="1" indent="-252413"/>
            <a:r>
              <a:rPr lang="pl-PL" sz="1600" dirty="0">
                <a:solidFill>
                  <a:srgbClr val="002060"/>
                </a:solidFill>
              </a:rPr>
              <a:t>Składka na FGŚP za pracownika – 4,30 zł</a:t>
            </a:r>
          </a:p>
          <a:p>
            <a:pPr marL="431800" lvl="1" indent="-252413"/>
            <a:r>
              <a:rPr lang="pl-PL" sz="1600" dirty="0">
                <a:solidFill>
                  <a:srgbClr val="002060"/>
                </a:solidFill>
              </a:rPr>
              <a:t>Składka na ubezpieczenie zdrowotne – 715,72 zł (za pracownika i płatnika)</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Przykłady rozliczenia składek za miesiąc wakacyjne</a:t>
            </a:r>
          </a:p>
        </p:txBody>
      </p:sp>
    </p:spTree>
    <p:extLst>
      <p:ext uri="{BB962C8B-B14F-4D97-AF65-F5344CB8AC3E}">
        <p14:creationId xmlns:p14="http://schemas.microsoft.com/office/powerpoint/2010/main" val="35238849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Deklaracja rozliczeniowa</a:t>
            </a:r>
          </a:p>
        </p:txBody>
      </p:sp>
      <p:pic>
        <p:nvPicPr>
          <p:cNvPr id="7" name="Obraz 6" descr="ZUS DRA strona n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080" y="1444467"/>
            <a:ext cx="5328592" cy="7478168"/>
          </a:xfrm>
          <a:prstGeom prst="rect">
            <a:avLst/>
          </a:prstGeom>
        </p:spPr>
      </p:pic>
      <p:pic>
        <p:nvPicPr>
          <p:cNvPr id="2" name="Obraz 1" descr="ZUS DRA strona n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68" y="1444466"/>
            <a:ext cx="5400600" cy="7478169"/>
          </a:xfrm>
          <a:prstGeom prst="rect">
            <a:avLst/>
          </a:prstGeom>
        </p:spPr>
      </p:pic>
    </p:spTree>
    <p:extLst>
      <p:ext uri="{BB962C8B-B14F-4D97-AF65-F5344CB8AC3E}">
        <p14:creationId xmlns:p14="http://schemas.microsoft.com/office/powerpoint/2010/main" val="35015561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descr="Raport ZUS RCA z kodem 0510 i 0514 strona 1"/>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Raport ZUS RCA z kodem 0510 i 0514</a:t>
            </a:r>
          </a:p>
        </p:txBody>
      </p:sp>
      <p:pic>
        <p:nvPicPr>
          <p:cNvPr id="7" name="Obraz 6" descr="Raport ZUS RCA z kodem 0510 i 0514 stron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688" y="1420416"/>
            <a:ext cx="5418311" cy="7741381"/>
          </a:xfrm>
          <a:prstGeom prst="rect">
            <a:avLst/>
          </a:prstGeom>
        </p:spPr>
      </p:pic>
      <p:pic>
        <p:nvPicPr>
          <p:cNvPr id="2" name="Picture 2" descr="Raport ZUS RCA z kodem 0510 i 0514 stron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68" y="1429222"/>
            <a:ext cx="5418310" cy="774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0613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descr="Raport ZUS RCA za pracownika z kodem 0110"/>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Raport ZUS RCA za pracownika z kodem 0110</a:t>
            </a:r>
          </a:p>
        </p:txBody>
      </p:sp>
      <p:pic>
        <p:nvPicPr>
          <p:cNvPr id="6" name="Obraz 5" descr="Raport ZUS RCA za pracownika z kodem 0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57" y="1420416"/>
            <a:ext cx="5545014" cy="7794431"/>
          </a:xfrm>
          <a:prstGeom prst="rect">
            <a:avLst/>
          </a:prstGeom>
        </p:spPr>
      </p:pic>
    </p:spTree>
    <p:extLst>
      <p:ext uri="{BB962C8B-B14F-4D97-AF65-F5344CB8AC3E}">
        <p14:creationId xmlns:p14="http://schemas.microsoft.com/office/powerpoint/2010/main" val="204806095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093417"/>
            <a:ext cx="12385375" cy="6984776"/>
          </a:xfrm>
        </p:spPr>
        <p:txBody>
          <a:bodyPr/>
          <a:lstStyle/>
          <a:p>
            <a:pPr marL="285750" indent="-285750">
              <a:buClr>
                <a:schemeClr val="accent1"/>
              </a:buClr>
              <a:buFont typeface="Wingdings" panose="05000000000000000000" pitchFamily="2" charset="2"/>
              <a:buChar char="q"/>
            </a:pPr>
            <a:r>
              <a:rPr lang="pl-PL" dirty="0">
                <a:solidFill>
                  <a:srgbClr val="002060"/>
                </a:solidFill>
              </a:rPr>
              <a:t>ZUS ma prawo kontrolować prawidłowość i rzetelność danych, informacji i oświadczeń przekazanych przez płatnika składek we wniosku o zwolnienie z obowiązku opłacenia składek.</a:t>
            </a:r>
          </a:p>
          <a:p>
            <a:pPr marL="285750" indent="-285750">
              <a:buClr>
                <a:schemeClr val="accent1"/>
              </a:buClr>
              <a:buFont typeface="Wingdings" panose="05000000000000000000" pitchFamily="2" charset="2"/>
              <a:buChar char="q"/>
            </a:pPr>
            <a:r>
              <a:rPr lang="pl-PL" dirty="0">
                <a:solidFill>
                  <a:srgbClr val="002060"/>
                </a:solidFill>
              </a:rPr>
              <a:t>ZUS może wystąpić z wnioskiem do Szefa Krajowej Administracji Skarbowej o informację o kwocie rocznego przychodu z pozarolniczej działalności gospodarczej uzyskanego przez płatnika składek.</a:t>
            </a:r>
          </a:p>
          <a:p>
            <a:pPr marL="342900" indent="-342900">
              <a:buClr>
                <a:schemeClr val="accent1"/>
              </a:buClr>
              <a:buFont typeface="Wingdings" panose="05000000000000000000" pitchFamily="2" charset="2"/>
              <a:buChar char="q"/>
            </a:pPr>
            <a:r>
              <a:rPr lang="pl-PL" dirty="0">
                <a:solidFill>
                  <a:srgbClr val="002060"/>
                </a:solidFill>
              </a:rPr>
              <a:t>Po przyznaniu zwolnienia z obowiązku opłacenia składek, w przypadku:</a:t>
            </a:r>
          </a:p>
          <a:p>
            <a:pPr marL="774900" lvl="1" indent="-342900">
              <a:buClr>
                <a:schemeClr val="accent1"/>
              </a:buClr>
            </a:pPr>
            <a:r>
              <a:rPr lang="pl-PL" dirty="0">
                <a:solidFill>
                  <a:srgbClr val="002060"/>
                </a:solidFill>
              </a:rPr>
              <a:t>potwierdzenia w drodze kontroli, że oświadczenia podpisane przez płatnika we wniosku były nieprawdziwe, </a:t>
            </a:r>
          </a:p>
          <a:p>
            <a:pPr marL="774900" lvl="1" indent="-342900">
              <a:buClr>
                <a:schemeClr val="accent1"/>
              </a:buClr>
            </a:pPr>
            <a:r>
              <a:rPr lang="pl-PL" dirty="0">
                <a:solidFill>
                  <a:srgbClr val="002060"/>
                </a:solidFill>
              </a:rPr>
              <a:t>w wyniku weryfikacji danych z KAS uzyskany przychód był wyższy niż 2 mln euro (w przeliczeniu na PLN),</a:t>
            </a:r>
          </a:p>
          <a:p>
            <a:pPr lvl="1" indent="0">
              <a:buClr>
                <a:schemeClr val="accent1"/>
              </a:buClr>
              <a:buNone/>
            </a:pPr>
            <a:r>
              <a:rPr lang="pl-PL" dirty="0">
                <a:solidFill>
                  <a:srgbClr val="002060"/>
                </a:solidFill>
              </a:rPr>
              <a:t>ZUS jest zobowiązany do wydania decyzji płatnikowi zobowiązującą go do opłacenia składek.  </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Weryfikacja / kontrola</a:t>
            </a:r>
          </a:p>
        </p:txBody>
      </p:sp>
    </p:spTree>
    <p:extLst>
      <p:ext uri="{BB962C8B-B14F-4D97-AF65-F5344CB8AC3E}">
        <p14:creationId xmlns:p14="http://schemas.microsoft.com/office/powerpoint/2010/main" val="5840245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745416" cy="6984776"/>
          </a:xfrm>
        </p:spPr>
        <p:txBody>
          <a:bodyPr/>
          <a:lstStyle/>
          <a:p>
            <a:pPr marL="342900" lvl="0" indent="-342900">
              <a:buClr>
                <a:schemeClr val="accent1"/>
              </a:buClr>
              <a:buFont typeface="Wingdings" panose="05000000000000000000" pitchFamily="2" charset="2"/>
              <a:buChar char="q"/>
            </a:pPr>
            <a:r>
              <a:rPr lang="pl-PL" b="1" dirty="0">
                <a:solidFill>
                  <a:srgbClr val="002060"/>
                </a:solidFill>
              </a:rPr>
              <a:t>Czy płatnik, który ma zadłużenie w ZUS, może skorzystać z wakacji składkowych?</a:t>
            </a:r>
          </a:p>
          <a:p>
            <a:pPr>
              <a:buClr>
                <a:schemeClr val="accent1"/>
              </a:buClr>
            </a:pPr>
            <a:r>
              <a:rPr lang="pl-PL" dirty="0">
                <a:solidFill>
                  <a:srgbClr val="002060"/>
                </a:solidFill>
              </a:rPr>
              <a:t> </a:t>
            </a:r>
          </a:p>
          <a:p>
            <a:pPr algn="l">
              <a:buClr>
                <a:schemeClr val="accent1"/>
              </a:buClr>
            </a:pPr>
            <a:r>
              <a:rPr lang="pl-PL" dirty="0">
                <a:solidFill>
                  <a:srgbClr val="002060"/>
                </a:solidFill>
              </a:rPr>
              <a:t>Płatnik, który ma zaległości w opłacaniu składek, może skorzystać z wakacji składkowych o ile spełnia warunki wskazane w ustawie. </a:t>
            </a:r>
          </a:p>
          <a:p>
            <a:pPr>
              <a:buClr>
                <a:schemeClr val="accent1"/>
              </a:buClr>
            </a:pPr>
            <a:r>
              <a:rPr lang="pl-PL" dirty="0">
                <a:solidFill>
                  <a:srgbClr val="002060"/>
                </a:solidFill>
              </a:rPr>
              <a:t>Stan rozliczeń nie ma wpływu na możliwość skorzystania z tej ulgi.</a:t>
            </a:r>
          </a:p>
          <a:p>
            <a:pPr>
              <a:buClr>
                <a:schemeClr val="accent1"/>
              </a:buClr>
            </a:pPr>
            <a:endParaRPr lang="pl-PL" b="1" dirty="0">
              <a:solidFill>
                <a:srgbClr val="002060"/>
              </a:solidFill>
            </a:endParaRPr>
          </a:p>
          <a:p>
            <a:pPr marL="342900" indent="-342900">
              <a:buClr>
                <a:schemeClr val="accent1"/>
              </a:buClr>
              <a:buFont typeface="Wingdings" panose="05000000000000000000" pitchFamily="2" charset="2"/>
              <a:buChar char="q"/>
            </a:pPr>
            <a:r>
              <a:rPr lang="pl-PL" b="1" dirty="0">
                <a:solidFill>
                  <a:srgbClr val="002060"/>
                </a:solidFill>
              </a:rPr>
              <a:t>Czy w sytuacji, gdy w miesiącu korzystania z wakacji składkowych płatnik ma prawo do pomniejszenia proporcjonalnego składek? Czy zwolnienie za ten miesiąc w ogóle nie przysługuje? Czy może wówczas składki finansowane z budżetu państwa wykazuje się na DRA w wysokości nie najniższej obowiązującej płatnika tylko proporcjonalnej?</a:t>
            </a:r>
          </a:p>
          <a:p>
            <a:r>
              <a:rPr lang="pl-PL" dirty="0">
                <a:solidFill>
                  <a:srgbClr val="002060"/>
                </a:solidFill>
              </a:rPr>
              <a:t> </a:t>
            </a:r>
          </a:p>
          <a:p>
            <a:r>
              <a:rPr lang="pl-PL" dirty="0">
                <a:solidFill>
                  <a:srgbClr val="002060"/>
                </a:solidFill>
              </a:rPr>
              <a:t>Da okresu wakacyjnego nie ma proporcjonalnego zmniejszania podstaw. Za ten okres płatnik otrzymuje bonus w postaci składek sfinansowanych z budżetu państwa za cały miesiąc.</a:t>
            </a:r>
          </a:p>
          <a:p>
            <a:endParaRPr lang="pl-PL" dirty="0">
              <a:solidFill>
                <a:srgbClr val="002060"/>
              </a:solidFill>
            </a:endParaRPr>
          </a:p>
          <a:p>
            <a:pPr lvl="0"/>
            <a:endParaRPr lang="pl-PL" dirty="0">
              <a:solidFill>
                <a:srgbClr val="002060"/>
              </a:solidFill>
            </a:endParaRPr>
          </a:p>
          <a:p>
            <a:endParaRPr lang="pl-PL"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Najczęściej zadawane pytania</a:t>
            </a:r>
          </a:p>
        </p:txBody>
      </p:sp>
    </p:spTree>
    <p:extLst>
      <p:ext uri="{BB962C8B-B14F-4D97-AF65-F5344CB8AC3E}">
        <p14:creationId xmlns:p14="http://schemas.microsoft.com/office/powerpoint/2010/main" val="22567176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745416" cy="6984776"/>
          </a:xfrm>
        </p:spPr>
        <p:txBody>
          <a:bodyPr/>
          <a:lstStyle/>
          <a:p>
            <a:pPr marL="342900" lvl="0" indent="-342900">
              <a:buClr>
                <a:schemeClr val="accent1"/>
              </a:buClr>
              <a:buFont typeface="Wingdings" panose="05000000000000000000" pitchFamily="2" charset="2"/>
              <a:buChar char="q"/>
            </a:pPr>
            <a:r>
              <a:rPr lang="pl-PL" b="1" dirty="0">
                <a:solidFill>
                  <a:srgbClr val="002060"/>
                </a:solidFill>
              </a:rPr>
              <a:t>Jak liczyć limit osób zgłoszonych do ubezpieczeń, od którego zależy możliwość korzystania z wakacji składkowych? </a:t>
            </a:r>
          </a:p>
          <a:p>
            <a:pPr lvl="0"/>
            <a:r>
              <a:rPr lang="pl-PL" b="1" dirty="0">
                <a:solidFill>
                  <a:srgbClr val="002060"/>
                </a:solidFill>
              </a:rPr>
              <a:t>Przykładowo, płatnik w październiku br. będzie zgłaszał do ubezpieczeń społecznych i/lub ubezpieczenia zdrowotnego: </a:t>
            </a:r>
          </a:p>
          <a:p>
            <a:pPr marL="285750" lvl="0" indent="-285750">
              <a:spcAft>
                <a:spcPts val="0"/>
              </a:spcAft>
              <a:buFont typeface="Arial" panose="020B0604020202020204" pitchFamily="34" charset="0"/>
              <a:buChar char="•"/>
            </a:pPr>
            <a:r>
              <a:rPr lang="pl-PL" b="1" dirty="0">
                <a:solidFill>
                  <a:srgbClr val="002060"/>
                </a:solidFill>
              </a:rPr>
              <a:t>przez cały miesiąc 6 pracowników (6 osób zgłoszonych do ubezpieczeń) oraz do 19 października br. 2 pracowników, ze względu na to, że zostają rozwiązane ich umowy o pracę zawarte na czas określony (2 osoby zgłoszone do ubezpieczeń), a także</a:t>
            </a:r>
          </a:p>
          <a:p>
            <a:pPr marL="285750" lvl="0" indent="-285750">
              <a:buFont typeface="Arial" panose="020B0604020202020204" pitchFamily="34" charset="0"/>
              <a:buChar char="•"/>
            </a:pPr>
            <a:r>
              <a:rPr lang="pl-PL" b="1" dirty="0">
                <a:solidFill>
                  <a:srgbClr val="002060"/>
                </a:solidFill>
              </a:rPr>
              <a:t>od 1 do 25 października br. jednego zleceniobiorcę (1 osoba zgłoszona do ubezpieczeń) i od 28 do 31 października br. jednego zleceniobiorcę (1 osoba zgłoszona do ubezpieczenia). </a:t>
            </a:r>
          </a:p>
          <a:p>
            <a:r>
              <a:rPr lang="pl-PL" b="1" dirty="0">
                <a:solidFill>
                  <a:srgbClr val="002060"/>
                </a:solidFill>
              </a:rPr>
              <a:t>W ciągu miesiąca przedsiębiorca będzie zgłaszał więc do ubezpieczeń łącznie 11 osób (wraz ze sobą), jednak w żadnym dniu tego miesiąca liczba osób zgłoszonych do tych ubezpieczeń nie przekroczy 10 osób. Czy płatnik spełnia warunek zgłaszania do ubezpieczeń nie więcej niż 10 osób?</a:t>
            </a:r>
          </a:p>
          <a:p>
            <a:endParaRPr lang="pl-PL" dirty="0">
              <a:solidFill>
                <a:srgbClr val="002060"/>
              </a:solidFill>
            </a:endParaRPr>
          </a:p>
          <a:p>
            <a:r>
              <a:rPr lang="pl-PL" dirty="0">
                <a:solidFill>
                  <a:srgbClr val="002060"/>
                </a:solidFill>
              </a:rPr>
              <a:t>Gdy określa się limit osób zgłoszonych do ubezpieczeń emerytalnego, rentowych i wypadkowego lub ubezpieczenia zdrowotnego, należy przyjmować sumę osób zgłoszonych do tych ubezpieczeń w ciągu danego miesiąca. Oznacza to, że w przedstawionym przykładzie płatnik nie spełni warunku limitu ubezpieczonych, ponieważ w ciągu miesiąca będzie miał zgłoszonych do ubezpieczeń łącznie 11 osób (wraz ze sobą).</a:t>
            </a:r>
          </a:p>
          <a:p>
            <a:r>
              <a:rPr lang="pl-PL" dirty="0">
                <a:solidFill>
                  <a:srgbClr val="002060"/>
                </a:solidFill>
              </a:rPr>
              <a:t>Płatnik może skorzystać z wakacji składkowych, jeżeli m.in. w miesiącu kalendarzowym poprzedzającym miesiąc złożenia wniosku miał zgłoszonych do ubezpieczeń emerytalnego, rentowych i wypadkowego lub ubezpieczenia zdrowotnego nie więcej niż 10 ubezpieczonych. Użyty w ustawie zwrot „miał zgłoszonych” wskazuje wprost na faktyczne zgłoszenie ubezpieczonych do ZUS od pierwszego do ostatniego dnia miesiąca kalendarzowego poprzedzającego miesiąc złożenia wniosku. Czas trwania umowy nie ma znaczenia. Mogła zostać zawarta tylko na 3 dni.</a:t>
            </a:r>
          </a:p>
          <a:p>
            <a:endParaRPr lang="pl-PL"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Najczęściej zadawane pytania</a:t>
            </a:r>
          </a:p>
        </p:txBody>
      </p:sp>
    </p:spTree>
    <p:extLst>
      <p:ext uri="{BB962C8B-B14F-4D97-AF65-F5344CB8AC3E}">
        <p14:creationId xmlns:p14="http://schemas.microsoft.com/office/powerpoint/2010/main" val="1921385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852464"/>
            <a:ext cx="12385375" cy="6624736"/>
          </a:xfrm>
        </p:spPr>
        <p:txBody>
          <a:bodyPr/>
          <a:lstStyle/>
          <a:p>
            <a:pPr marL="360363" lvl="0" indent="-285750">
              <a:spcBef>
                <a:spcPts val="600"/>
              </a:spcBef>
              <a:buClr>
                <a:schemeClr val="accent1"/>
              </a:buClr>
              <a:buFont typeface="Wingdings" panose="05000000000000000000" pitchFamily="2" charset="2"/>
              <a:buChar char="q"/>
            </a:pPr>
            <a:r>
              <a:rPr lang="pl-PL" dirty="0">
                <a:solidFill>
                  <a:srgbClr val="002060"/>
                </a:solidFill>
              </a:rPr>
              <a:t>Podleganie przez płatnika jako osoby ubezpieczonej choć jeden dzień (dobrowolnie albo obowiązkowo) ubezpieczeniom emerytalnemu, rentowym i wypadkowemu z tytułu prowadzenia pozarolniczej działalności gospodarczej w miesiącu poprzedzającym miesiąc, w którym składany jest wniosek.</a:t>
            </a:r>
          </a:p>
          <a:p>
            <a:pPr marL="360363" lvl="0" indent="-285750">
              <a:spcBef>
                <a:spcPts val="600"/>
              </a:spcBef>
              <a:buClr>
                <a:schemeClr val="accent1"/>
              </a:buClr>
              <a:buFont typeface="Wingdings" panose="05000000000000000000" pitchFamily="2" charset="2"/>
              <a:buChar char="q"/>
            </a:pPr>
            <a:r>
              <a:rPr lang="pl-PL" dirty="0">
                <a:solidFill>
                  <a:srgbClr val="002060"/>
                </a:solidFill>
              </a:rPr>
              <a:t>Płatnik w miesiącu poprzedzającym miesiąc złożenia wniosku miał zgłoszonych do ubezpieczeń emerytalnego, rentowych i wypadkowego lub ubezpieczenia zdrowotnego maksymalnie dziesięciu ubezpieczonych (w tym siebie).</a:t>
            </a:r>
          </a:p>
          <a:p>
            <a:pPr marL="432000" lvl="2" indent="0">
              <a:spcBef>
                <a:spcPts val="600"/>
              </a:spcBef>
              <a:buNone/>
            </a:pPr>
            <a:r>
              <a:rPr lang="pl-PL" b="1" dirty="0">
                <a:solidFill>
                  <a:schemeClr val="accent1"/>
                </a:solidFill>
              </a:rPr>
              <a:t>Ważne:</a:t>
            </a:r>
            <a:r>
              <a:rPr lang="pl-PL" b="1" dirty="0">
                <a:solidFill>
                  <a:srgbClr val="002060"/>
                </a:solidFill>
              </a:rPr>
              <a:t> </a:t>
            </a:r>
          </a:p>
          <a:p>
            <a:pPr marL="774900" lvl="1" indent="-342900">
              <a:spcBef>
                <a:spcPts val="600"/>
              </a:spcBef>
              <a:buClr>
                <a:schemeClr val="accent1"/>
              </a:buClr>
              <a:buFont typeface="Wingdings" panose="05000000000000000000" pitchFamily="2" charset="2"/>
              <a:buChar char="q"/>
            </a:pPr>
            <a:r>
              <a:rPr lang="pl-PL" dirty="0">
                <a:solidFill>
                  <a:srgbClr val="002060"/>
                </a:solidFill>
              </a:rPr>
              <a:t>Do limitu 10 ubezpieczonych wliczają się m. in.:</a:t>
            </a:r>
          </a:p>
          <a:p>
            <a:pPr marL="1206900" lvl="2" indent="-342900">
              <a:spcAft>
                <a:spcPts val="0"/>
              </a:spcAft>
              <a:buClr>
                <a:schemeClr val="accent1"/>
              </a:buClr>
            </a:pPr>
            <a:r>
              <a:rPr lang="pl-PL" dirty="0">
                <a:solidFill>
                  <a:srgbClr val="002060"/>
                </a:solidFill>
              </a:rPr>
              <a:t>wnioskujący płatnik jako osoba ubezpieczona, </a:t>
            </a:r>
          </a:p>
          <a:p>
            <a:pPr marL="1206900" lvl="2" indent="-342900">
              <a:spcAft>
                <a:spcPts val="0"/>
              </a:spcAft>
              <a:buClr>
                <a:schemeClr val="accent1"/>
              </a:buClr>
            </a:pPr>
            <a:r>
              <a:rPr lang="pl-PL" dirty="0">
                <a:solidFill>
                  <a:srgbClr val="002060"/>
                </a:solidFill>
              </a:rPr>
              <a:t>pracownicy, </a:t>
            </a:r>
          </a:p>
          <a:p>
            <a:pPr marL="1206900" lvl="2" indent="-342900">
              <a:spcAft>
                <a:spcPts val="0"/>
              </a:spcAft>
              <a:buClr>
                <a:schemeClr val="accent1"/>
              </a:buClr>
            </a:pPr>
            <a:r>
              <a:rPr lang="pl-PL" dirty="0">
                <a:solidFill>
                  <a:srgbClr val="002060"/>
                </a:solidFill>
              </a:rPr>
              <a:t>zleceniobiorcy (z wyłączeniem uczniów i studentów do 26 roku życia),</a:t>
            </a:r>
          </a:p>
          <a:p>
            <a:pPr marL="1206900" lvl="2" indent="-342900">
              <a:spcAft>
                <a:spcPts val="0"/>
              </a:spcAft>
              <a:buClr>
                <a:schemeClr val="accent1"/>
              </a:buClr>
            </a:pPr>
            <a:r>
              <a:rPr lang="pl-PL" dirty="0">
                <a:solidFill>
                  <a:srgbClr val="002060"/>
                </a:solidFill>
              </a:rPr>
              <a:t>osoby, które współpracują z płatnikiem przy prowadzonej działalności. </a:t>
            </a:r>
          </a:p>
          <a:p>
            <a:pPr marL="774900" lvl="1" indent="-342900">
              <a:spcBef>
                <a:spcPts val="600"/>
              </a:spcBef>
              <a:buClr>
                <a:schemeClr val="accent1"/>
              </a:buClr>
              <a:buFont typeface="Wingdings" panose="05000000000000000000" pitchFamily="2" charset="2"/>
              <a:buChar char="q"/>
            </a:pPr>
            <a:r>
              <a:rPr lang="pl-PL" dirty="0">
                <a:solidFill>
                  <a:srgbClr val="002060"/>
                </a:solidFill>
              </a:rPr>
              <a:t>Do limitu nie wliczają się osoby, które nie podlegają ubezpieczeniu wypadkowemu, czyli między innymi osoby, które:</a:t>
            </a:r>
          </a:p>
          <a:p>
            <a:pPr marL="1206900" lvl="2" indent="-342900">
              <a:spcAft>
                <a:spcPts val="0"/>
              </a:spcAft>
              <a:buClr>
                <a:schemeClr val="accent1"/>
              </a:buClr>
            </a:pPr>
            <a:r>
              <a:rPr lang="pl-PL" dirty="0">
                <a:solidFill>
                  <a:srgbClr val="002060"/>
                </a:solidFill>
              </a:rPr>
              <a:t>pobierają zasiłek macierzyński,</a:t>
            </a:r>
          </a:p>
          <a:p>
            <a:pPr marL="1206900" lvl="2" indent="-342900">
              <a:buClr>
                <a:schemeClr val="accent1"/>
              </a:buClr>
            </a:pPr>
            <a:r>
              <a:rPr lang="pl-PL" dirty="0">
                <a:solidFill>
                  <a:srgbClr val="002060"/>
                </a:solidFill>
              </a:rPr>
              <a:t>przebywają cały miesiąc na urlopie wychowawczym bądź na urlopie bezpłatnym.</a:t>
            </a:r>
          </a:p>
          <a:p>
            <a:pPr marL="792163" lvl="1" indent="-342900">
              <a:buClr>
                <a:schemeClr val="accent1"/>
              </a:buClr>
              <a:buFont typeface="Wingdings" panose="05000000000000000000" pitchFamily="2" charset="2"/>
              <a:buChar char="q"/>
            </a:pPr>
            <a:r>
              <a:rPr lang="pl-PL" dirty="0">
                <a:solidFill>
                  <a:srgbClr val="002060"/>
                </a:solidFill>
              </a:rPr>
              <a:t>Stan posiadania limitu osób ubezpieczonych obejmuje co najmniej jeden dzień aktywnego zgłoszenia w miesiącu poprzedzającym miesiąc złożenia wniosku do ubezpieczeń emerytalno-rentowych i wypadkowego lub ubezpieczenia zdrowotnego</a:t>
            </a:r>
            <a:r>
              <a:rPr lang="pl-PL" dirty="0"/>
              <a:t>. </a:t>
            </a:r>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Warunki uzyskania wakacji składkowych</a:t>
            </a:r>
          </a:p>
        </p:txBody>
      </p:sp>
    </p:spTree>
    <p:extLst>
      <p:ext uri="{BB962C8B-B14F-4D97-AF65-F5344CB8AC3E}">
        <p14:creationId xmlns:p14="http://schemas.microsoft.com/office/powerpoint/2010/main" val="270789850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1924472"/>
            <a:ext cx="12385375" cy="6984776"/>
          </a:xfrm>
        </p:spPr>
        <p:txBody>
          <a:bodyPr/>
          <a:lstStyle/>
          <a:p>
            <a:pPr marL="342900" lvl="0" indent="-342900">
              <a:buClr>
                <a:schemeClr val="accent1"/>
              </a:buClr>
              <a:buFont typeface="Wingdings" panose="05000000000000000000" pitchFamily="2" charset="2"/>
              <a:buChar char="q"/>
            </a:pPr>
            <a:r>
              <a:rPr lang="pl-PL" b="1" dirty="0">
                <a:solidFill>
                  <a:srgbClr val="002060"/>
                </a:solidFill>
              </a:rPr>
              <a:t>Czy w przypadku wspólników spółek cywilnych do liczby ubezpieczonych wliczamy osoby ubezpieczone zgłoszone na koncie spółki?</a:t>
            </a:r>
          </a:p>
          <a:p>
            <a:r>
              <a:rPr lang="pl-PL" dirty="0">
                <a:solidFill>
                  <a:srgbClr val="002060"/>
                </a:solidFill>
              </a:rPr>
              <a:t>Płatnik może skorzystać z wakacji składkowych, jeżeli m.in. w miesiącu kalendarzowym poprzedzającym miesiąc złożenia wniosku miał zgłoszonych do ubezpieczeń emerytalnego, rentowych i wypadkowego lub ubezpieczenia zdrowotnego nie więcej niż 10 ubezpieczonych. </a:t>
            </a:r>
          </a:p>
          <a:p>
            <a:r>
              <a:rPr lang="pl-PL" dirty="0">
                <a:solidFill>
                  <a:srgbClr val="002060"/>
                </a:solidFill>
              </a:rPr>
              <a:t>Zatem ustawa wskazuje wprost na faktyczne zgłoszenie ubezpieczonych do ZUS przez płatnika wnioskującego o zwolnienie od pierwszego do ostatniego dnia miesiąca kalendarzowego poprzedzającego miesiąc złożenia wniosku. Czyli muszą to być ubezpieczeni zewidencjonowani na koncie danego płatnika.</a:t>
            </a:r>
          </a:p>
          <a:p>
            <a:r>
              <a:rPr lang="pl-PL" dirty="0">
                <a:solidFill>
                  <a:srgbClr val="002060"/>
                </a:solidFill>
              </a:rPr>
              <a:t>Jeżeli wniosek o wakacje składkowe składa wspólnik spółki cywilnej, to do limitu ubezpieczonych należy wliczyć jedynie ubezpieczonych zgłoszonych na jego osobistym koncie płatnika.</a:t>
            </a:r>
          </a:p>
          <a:p>
            <a:r>
              <a:rPr lang="pl-PL" dirty="0">
                <a:solidFill>
                  <a:srgbClr val="002060"/>
                </a:solidFill>
              </a:rPr>
              <a:t>W przypadku wspólników spółek cywilnych do liczby ubezpieczonych nie wliczane są osoby ubezpieczone, które są zgłoszone na koncie spółki cywilnej jako płatnika.</a:t>
            </a:r>
          </a:p>
          <a:p>
            <a:endParaRPr lang="pl-PL" sz="1600"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Najczęściej zadawane pytania</a:t>
            </a:r>
          </a:p>
        </p:txBody>
      </p:sp>
    </p:spTree>
    <p:extLst>
      <p:ext uri="{BB962C8B-B14F-4D97-AF65-F5344CB8AC3E}">
        <p14:creationId xmlns:p14="http://schemas.microsoft.com/office/powerpoint/2010/main" val="28387701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1852464"/>
            <a:ext cx="12385375" cy="6984776"/>
          </a:xfrm>
        </p:spPr>
        <p:txBody>
          <a:bodyPr/>
          <a:lstStyle/>
          <a:p>
            <a:pPr marL="342900" indent="-342900">
              <a:buClr>
                <a:schemeClr val="accent1"/>
              </a:buClr>
              <a:buFont typeface="Wingdings" panose="05000000000000000000" pitchFamily="2" charset="2"/>
              <a:buChar char="q"/>
            </a:pPr>
            <a:r>
              <a:rPr lang="pl-PL" b="1" dirty="0">
                <a:solidFill>
                  <a:srgbClr val="002060"/>
                </a:solidFill>
              </a:rPr>
              <a:t>Czy w sytuacji, gdy w miesiącu korzystania z wakacji składkowych płatnik ma prawo do pomniejszenia proporcjonalnego składek? Czy zwolnienie za ten miesiąc w ogóle nie przysługuje? Czy może wówczas składki finansowane z budżetu państwa wykazuje się na DRA w wysokości nie najniższej obowiązującej płatnika tylko proporcjonalnej?</a:t>
            </a:r>
          </a:p>
          <a:p>
            <a:r>
              <a:rPr lang="pl-PL" dirty="0">
                <a:solidFill>
                  <a:srgbClr val="002060"/>
                </a:solidFill>
              </a:rPr>
              <a:t> </a:t>
            </a:r>
          </a:p>
          <a:p>
            <a:r>
              <a:rPr lang="pl-PL" dirty="0">
                <a:solidFill>
                  <a:srgbClr val="002060"/>
                </a:solidFill>
              </a:rPr>
              <a:t>Da okresu wakacyjnego nie ma proporcjonalnego zmniejszania podstaw. Za ten okres płatnik otrzymuje bonus w postaci składek sfinansowanych z budżetu państwa za cały miesiąc.</a:t>
            </a:r>
          </a:p>
          <a:p>
            <a:pPr lvl="0"/>
            <a:endParaRPr lang="pl-PL" dirty="0"/>
          </a:p>
          <a:p>
            <a:pPr marL="342900" lvl="0" indent="-342900">
              <a:buClr>
                <a:schemeClr val="accent1"/>
              </a:buClr>
              <a:buFont typeface="Wingdings" panose="05000000000000000000" pitchFamily="2" charset="2"/>
              <a:buChar char="q"/>
            </a:pPr>
            <a:r>
              <a:rPr lang="pl-PL" b="1" dirty="0">
                <a:solidFill>
                  <a:srgbClr val="002060"/>
                </a:solidFill>
              </a:rPr>
              <a:t>Jeżeli płatnik nie prowadzi działalności w listopadzie np. ze względu na zawieszenie działalności na okres </a:t>
            </a:r>
            <a:br>
              <a:rPr lang="pl-PL" b="1" dirty="0">
                <a:solidFill>
                  <a:srgbClr val="002060"/>
                </a:solidFill>
              </a:rPr>
            </a:br>
            <a:r>
              <a:rPr lang="pl-PL" b="1" dirty="0">
                <a:solidFill>
                  <a:srgbClr val="002060"/>
                </a:solidFill>
              </a:rPr>
              <a:t>01-30.11.2024, to czy może złożyć wniosek o zwolnienie? Ustawa wskazuje, że wniosek składka „płatnik” składek.</a:t>
            </a:r>
          </a:p>
          <a:p>
            <a:r>
              <a:rPr lang="pl-PL" dirty="0">
                <a:solidFill>
                  <a:srgbClr val="002060"/>
                </a:solidFill>
              </a:rPr>
              <a:t>Ustawa o systemie ubezpieczeń społecznych uzależnia prawo do wakacji składkowych od podlegania ubezpieczeniom społecznym w miesiącu poprzedzającym miesiąc złożenia wniosku i w miesiącu korzystania z tej ulgi. Taki warunek nie dotyczy miesiąca składania wniosku. W konsekwencji, w opisanym w pytaniu przypadku osoba będzie mogła w listopadzie 2024 r. złożyć wniosek o zwolnienie z opłacania składek.</a:t>
            </a:r>
          </a:p>
          <a:p>
            <a:endParaRPr lang="pl-PL" dirty="0">
              <a:solidFill>
                <a:srgbClr val="002060"/>
              </a:solidFill>
            </a:endParaRPr>
          </a:p>
          <a:p>
            <a:pPr lvl="0"/>
            <a:endParaRPr lang="pl-PL" dirty="0">
              <a:solidFill>
                <a:srgbClr val="002060"/>
              </a:solidFill>
            </a:endParaRPr>
          </a:p>
          <a:p>
            <a:endParaRPr lang="pl-PL" sz="1600"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Najczęściej zadawane pytania</a:t>
            </a:r>
          </a:p>
        </p:txBody>
      </p:sp>
    </p:spTree>
    <p:extLst>
      <p:ext uri="{BB962C8B-B14F-4D97-AF65-F5344CB8AC3E}">
        <p14:creationId xmlns:p14="http://schemas.microsoft.com/office/powerpoint/2010/main" val="23388399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1852464"/>
            <a:ext cx="12385375" cy="6984776"/>
          </a:xfrm>
        </p:spPr>
        <p:txBody>
          <a:bodyPr/>
          <a:lstStyle/>
          <a:p>
            <a:pPr marL="342900" lvl="0" indent="-342900">
              <a:buClr>
                <a:schemeClr val="accent1"/>
              </a:buClr>
              <a:buFont typeface="Wingdings" panose="05000000000000000000" pitchFamily="2" charset="2"/>
              <a:buChar char="q"/>
            </a:pPr>
            <a:r>
              <a:rPr lang="pl-PL" b="1" dirty="0">
                <a:solidFill>
                  <a:srgbClr val="002060"/>
                </a:solidFill>
              </a:rPr>
              <a:t>Działalność zawieszona 10/24 i 11/24, składa wniosek o zwolnienie za 12/24, w którym odwiesza działalność. Z którego miesiąca będzie badany limit ubezpieczonych?</a:t>
            </a:r>
          </a:p>
          <a:p>
            <a:r>
              <a:rPr lang="pl-PL" dirty="0">
                <a:solidFill>
                  <a:srgbClr val="002060"/>
                </a:solidFill>
              </a:rPr>
              <a:t>Osoba, która zawiesiła wykonywanie działalności od października do listopada 2024 r. nie ma prawa do wakacji składkowych w grudniu 2024 r. Nie jest spełniony warunek podlegania obowiązkowo albo dobrowolnie ubezpieczeniom społecznym z tytułu prowadzonej działalności gospodarczej w miesiącu poprzedzającym miesiąc złożenia wniosku, tj. w październiku 2024 r. Zgodnie z ustawą o systemie ubezpieczeń społecznych liczbę zgłoszonych ubezpieczonych zawsze ustala się w miesiącu kalendarzowym poprzedzającym miesiąc złożenia wniosku. </a:t>
            </a:r>
          </a:p>
          <a:p>
            <a:endParaRPr lang="pl-PL"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Najczęściej zadawane pytania</a:t>
            </a:r>
          </a:p>
        </p:txBody>
      </p:sp>
    </p:spTree>
    <p:extLst>
      <p:ext uri="{BB962C8B-B14F-4D97-AF65-F5344CB8AC3E}">
        <p14:creationId xmlns:p14="http://schemas.microsoft.com/office/powerpoint/2010/main" val="207902265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1852464"/>
            <a:ext cx="12385375" cy="6984776"/>
          </a:xfrm>
        </p:spPr>
        <p:txBody>
          <a:bodyPr/>
          <a:lstStyle/>
          <a:p>
            <a:pPr marL="342900" indent="-342900">
              <a:buClr>
                <a:schemeClr val="accent1"/>
              </a:buClr>
              <a:buFont typeface="Wingdings" panose="05000000000000000000" pitchFamily="2" charset="2"/>
              <a:buChar char="q"/>
            </a:pPr>
            <a:r>
              <a:rPr lang="pl-PL" b="1" dirty="0">
                <a:solidFill>
                  <a:srgbClr val="002060"/>
                </a:solidFill>
              </a:rPr>
              <a:t>Czy płatnik będzie mógł za miesiąc, za który uzyskał zgodę na zwolnienie z opłacenia składek dopłacić składki od „nadwyżki”, jeśli  opłaca składki od podstawy wymiaru wyższej niż obowiązująca (od kwoty zadeklarowanej)?</a:t>
            </a:r>
          </a:p>
          <a:p>
            <a:r>
              <a:rPr lang="pl-PL" dirty="0">
                <a:solidFill>
                  <a:srgbClr val="002060"/>
                </a:solidFill>
              </a:rPr>
              <a:t>Zgodnie z wprowadzonym ustawą art. 18d, podstawę wymiaru składek na ubezpieczenia emerytalne i rentowe za miesiąc kalendarzowy objęty zwolnieniem z opłacenia składek, stanowi </a:t>
            </a:r>
            <a:r>
              <a:rPr lang="pl-PL" b="1" dirty="0">
                <a:solidFill>
                  <a:srgbClr val="002060"/>
                </a:solidFill>
              </a:rPr>
              <a:t>najniższa </a:t>
            </a:r>
            <a:r>
              <a:rPr lang="pl-PL" dirty="0">
                <a:solidFill>
                  <a:srgbClr val="002060"/>
                </a:solidFill>
              </a:rPr>
              <a:t>obowiązująca danego ubezpieczonego podstawa wymiaru składek, o której mowa w art. 18 ust. 8 (60% prognozowanego przeciętnego wynagrodzenia) albo art. 18a ust. 1 (30% minimalnego wynagrodzenia), lub podstawa wymiaru składek ustalona zgodnie z art. 18c ust. 1 i 2 (indywidualnie ustalona podstawa wymiaru składek dla osoby korzystającej z ulgi Mały ZUS Plus). </a:t>
            </a:r>
          </a:p>
          <a:p>
            <a:r>
              <a:rPr lang="pl-PL" dirty="0">
                <a:solidFill>
                  <a:srgbClr val="002060"/>
                </a:solidFill>
              </a:rPr>
              <a:t>Intencją ustawodawcy jest obniżenie obciążeń z tytułu obowiązkowych ubezpieczeń społecznych poprzez zwolnienie ww. osób z obowiązku odprowadzania składek przez jeden miesiąc kalendarzowy w każdym roku kalendarzowym – przy zachowaniu ciągłości ubezpieczenia. Co oznacza, że przepisy nie przewidują możliwości zadeklarowania wyższej podstawy wymiaru za miesiąc objęty wakacjami składkowymi niż wskazana w art. 18d (nie mogą rozliczyć dodatkowych składek finansowych przez siebie od nadwyżki).</a:t>
            </a:r>
          </a:p>
          <a:p>
            <a:endParaRPr lang="pl-PL" dirty="0">
              <a:solidFill>
                <a:srgbClr val="002060"/>
              </a:solidFill>
            </a:endParaRPr>
          </a:p>
          <a:p>
            <a:endParaRPr lang="pl-PL" dirty="0">
              <a:solidFill>
                <a:srgbClr val="002060"/>
              </a:solidFill>
            </a:endParaRP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Najczęściej zadawane pytania</a:t>
            </a:r>
          </a:p>
        </p:txBody>
      </p:sp>
    </p:spTree>
    <p:extLst>
      <p:ext uri="{BB962C8B-B14F-4D97-AF65-F5344CB8AC3E}">
        <p14:creationId xmlns:p14="http://schemas.microsoft.com/office/powerpoint/2010/main" val="256565939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5813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309712" y="2093417"/>
            <a:ext cx="12385375" cy="6408712"/>
          </a:xfrm>
        </p:spPr>
        <p:txBody>
          <a:bodyPr/>
          <a:lstStyle/>
          <a:p>
            <a:pPr marL="360363" lvl="0" indent="-285750">
              <a:spcBef>
                <a:spcPts val="600"/>
              </a:spcBef>
              <a:buClr>
                <a:schemeClr val="accent1"/>
              </a:buClr>
              <a:buFont typeface="Wingdings" panose="05000000000000000000" pitchFamily="2" charset="2"/>
              <a:buChar char="q"/>
            </a:pPr>
            <a:r>
              <a:rPr lang="pl-PL" dirty="0">
                <a:solidFill>
                  <a:srgbClr val="002060"/>
                </a:solidFill>
              </a:rPr>
              <a:t>W ostatnich dwóch latach poprzedzających rok złożenia wniosku płatnik nie osiągnął przychodu z pozarolniczej działalności gospodarczej lub w co najmniej jednym roku z dwóch ostatnich lat kalendarzowych poprzedzających rok złożenia wniosku osiągnął roczny przychód z pozarolniczej działalności gospodarczej nieprzekraczający równowartości w złotych 2 milionów euro.</a:t>
            </a:r>
          </a:p>
          <a:p>
            <a:pPr marL="342900" lvl="0" indent="-342900">
              <a:spcBef>
                <a:spcPts val="600"/>
              </a:spcBef>
              <a:buFont typeface="Wingdings" panose="05000000000000000000" pitchFamily="2" charset="2"/>
              <a:buChar char="q"/>
            </a:pPr>
            <a:r>
              <a:rPr lang="pl-PL" dirty="0">
                <a:solidFill>
                  <a:srgbClr val="002060"/>
                </a:solidFill>
              </a:rPr>
              <a:t>Jako osoba ubezpieczona w poprzednim roku oraz w roku, w którym składa wniosek (do dnia złożenia wniosku) nie prowadził pozarolniczej działalności gospodarczej na rzecz byłego pracodawcy, na rzecz którego w roku rozpoczęcia działalności lub rok wcześniej wykonywał w ramach stosunku pracy lub spółdzielczego stosunku pracy czynności, które wchodzą w zakres jego działalności.</a:t>
            </a:r>
          </a:p>
          <a:p>
            <a:pPr marL="360363" lvl="0" indent="-285750">
              <a:spcBef>
                <a:spcPts val="600"/>
              </a:spcBef>
              <a:buClr>
                <a:schemeClr val="accent1"/>
              </a:buClr>
              <a:buFont typeface="Wingdings" panose="05000000000000000000" pitchFamily="2" charset="2"/>
              <a:buChar char="q"/>
            </a:pPr>
            <a:r>
              <a:rPr lang="pl-PL" dirty="0">
                <a:solidFill>
                  <a:srgbClr val="002060"/>
                </a:solidFill>
              </a:rPr>
              <a:t>W przypadku dobrowolnego ubezpieczenia chorobowego płatnik jako osoba ubezpieczona podlegał (choć jeden dzień) temu ubezpieczeniu w miesiącu złożenia wniosku, oraz w miesiącu go poprzedzającym</a:t>
            </a:r>
          </a:p>
          <a:p>
            <a:pPr marL="360363" lvl="0" indent="-285750">
              <a:spcBef>
                <a:spcPts val="600"/>
              </a:spcBef>
              <a:buClr>
                <a:schemeClr val="accent1"/>
              </a:buClr>
              <a:buFont typeface="Wingdings" panose="05000000000000000000" pitchFamily="2" charset="2"/>
              <a:buChar char="q"/>
            </a:pPr>
            <a:r>
              <a:rPr lang="pl-PL" dirty="0">
                <a:solidFill>
                  <a:srgbClr val="002060"/>
                </a:solidFill>
              </a:rPr>
              <a:t>Płatnik dysponuje limitem pomocy de </a:t>
            </a:r>
            <a:r>
              <a:rPr lang="pl-PL" dirty="0" err="1">
                <a:solidFill>
                  <a:srgbClr val="002060"/>
                </a:solidFill>
              </a:rPr>
              <a:t>minimis</a:t>
            </a:r>
            <a:r>
              <a:rPr lang="pl-PL" dirty="0">
                <a:solidFill>
                  <a:srgbClr val="002060"/>
                </a:solidFill>
              </a:rPr>
              <a:t>, co najmniej w wysokości sumy obowiązujących go we wskazanym miesiącu kalendarzowym składek na ubezpieczenia społeczne, z których chce uzyskać zwolnienie.</a:t>
            </a:r>
          </a:p>
          <a:p>
            <a:endParaRPr lang="pl-PL" dirty="0"/>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Warunki uzyskania wakacji składkowych c.d.</a:t>
            </a:r>
          </a:p>
        </p:txBody>
      </p:sp>
    </p:spTree>
    <p:extLst>
      <p:ext uri="{BB962C8B-B14F-4D97-AF65-F5344CB8AC3E}">
        <p14:creationId xmlns:p14="http://schemas.microsoft.com/office/powerpoint/2010/main" val="1919582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212504"/>
            <a:ext cx="12385375" cy="6408712"/>
          </a:xfrm>
        </p:spPr>
        <p:txBody>
          <a:bodyPr/>
          <a:lstStyle/>
          <a:p>
            <a:pPr marL="342900" indent="-342900" algn="l">
              <a:spcBef>
                <a:spcPts val="600"/>
              </a:spcBef>
              <a:buClr>
                <a:schemeClr val="accent1"/>
              </a:buClr>
              <a:buFont typeface="Wingdings" panose="05000000000000000000" pitchFamily="2" charset="2"/>
              <a:buChar char="q"/>
            </a:pPr>
            <a:r>
              <a:rPr lang="pl-PL" dirty="0">
                <a:solidFill>
                  <a:srgbClr val="002060"/>
                </a:solidFill>
              </a:rPr>
              <a:t>Aby skorzystać z wakacji składkowych, płatnik składa dedykowany wniosek RWS (Wniosek o zwolnienie </a:t>
            </a:r>
            <a:br>
              <a:rPr lang="pl-PL" dirty="0">
                <a:solidFill>
                  <a:srgbClr val="002060"/>
                </a:solidFill>
              </a:rPr>
            </a:br>
            <a:r>
              <a:rPr lang="pl-PL" dirty="0">
                <a:solidFill>
                  <a:srgbClr val="002060"/>
                </a:solidFill>
              </a:rPr>
              <a:t>z obowiązku opłacenia składek za wskazany miesiąc). </a:t>
            </a:r>
          </a:p>
          <a:p>
            <a:pPr marL="342900" indent="-342900" algn="l">
              <a:spcBef>
                <a:spcPts val="600"/>
              </a:spcBef>
              <a:buClr>
                <a:schemeClr val="accent1"/>
              </a:buClr>
              <a:buFont typeface="Wingdings" panose="05000000000000000000" pitchFamily="2" charset="2"/>
              <a:buChar char="q"/>
            </a:pPr>
            <a:r>
              <a:rPr lang="pl-PL" dirty="0">
                <a:solidFill>
                  <a:srgbClr val="002060"/>
                </a:solidFill>
              </a:rPr>
              <a:t>Wniosek może być złożony wyłącznie w formie elektronicznej poprzez profil płatnika na Platformie Usług Elektronicznych (PUE)/</a:t>
            </a:r>
            <a:r>
              <a:rPr lang="pl-PL" dirty="0" err="1">
                <a:solidFill>
                  <a:srgbClr val="002060"/>
                </a:solidFill>
              </a:rPr>
              <a:t>eZUS</a:t>
            </a:r>
            <a:r>
              <a:rPr lang="pl-PL" dirty="0">
                <a:solidFill>
                  <a:srgbClr val="002060"/>
                </a:solidFill>
              </a:rPr>
              <a:t>. Będzie udostępniony kreator wniosku RWS.</a:t>
            </a:r>
          </a:p>
          <a:p>
            <a:pPr marL="342900" indent="-342900" algn="l">
              <a:spcBef>
                <a:spcPts val="600"/>
              </a:spcBef>
              <a:buClr>
                <a:schemeClr val="accent1"/>
              </a:buClr>
              <a:buFont typeface="Wingdings" panose="05000000000000000000" pitchFamily="2" charset="2"/>
              <a:buChar char="q"/>
            </a:pPr>
            <a:r>
              <a:rPr lang="pl-PL" dirty="0">
                <a:solidFill>
                  <a:srgbClr val="002060"/>
                </a:solidFill>
              </a:rPr>
              <a:t>Płatnik składa wniosek samodzielnie bądź w jego imieniu może go złożyć pełnomocnik z profilu płatnika (o ile posiada do tego umocowanie).</a:t>
            </a:r>
          </a:p>
          <a:p>
            <a:pPr marL="342900" indent="-342900" algn="l">
              <a:spcBef>
                <a:spcPts val="600"/>
              </a:spcBef>
              <a:buClr>
                <a:schemeClr val="accent1"/>
              </a:buClr>
              <a:buFont typeface="Wingdings" panose="05000000000000000000" pitchFamily="2" charset="2"/>
              <a:buChar char="q"/>
            </a:pPr>
            <a:r>
              <a:rPr lang="pl-PL" dirty="0">
                <a:solidFill>
                  <a:srgbClr val="002060"/>
                </a:solidFill>
              </a:rPr>
              <a:t>Wniosek składa się w miesiącu poprzedzającym miesiąc, za który płatnik chce uzyskać zwolnienie z obowiązku opłacenia składek.</a:t>
            </a:r>
          </a:p>
          <a:p>
            <a:pPr marL="360363" lvl="1" indent="0" algn="l">
              <a:spcBef>
                <a:spcPts val="600"/>
              </a:spcBef>
              <a:buClr>
                <a:schemeClr val="accent1"/>
              </a:buClr>
              <a:buNone/>
            </a:pPr>
            <a:endParaRPr lang="pl-PL" sz="200" b="1" dirty="0">
              <a:solidFill>
                <a:schemeClr val="accent1"/>
              </a:solidFill>
            </a:endParaRPr>
          </a:p>
          <a:p>
            <a:pPr marL="360363" lvl="1" indent="0" algn="l">
              <a:spcBef>
                <a:spcPts val="600"/>
              </a:spcBef>
              <a:buClr>
                <a:schemeClr val="accent1"/>
              </a:buClr>
              <a:buNone/>
            </a:pPr>
            <a:r>
              <a:rPr lang="pl-PL" b="1" dirty="0">
                <a:solidFill>
                  <a:schemeClr val="accent1"/>
                </a:solidFill>
              </a:rPr>
              <a:t>Ważne: </a:t>
            </a:r>
          </a:p>
          <a:p>
            <a:pPr marL="774900" lvl="1" indent="-342900" algn="l">
              <a:spcBef>
                <a:spcPts val="600"/>
              </a:spcBef>
              <a:buClr>
                <a:schemeClr val="accent1"/>
              </a:buClr>
              <a:buFont typeface="Wingdings" panose="05000000000000000000" pitchFamily="2" charset="2"/>
              <a:buChar char="q"/>
            </a:pPr>
            <a:r>
              <a:rPr lang="pl-PL" dirty="0">
                <a:solidFill>
                  <a:srgbClr val="002060"/>
                </a:solidFill>
              </a:rPr>
              <a:t>Ustawa, która wprowadziła wakacje składkowe wchodzi w życie od 1 listopada 2024 r. Oznacza to, że jedynym miesiącem w tym roku, o który można zawnioskować jest grudzień. Zatem wniosek może być złożony wyłącznie w listopadzie br.</a:t>
            </a:r>
          </a:p>
          <a:p>
            <a:pPr marL="774900" lvl="1" indent="-342900" algn="l">
              <a:spcBef>
                <a:spcPts val="600"/>
              </a:spcBef>
              <a:buClr>
                <a:schemeClr val="accent1"/>
              </a:buClr>
              <a:buFont typeface="Wingdings" panose="05000000000000000000" pitchFamily="2" charset="2"/>
              <a:buChar char="q"/>
            </a:pPr>
            <a:r>
              <a:rPr lang="pl-PL" dirty="0">
                <a:solidFill>
                  <a:srgbClr val="002060"/>
                </a:solidFill>
              </a:rPr>
              <a:t>Rozpatrzone będą tylko te wnioski, które wpłyną w miesiącu poprzedzającym miesiąc, za który płatnik chce być  zwolniony z opłacania składek. Jeśli wniosek zostanie złożony w innym terminie, np. dwa miesiące wcześniej lub w miesiącu, za który płatnik chce być zwolniony, to wniosek nie zostanie rozpatrzony.</a:t>
            </a:r>
          </a:p>
          <a:p>
            <a:pPr marL="774900" lvl="1" indent="-342900" algn="l">
              <a:spcBef>
                <a:spcPts val="600"/>
              </a:spcBef>
              <a:buClr>
                <a:schemeClr val="accent1"/>
              </a:buClr>
              <a:buFont typeface="Wingdings" panose="05000000000000000000" pitchFamily="2" charset="2"/>
              <a:buChar char="q"/>
            </a:pPr>
            <a:r>
              <a:rPr lang="pl-PL" dirty="0">
                <a:solidFill>
                  <a:srgbClr val="002060"/>
                </a:solidFill>
              </a:rPr>
              <a:t>Możliwe jest złożenie w grudniu 2024 r. wniosku o zwolnienie z opłacania składek za styczeń 2025 r.</a:t>
            </a:r>
          </a:p>
          <a:p>
            <a:pPr algn="just"/>
            <a:endParaRPr lang="pl-PL" dirty="0">
              <a:solidFill>
                <a:srgbClr val="002060"/>
              </a:solidFill>
            </a:endParaRPr>
          </a:p>
          <a:p>
            <a:pPr algn="just"/>
            <a:endParaRPr lang="pl-PL" dirty="0">
              <a:solidFill>
                <a:srgbClr val="002060"/>
              </a:solidFill>
            </a:endParaRPr>
          </a:p>
          <a:p>
            <a:pPr marL="723900" indent="-342900">
              <a:buFont typeface="Wingdings" panose="05000000000000000000" pitchFamily="2" charset="2"/>
              <a:buChar char="ü"/>
            </a:pPr>
            <a:endParaRPr lang="pl-PL" sz="2400" dirty="0"/>
          </a:p>
          <a:p>
            <a:endParaRPr lang="pl-PL" dirty="0"/>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Jak i kiedy wnioskować o wakacje składkowe</a:t>
            </a:r>
          </a:p>
        </p:txBody>
      </p:sp>
    </p:spTree>
    <p:extLst>
      <p:ext uri="{BB962C8B-B14F-4D97-AF65-F5344CB8AC3E}">
        <p14:creationId xmlns:p14="http://schemas.microsoft.com/office/powerpoint/2010/main" val="18488761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212504"/>
            <a:ext cx="12385375" cy="6408712"/>
          </a:xfrm>
        </p:spPr>
        <p:txBody>
          <a:bodyPr/>
          <a:lstStyle/>
          <a:p>
            <a:pPr marL="360363" indent="-342900">
              <a:buClr>
                <a:schemeClr val="accent1"/>
              </a:buClr>
              <a:buFont typeface="Wingdings" panose="05000000000000000000" pitchFamily="2" charset="2"/>
              <a:buChar char="q"/>
            </a:pPr>
            <a:r>
              <a:rPr lang="pl-PL" dirty="0">
                <a:solidFill>
                  <a:srgbClr val="002060"/>
                </a:solidFill>
              </a:rPr>
              <a:t>Wnioski będą rozpatrywane z zastosowaniem KPA.</a:t>
            </a:r>
          </a:p>
          <a:p>
            <a:pPr marL="360363" indent="-342900">
              <a:buClr>
                <a:schemeClr val="accent1"/>
              </a:buClr>
              <a:buFont typeface="Wingdings" panose="05000000000000000000" pitchFamily="2" charset="2"/>
              <a:buChar char="q"/>
            </a:pPr>
            <a:r>
              <a:rPr lang="pl-PL" dirty="0">
                <a:solidFill>
                  <a:srgbClr val="002060"/>
                </a:solidFill>
              </a:rPr>
              <a:t>Wszelka korespondencja z płatnikiem w sprawie wniosku o wakacje składkowe będzie odbywała się drogą elektroniczną poprzez PUE/</a:t>
            </a:r>
            <a:r>
              <a:rPr lang="pl-PL" dirty="0" err="1">
                <a:solidFill>
                  <a:srgbClr val="002060"/>
                </a:solidFill>
              </a:rPr>
              <a:t>eZUS</a:t>
            </a:r>
            <a:r>
              <a:rPr lang="pl-PL" dirty="0">
                <a:solidFill>
                  <a:srgbClr val="002060"/>
                </a:solidFill>
              </a:rPr>
              <a:t>.</a:t>
            </a:r>
          </a:p>
          <a:p>
            <a:pPr marL="360363" indent="-342900">
              <a:buClr>
                <a:schemeClr val="accent1"/>
              </a:buClr>
              <a:buFont typeface="Wingdings" panose="05000000000000000000" pitchFamily="2" charset="2"/>
              <a:buChar char="q"/>
            </a:pPr>
            <a:r>
              <a:rPr lang="pl-PL" dirty="0">
                <a:solidFill>
                  <a:srgbClr val="002060"/>
                </a:solidFill>
              </a:rPr>
              <a:t>Sposób rozpatrzenia wniosku: </a:t>
            </a:r>
          </a:p>
          <a:p>
            <a:pPr marL="792363" lvl="1" indent="-342900">
              <a:buClr>
                <a:schemeClr val="accent1"/>
              </a:buClr>
            </a:pPr>
            <a:r>
              <a:rPr lang="pl-PL" dirty="0">
                <a:solidFill>
                  <a:srgbClr val="002060"/>
                </a:solidFill>
              </a:rPr>
              <a:t>w przypadku przyznania zwolnienia (w całości), płatnik otrzyma informację o udzieleniu zwolnienia, zaświadczenie o udzielonej pomocy publicznej de </a:t>
            </a:r>
            <a:r>
              <a:rPr lang="pl-PL" dirty="0" err="1">
                <a:solidFill>
                  <a:srgbClr val="002060"/>
                </a:solidFill>
              </a:rPr>
              <a:t>minimis</a:t>
            </a:r>
            <a:r>
              <a:rPr lang="pl-PL" dirty="0">
                <a:solidFill>
                  <a:srgbClr val="002060"/>
                </a:solidFill>
              </a:rPr>
              <a:t> oraz informację o sposobie rozliczenia składek z których został zwolniony,</a:t>
            </a:r>
          </a:p>
          <a:p>
            <a:pPr marL="792363" lvl="1" indent="-342900">
              <a:buClr>
                <a:schemeClr val="accent1"/>
              </a:buClr>
            </a:pPr>
            <a:r>
              <a:rPr lang="pl-PL" dirty="0">
                <a:solidFill>
                  <a:srgbClr val="002060"/>
                </a:solidFill>
              </a:rPr>
              <a:t>w przypadku przyznania zwolnienia (w części), płatnik otrzyma decyzję, zaświadczenie o udzielonej pomocy publicznej de </a:t>
            </a:r>
            <a:r>
              <a:rPr lang="pl-PL" dirty="0" err="1">
                <a:solidFill>
                  <a:srgbClr val="002060"/>
                </a:solidFill>
              </a:rPr>
              <a:t>minimis</a:t>
            </a:r>
            <a:r>
              <a:rPr lang="pl-PL" dirty="0">
                <a:solidFill>
                  <a:srgbClr val="002060"/>
                </a:solidFill>
              </a:rPr>
              <a:t> oraz informację o sposobie rozliczenia składek z których został zwolniony, </a:t>
            </a:r>
          </a:p>
          <a:p>
            <a:pPr marL="792363" lvl="1" indent="-342900">
              <a:buClr>
                <a:schemeClr val="accent1"/>
              </a:buClr>
            </a:pPr>
            <a:r>
              <a:rPr lang="pl-PL" dirty="0">
                <a:solidFill>
                  <a:srgbClr val="002060"/>
                </a:solidFill>
              </a:rPr>
              <a:t>w przypadku odmowy zwolnienia płatnik otrzyma decyzję.</a:t>
            </a:r>
          </a:p>
          <a:p>
            <a:pPr marL="269875" lvl="1" indent="-269875">
              <a:buClr>
                <a:schemeClr val="accent1"/>
              </a:buClr>
              <a:buFont typeface="Wingdings" panose="05000000000000000000" pitchFamily="2" charset="2"/>
              <a:buChar char="q"/>
            </a:pPr>
            <a:r>
              <a:rPr lang="pl-PL" dirty="0">
                <a:solidFill>
                  <a:srgbClr val="002060"/>
                </a:solidFill>
              </a:rPr>
              <a:t>Od decyzji przysługuje (za pośrednictwem ZUS) odwołanie do Sądu Okręgowego – Sądu Pracy i Ubezpieczeń Społecznych właściwego według miejsca zamieszkania. Termin na wniesienie odwołania to miesiąc od dnia doręczenia decyzji.</a:t>
            </a:r>
          </a:p>
          <a:p>
            <a:pPr marL="449263" lvl="1" indent="0">
              <a:buClr>
                <a:schemeClr val="accent1"/>
              </a:buClr>
              <a:buNone/>
            </a:pPr>
            <a:r>
              <a:rPr lang="pl-PL" dirty="0">
                <a:solidFill>
                  <a:schemeClr val="accent1"/>
                </a:solidFill>
              </a:rPr>
              <a:t>Ważne: </a:t>
            </a:r>
          </a:p>
          <a:p>
            <a:pPr marL="449263"/>
            <a:r>
              <a:rPr lang="pl-PL" dirty="0">
                <a:solidFill>
                  <a:srgbClr val="002060"/>
                </a:solidFill>
              </a:rPr>
              <a:t>Odwołanie można złożyć pisemnie lub ustnie do protokołu – wtedy nasz pracownik spisze odwołanie. Powinno ono zawierać: oznaczenie sądu, imię, nazwisko i adres płatnika, znak i datę decyzji, uzasadnienie odwołania, podpis płatnika lub podpis pełnomocnika. Wniesienie odwołania jest bezpłatne.</a:t>
            </a:r>
          </a:p>
          <a:p>
            <a:pPr marL="449263"/>
            <a:endParaRPr lang="pl-PL" dirty="0"/>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Rozstrzygnięcia wniosków</a:t>
            </a:r>
          </a:p>
        </p:txBody>
      </p:sp>
    </p:spTree>
    <p:extLst>
      <p:ext uri="{BB962C8B-B14F-4D97-AF65-F5344CB8AC3E}">
        <p14:creationId xmlns:p14="http://schemas.microsoft.com/office/powerpoint/2010/main" val="9361540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212504"/>
            <a:ext cx="12385375" cy="6408712"/>
          </a:xfrm>
        </p:spPr>
        <p:txBody>
          <a:bodyPr/>
          <a:lstStyle/>
          <a:p>
            <a:pPr marL="342900" indent="-342900">
              <a:spcBef>
                <a:spcPts val="600"/>
              </a:spcBef>
              <a:buClr>
                <a:schemeClr val="accent1"/>
              </a:buClr>
              <a:buFont typeface="Wingdings" panose="05000000000000000000" pitchFamily="2" charset="2"/>
              <a:buChar char="q"/>
            </a:pPr>
            <a:r>
              <a:rPr lang="pl-PL" dirty="0">
                <a:solidFill>
                  <a:srgbClr val="002060"/>
                </a:solidFill>
              </a:rPr>
              <a:t>Udzielona zgoda jest podstawą dla płatnika składek do rozliczenia składek z uwzględnieniem ich finansowania z BP. </a:t>
            </a:r>
          </a:p>
          <a:p>
            <a:pPr marL="342900" indent="-342900">
              <a:spcBef>
                <a:spcPts val="600"/>
              </a:spcBef>
              <a:buClr>
                <a:schemeClr val="accent1"/>
              </a:buClr>
              <a:buFont typeface="Wingdings" panose="05000000000000000000" pitchFamily="2" charset="2"/>
              <a:buChar char="q"/>
            </a:pPr>
            <a:r>
              <a:rPr lang="pl-PL" dirty="0">
                <a:solidFill>
                  <a:srgbClr val="002060"/>
                </a:solidFill>
              </a:rPr>
              <a:t>Komplet dokumentów należy złożyć w obowiązującym płatnika terminie (do 20 tego), który składa się z:</a:t>
            </a:r>
          </a:p>
          <a:p>
            <a:pPr marL="719138" lvl="1" indent="-342900">
              <a:spcBef>
                <a:spcPts val="600"/>
              </a:spcBef>
              <a:buClr>
                <a:schemeClr val="accent1"/>
              </a:buClr>
              <a:buFont typeface="Wingdings" panose="05000000000000000000" pitchFamily="2" charset="2"/>
              <a:buChar char="§"/>
            </a:pPr>
            <a:r>
              <a:rPr lang="pl-PL" dirty="0">
                <a:solidFill>
                  <a:srgbClr val="002060"/>
                </a:solidFill>
              </a:rPr>
              <a:t>ZUS RCA z kodem „wakacyjnym” z rozliczonymi składkami na ubezpieczenia społeczne finansowane z BP: </a:t>
            </a:r>
          </a:p>
          <a:p>
            <a:pPr marL="1151138" lvl="3" indent="-287338">
              <a:spcBef>
                <a:spcPts val="600"/>
              </a:spcBef>
              <a:buClr>
                <a:schemeClr val="accent1"/>
              </a:buClr>
            </a:pPr>
            <a:r>
              <a:rPr lang="pl-PL" dirty="0">
                <a:solidFill>
                  <a:srgbClr val="002060"/>
                </a:solidFill>
              </a:rPr>
              <a:t>05 14 - dla osób prowadzących działalność gospodarczą, zwolnionych z opłacania składek, dla których podstawę wymiaru składek na ubezpieczenia społeczne stanowi 60% prognozowanego przeciętnego wynagrodzenia miesięcznego,</a:t>
            </a:r>
          </a:p>
          <a:p>
            <a:pPr marL="1151138" lvl="3" indent="-287338">
              <a:spcBef>
                <a:spcPts val="600"/>
              </a:spcBef>
              <a:buClr>
                <a:schemeClr val="accent1"/>
              </a:buClr>
            </a:pPr>
            <a:r>
              <a:rPr lang="pl-PL" dirty="0">
                <a:solidFill>
                  <a:srgbClr val="002060"/>
                </a:solidFill>
              </a:rPr>
              <a:t>05 74 - dla osób prowadzących działalność gospodarczą, zwolnionych z opłacania składek, dla których podstawę wymiaru składek na ubezpieczenia społeczne stanowi 30% minimalnego wynagrodzenia (korzystający z preferencyjnego ZUS),</a:t>
            </a:r>
          </a:p>
          <a:p>
            <a:pPr marL="1151138" lvl="3" indent="-287338">
              <a:spcBef>
                <a:spcPts val="600"/>
              </a:spcBef>
              <a:buClr>
                <a:schemeClr val="accent1"/>
              </a:buClr>
            </a:pPr>
            <a:r>
              <a:rPr lang="pl-PL" dirty="0">
                <a:solidFill>
                  <a:srgbClr val="002060"/>
                </a:solidFill>
              </a:rPr>
              <a:t>05 94 - dla osób prowadzących działalność gospodarczą, zwolnionych z opłacania składek, dla których podstawa wymiaru składek na ubezpieczenia społeczne uzależniona jest od dochodu (dotyczy przedsiębiorców korzystających z ulgi mały ZUS plus).</a:t>
            </a:r>
          </a:p>
          <a:p>
            <a:pPr marL="719138" lvl="0" indent="-342900">
              <a:spcBef>
                <a:spcPts val="600"/>
              </a:spcBef>
              <a:buClr>
                <a:schemeClr val="accent1"/>
              </a:buClr>
              <a:buFont typeface="Wingdings" panose="05000000000000000000" pitchFamily="2" charset="2"/>
              <a:buChar char="§"/>
            </a:pPr>
            <a:r>
              <a:rPr lang="pl-PL" dirty="0">
                <a:solidFill>
                  <a:srgbClr val="002060"/>
                </a:solidFill>
              </a:rPr>
              <a:t>ZUS RCA z aktualnym obowiązującym płatnika kodem prowadzenia działalności (z grupy 0510, 0570 lub 0590) </a:t>
            </a:r>
            <a:br>
              <a:rPr lang="pl-PL" dirty="0">
                <a:solidFill>
                  <a:srgbClr val="002060"/>
                </a:solidFill>
              </a:rPr>
            </a:br>
            <a:r>
              <a:rPr lang="pl-PL" dirty="0">
                <a:solidFill>
                  <a:srgbClr val="002060"/>
                </a:solidFill>
              </a:rPr>
              <a:t>i rozliczonymi składkami na ubezpieczenie zdrowotne ewentualnie na dobrowolne ubezpieczenie chorobowe jeśli płatnik nie uzyskał zwolnienia z tej składki,</a:t>
            </a:r>
          </a:p>
          <a:p>
            <a:pPr marL="719138" lvl="0" indent="-342900">
              <a:spcBef>
                <a:spcPts val="600"/>
              </a:spcBef>
              <a:buClr>
                <a:schemeClr val="accent1"/>
              </a:buClr>
              <a:buFont typeface="Wingdings" panose="05000000000000000000" pitchFamily="2" charset="2"/>
              <a:buChar char="§"/>
            </a:pPr>
            <a:r>
              <a:rPr lang="pl-PL" dirty="0">
                <a:solidFill>
                  <a:srgbClr val="002060"/>
                </a:solidFill>
              </a:rPr>
              <a:t>ZUS RCA/ZUS RPA/ZUS RSA za pozostałych ubezpieczonych, jeśli płatnik ma obowiązek rozliczania składek za inne osoby (np. za pracowników),</a:t>
            </a:r>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Jak rozliczyć składki, z których uzyskano zwolnienie</a:t>
            </a:r>
          </a:p>
        </p:txBody>
      </p:sp>
    </p:spTree>
    <p:extLst>
      <p:ext uri="{BB962C8B-B14F-4D97-AF65-F5344CB8AC3E}">
        <p14:creationId xmlns:p14="http://schemas.microsoft.com/office/powerpoint/2010/main" val="31961465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212504"/>
            <a:ext cx="12385375" cy="6408712"/>
          </a:xfrm>
        </p:spPr>
        <p:txBody>
          <a:bodyPr/>
          <a:lstStyle/>
          <a:p>
            <a:pPr marL="342900" lvl="0" indent="-342900">
              <a:buClr>
                <a:schemeClr val="accent1"/>
              </a:buClr>
              <a:buFont typeface="Wingdings" panose="05000000000000000000" pitchFamily="2" charset="2"/>
              <a:buChar char="q"/>
            </a:pPr>
            <a:r>
              <a:rPr lang="pl-PL" dirty="0">
                <a:solidFill>
                  <a:srgbClr val="002060"/>
                </a:solidFill>
              </a:rPr>
              <a:t>ZUS DRA uwzględniającą składki z utworzonych raportów. </a:t>
            </a:r>
          </a:p>
          <a:p>
            <a:pPr marL="432000" lvl="2" indent="0">
              <a:buNone/>
            </a:pPr>
            <a:r>
              <a:rPr lang="pl-PL" b="1" dirty="0">
                <a:solidFill>
                  <a:schemeClr val="accent1"/>
                </a:solidFill>
              </a:rPr>
              <a:t>Ważne: </a:t>
            </a:r>
          </a:p>
          <a:p>
            <a:pPr marL="774900" lvl="1" indent="-342900">
              <a:buClr>
                <a:schemeClr val="accent1"/>
              </a:buClr>
              <a:buFont typeface="Wingdings" panose="05000000000000000000" pitchFamily="2" charset="2"/>
              <a:buChar char="q"/>
            </a:pPr>
            <a:r>
              <a:rPr lang="pl-PL" dirty="0">
                <a:solidFill>
                  <a:srgbClr val="002060"/>
                </a:solidFill>
              </a:rPr>
              <a:t>Jeśli zwolnienie obejmuje także składki na Fundusz Pracy i Fundusz Solidarnościowy, a płatnik opłaca składki tylko za siebie, nie wykazuje tych składek w deklaracji rozliczeniowej. </a:t>
            </a:r>
          </a:p>
          <a:p>
            <a:pPr marL="774900" lvl="1" indent="-342900">
              <a:buClr>
                <a:schemeClr val="accent1"/>
              </a:buClr>
              <a:buFont typeface="Wingdings" panose="05000000000000000000" pitchFamily="2" charset="2"/>
              <a:buChar char="q"/>
            </a:pPr>
            <a:r>
              <a:rPr lang="pl-PL" dirty="0">
                <a:solidFill>
                  <a:srgbClr val="002060"/>
                </a:solidFill>
              </a:rPr>
              <a:t>Jeśli płatnik ma obowiązek opłacania składek za innych ubezpieczonych, w deklaracji uwzględnia ich składkę na Fundusz Pracy i Fundusz Solidarnościowy.</a:t>
            </a:r>
          </a:p>
          <a:p>
            <a:pPr marL="342900" indent="-342900">
              <a:buClr>
                <a:schemeClr val="accent1"/>
              </a:buClr>
              <a:buFont typeface="Wingdings" panose="05000000000000000000" pitchFamily="2" charset="2"/>
              <a:buChar char="q"/>
            </a:pPr>
            <a:endParaRPr lang="pl-PL" dirty="0">
              <a:solidFill>
                <a:srgbClr val="002060"/>
              </a:solidFill>
            </a:endParaRPr>
          </a:p>
          <a:p>
            <a:pPr marL="342900" indent="-342900">
              <a:buClr>
                <a:schemeClr val="accent1"/>
              </a:buClr>
              <a:buFont typeface="Wingdings" panose="05000000000000000000" pitchFamily="2" charset="2"/>
              <a:buChar char="q"/>
            </a:pPr>
            <a:r>
              <a:rPr lang="pl-PL" dirty="0">
                <a:solidFill>
                  <a:srgbClr val="002060"/>
                </a:solidFill>
              </a:rPr>
              <a:t>Jeżeli płatnik nie złoży wymaganych dokumentów ZUS sporządzi je z urzędu:</a:t>
            </a:r>
          </a:p>
          <a:p>
            <a:pPr marL="774900" lvl="1" indent="-342900">
              <a:buClr>
                <a:schemeClr val="accent1"/>
              </a:buClr>
            </a:pPr>
            <a:r>
              <a:rPr lang="pl-PL" dirty="0">
                <a:solidFill>
                  <a:srgbClr val="002060"/>
                </a:solidFill>
              </a:rPr>
              <a:t>dokumenty będą utworzone na podstawie dostępnych w ZUS danych, ale nie będą obejmowały dokumentów za inne osoby, za które płatnik ma obowiązek rozliczać składki,</a:t>
            </a:r>
          </a:p>
          <a:p>
            <a:pPr marL="774900" lvl="1" indent="-342900">
              <a:buClr>
                <a:schemeClr val="accent1"/>
              </a:buClr>
            </a:pPr>
            <a:r>
              <a:rPr lang="pl-PL" dirty="0">
                <a:solidFill>
                  <a:srgbClr val="002060"/>
                </a:solidFill>
              </a:rPr>
              <a:t>utworzenie dokumentów może się wiązać również z ustaleniem dla płatnika minimalnej składki na ubezpieczenie zdrowotne wg danej formy opodatkowania. </a:t>
            </a:r>
          </a:p>
        </p:txBody>
      </p:sp>
      <p:sp>
        <p:nvSpPr>
          <p:cNvPr id="5" name="Symbol zastępczy tekstu 4"/>
          <p:cNvSpPr>
            <a:spLocks noGrp="1"/>
          </p:cNvSpPr>
          <p:nvPr>
            <p:ph type="title" idx="4294967295"/>
          </p:nvPr>
        </p:nvSpPr>
        <p:spPr>
          <a:xfrm>
            <a:off x="741760" y="844352"/>
            <a:ext cx="11521280"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6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Jak rozliczyć składki, z których uzyskano zwolnienie</a:t>
            </a:r>
          </a:p>
        </p:txBody>
      </p:sp>
    </p:spTree>
    <p:extLst>
      <p:ext uri="{BB962C8B-B14F-4D97-AF65-F5344CB8AC3E}">
        <p14:creationId xmlns:p14="http://schemas.microsoft.com/office/powerpoint/2010/main" val="19374188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212504"/>
            <a:ext cx="12385375" cy="6408712"/>
          </a:xfrm>
        </p:spPr>
        <p:txBody>
          <a:bodyPr/>
          <a:lstStyle/>
          <a:p>
            <a:pPr marL="342900" indent="-342900">
              <a:spcBef>
                <a:spcPts val="600"/>
              </a:spcBef>
              <a:buClr>
                <a:schemeClr val="accent1"/>
              </a:buClr>
              <a:buFont typeface="Wingdings" panose="05000000000000000000" pitchFamily="2" charset="2"/>
              <a:buChar char="q"/>
            </a:pPr>
            <a:r>
              <a:rPr lang="pl-PL" dirty="0">
                <a:solidFill>
                  <a:srgbClr val="002060"/>
                </a:solidFill>
              </a:rPr>
              <a:t>W przypadku odmowy zwolnienia z obowiązku opłacenia składek, płatnik sporządza dokumenty z rozliczeniem składek na zasadach ogólnych oraz opłaca składki za miesiąc, o który wnioskował. </a:t>
            </a:r>
          </a:p>
          <a:p>
            <a:pPr marL="342900" indent="-342900">
              <a:spcBef>
                <a:spcPts val="600"/>
              </a:spcBef>
              <a:buClr>
                <a:schemeClr val="accent1"/>
              </a:buClr>
              <a:buFont typeface="Wingdings" panose="05000000000000000000" pitchFamily="2" charset="2"/>
              <a:buChar char="q"/>
            </a:pPr>
            <a:r>
              <a:rPr lang="pl-PL" dirty="0">
                <a:solidFill>
                  <a:srgbClr val="002060"/>
                </a:solidFill>
              </a:rPr>
              <a:t>Powinien to zrobić również wtedy, gdy składa odwołanie. Jeśli sąd zmieni decyzję ZUS, płatnik skoryguje dokumenty a opłacone składki staną się potencjalną nadpłatą (o ile płatnik nie ma zadłużenia).</a:t>
            </a:r>
          </a:p>
        </p:txBody>
      </p:sp>
      <p:sp>
        <p:nvSpPr>
          <p:cNvPr id="5" name="Symbol zastępczy tekstu 4"/>
          <p:cNvSpPr>
            <a:spLocks noGrp="1"/>
          </p:cNvSpPr>
          <p:nvPr>
            <p:ph type="title" idx="4294967295"/>
          </p:nvPr>
        </p:nvSpPr>
        <p:spPr>
          <a:xfrm>
            <a:off x="741759" y="844352"/>
            <a:ext cx="11521281"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584200" eaLnBrk="1" fontAlgn="auto" latinLnBrk="0" hangingPunct="1">
              <a:lnSpc>
                <a:spcPct val="100000"/>
              </a:lnSpc>
              <a:spcBef>
                <a:spcPts val="0"/>
              </a:spcBef>
              <a:spcAft>
                <a:spcPts val="0"/>
              </a:spcAft>
              <a:buClrTx/>
              <a:buSzPct val="75000"/>
              <a:buFont typeface="Arial" panose="020B0604020202020204" pitchFamily="34" charset="0"/>
              <a:buNone/>
              <a:tabLst/>
              <a:defRPr/>
            </a:pPr>
            <a:r>
              <a:rPr kumimoji="0" lang="pl-PL" sz="3200" b="1" i="0" u="none" strike="noStrike" kern="0" cap="none" spc="0" normalizeH="0" baseline="0" noProof="0" dirty="0">
                <a:ln>
                  <a:noFill/>
                </a:ln>
                <a:solidFill>
                  <a:srgbClr val="002060"/>
                </a:solidFill>
                <a:effectLst/>
                <a:uLnTx/>
                <a:uFillTx/>
                <a:latin typeface="Calibri" panose="020F0502020204030204" pitchFamily="34" charset="0"/>
                <a:ea typeface="+mn-ea"/>
                <a:cs typeface="+mn-cs"/>
                <a:sym typeface="Helvetica Light"/>
              </a:rPr>
              <a:t>Jak rozliczyć składki jeśli nie uzyskano zwolnienia</a:t>
            </a:r>
          </a:p>
        </p:txBody>
      </p:sp>
    </p:spTree>
    <p:extLst>
      <p:ext uri="{BB962C8B-B14F-4D97-AF65-F5344CB8AC3E}">
        <p14:creationId xmlns:p14="http://schemas.microsoft.com/office/powerpoint/2010/main" val="145289490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0_Szablon prezentacji">
  <a:themeElements>
    <a:clrScheme name="ZUS">
      <a:dk1>
        <a:srgbClr val="003D6E"/>
      </a:dk1>
      <a:lt1>
        <a:srgbClr val="FFFFFF"/>
      </a:lt1>
      <a:dk2>
        <a:srgbClr val="000000"/>
      </a:dk2>
      <a:lt2>
        <a:srgbClr val="FFFFFF"/>
      </a:lt2>
      <a:accent1>
        <a:srgbClr val="00993F"/>
      </a:accent1>
      <a:accent2>
        <a:srgbClr val="BEC3CE"/>
      </a:accent2>
      <a:accent3>
        <a:srgbClr val="E1B34F"/>
      </a:accent3>
      <a:accent4>
        <a:srgbClr val="3F84D2"/>
      </a:accent4>
      <a:accent5>
        <a:srgbClr val="F05E5E"/>
      </a:accent5>
      <a:accent6>
        <a:srgbClr val="773F9B"/>
      </a:accent6>
      <a:hlink>
        <a:srgbClr val="0000FF"/>
      </a:hlink>
      <a:folHlink>
        <a:srgbClr val="FF00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Szablon prezentacji">
  <a:themeElements>
    <a:clrScheme name="ZUS">
      <a:dk1>
        <a:srgbClr val="003D6E"/>
      </a:dk1>
      <a:lt1>
        <a:srgbClr val="FFFFFF"/>
      </a:lt1>
      <a:dk2>
        <a:srgbClr val="000000"/>
      </a:dk2>
      <a:lt2>
        <a:srgbClr val="FFFFFF"/>
      </a:lt2>
      <a:accent1>
        <a:srgbClr val="00993F"/>
      </a:accent1>
      <a:accent2>
        <a:srgbClr val="BEC3CE"/>
      </a:accent2>
      <a:accent3>
        <a:srgbClr val="E1B34F"/>
      </a:accent3>
      <a:accent4>
        <a:srgbClr val="3F84D2"/>
      </a:accent4>
      <a:accent5>
        <a:srgbClr val="F05E5E"/>
      </a:accent5>
      <a:accent6>
        <a:srgbClr val="773F9B"/>
      </a:accent6>
      <a:hlink>
        <a:srgbClr val="0000FF"/>
      </a:hlink>
      <a:folHlink>
        <a:srgbClr val="FF00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 prezentacji</Template>
  <TotalTime>27275</TotalTime>
  <Words>7376</Words>
  <Application>Microsoft Office PowerPoint</Application>
  <PresentationFormat>Niestandardowy</PresentationFormat>
  <Paragraphs>270</Paragraphs>
  <Slides>34</Slides>
  <Notes>34</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34</vt:i4>
      </vt:variant>
    </vt:vector>
  </HeadingPairs>
  <TitlesOfParts>
    <vt:vector size="43" baseType="lpstr">
      <vt:lpstr>Arial</vt:lpstr>
      <vt:lpstr>Calibri</vt:lpstr>
      <vt:lpstr>Calibri Light</vt:lpstr>
      <vt:lpstr>Helvetica Neue</vt:lpstr>
      <vt:lpstr>Lato Bold</vt:lpstr>
      <vt:lpstr>Lato Light</vt:lpstr>
      <vt:lpstr>Wingdings</vt:lpstr>
      <vt:lpstr>10_Szablon prezentacji</vt:lpstr>
      <vt:lpstr>4_Szablon prezentacji</vt:lpstr>
      <vt:lpstr>Wakacje składkowe</vt:lpstr>
      <vt:lpstr>Dla kogo wakacje składkowe i na czym polegają</vt:lpstr>
      <vt:lpstr>Warunki uzyskania wakacji składkowych</vt:lpstr>
      <vt:lpstr>Warunki uzyskania wakacji składkowych c.d.</vt:lpstr>
      <vt:lpstr>Jak i kiedy wnioskować o wakacje składkowe</vt:lpstr>
      <vt:lpstr>Rozstrzygnięcia wniosków</vt:lpstr>
      <vt:lpstr>Jak rozliczyć składki, z których uzyskano zwolnienie</vt:lpstr>
      <vt:lpstr>Jak rozliczyć składki, z których uzyskano zwolnienie</vt:lpstr>
      <vt:lpstr>Jak rozliczyć składki jeśli nie uzyskano zwolnienia</vt:lpstr>
      <vt:lpstr>Przykłady rozliczenia składek za miesiąc wakacyjny</vt:lpstr>
      <vt:lpstr>Deklaracja rozliczeniowa</vt:lpstr>
      <vt:lpstr>ZUS RCA z kodem 05 14 00 i 05 10 00</vt:lpstr>
      <vt:lpstr>Przykłady rozliczenia składek za miesiąc wakacyjne</vt:lpstr>
      <vt:lpstr>Deklaracja rozliczeniowa</vt:lpstr>
      <vt:lpstr>ZUS RCA z kodem 05 74 00 i 05 70 00</vt:lpstr>
      <vt:lpstr>Przykłady rozliczenia składek za miesiąc wakacyjne</vt:lpstr>
      <vt:lpstr>Deklaracja rozliczeniowa</vt:lpstr>
      <vt:lpstr>Raporty RCA z kodem 0594 i 0590 </vt:lpstr>
      <vt:lpstr>Przykłady rozliczenia składek za miesiąc wakacyjne</vt:lpstr>
      <vt:lpstr>Deklaracja rozliczeniowa DRA</vt:lpstr>
      <vt:lpstr>Raporty ZUS RCA z kodem 0514 i 0510 </vt:lpstr>
      <vt:lpstr>Przykłady rozliczenia składek za miesiąc wakacyjne</vt:lpstr>
      <vt:lpstr>Przykłady rozliczenia składek za miesiąc wakacyjne</vt:lpstr>
      <vt:lpstr>Deklaracja rozliczeniowa</vt:lpstr>
      <vt:lpstr>Raport ZUS RCA z kodem 0510 i 0514</vt:lpstr>
      <vt:lpstr>Raport ZUS RCA za pracownika z kodem 0110</vt:lpstr>
      <vt:lpstr>Weryfikacja / kontrola</vt:lpstr>
      <vt:lpstr>Najczęściej zadawane pytania</vt:lpstr>
      <vt:lpstr>Najczęściej zadawane pytania</vt:lpstr>
      <vt:lpstr>Najczęściej zadawane pytania</vt:lpstr>
      <vt:lpstr>Najczęściej zadawane pytania</vt:lpstr>
      <vt:lpstr>Najczęściej zadawane pytania</vt:lpstr>
      <vt:lpstr>Najczęściej zadawane pytania</vt:lpstr>
      <vt:lpstr>Prezentacja programu PowerPoint</vt:lpstr>
    </vt:vector>
  </TitlesOfParts>
  <Company>ZUS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Anna.Kielczewska@zus.pl</dc:creator>
  <cp:lastModifiedBy>Borowska, Anna</cp:lastModifiedBy>
  <cp:revision>3070</cp:revision>
  <cp:lastPrinted>2024-10-01T12:02:51Z</cp:lastPrinted>
  <dcterms:created xsi:type="dcterms:W3CDTF">2018-05-25T15:54:04Z</dcterms:created>
  <dcterms:modified xsi:type="dcterms:W3CDTF">2025-07-10T09:38:18Z</dcterms:modified>
</cp:coreProperties>
</file>