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2" r:id="rId2"/>
    <p:sldId id="363" r:id="rId3"/>
    <p:sldId id="332" r:id="rId4"/>
    <p:sldId id="346" r:id="rId5"/>
    <p:sldId id="331" r:id="rId6"/>
    <p:sldId id="348" r:id="rId7"/>
    <p:sldId id="349" r:id="rId8"/>
    <p:sldId id="347" r:id="rId9"/>
    <p:sldId id="351" r:id="rId10"/>
    <p:sldId id="333" r:id="rId11"/>
    <p:sldId id="364" r:id="rId12"/>
    <p:sldId id="350" r:id="rId13"/>
    <p:sldId id="352" r:id="rId14"/>
    <p:sldId id="360" r:id="rId15"/>
    <p:sldId id="365" r:id="rId16"/>
    <p:sldId id="354" r:id="rId17"/>
    <p:sldId id="356" r:id="rId18"/>
    <p:sldId id="357" r:id="rId19"/>
    <p:sldId id="359" r:id="rId20"/>
    <p:sldId id="361" r:id="rId21"/>
    <p:sldId id="362" r:id="rId22"/>
    <p:sldId id="353" r:id="rId23"/>
    <p:sldId id="355" r:id="rId24"/>
    <p:sldId id="358" r:id="rId25"/>
    <p:sldId id="269" r:id="rId26"/>
  </p:sldIdLst>
  <p:sldSz cx="13004800" cy="9753600"/>
  <p:notesSz cx="6797675" cy="9926638"/>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łębicka-Rękawek, Alina" initials="G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3" autoAdjust="0"/>
    <p:restoredTop sz="94316" autoAdjust="0"/>
  </p:normalViewPr>
  <p:slideViewPr>
    <p:cSldViewPr>
      <p:cViewPr varScale="1">
        <p:scale>
          <a:sx n="47" d="100"/>
          <a:sy n="47" d="100"/>
        </p:scale>
        <p:origin x="1324" y="60"/>
      </p:cViewPr>
      <p:guideLst>
        <p:guide orient="horz" pos="3072"/>
        <p:guide pos="4096"/>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0" d="100"/>
        <a:sy n="60" d="100"/>
      </p:scale>
      <p:origin x="0" y="0"/>
    </p:cViewPr>
  </p:sorterViewPr>
  <p:notesViewPr>
    <p:cSldViewPr>
      <p:cViewPr varScale="1">
        <p:scale>
          <a:sx n="60" d="100"/>
          <a:sy n="60" d="100"/>
        </p:scale>
        <p:origin x="-2202" y="-96"/>
      </p:cViewPr>
      <p:guideLst>
        <p:guide orient="horz" pos="2880"/>
        <p:guide pos="2160"/>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iagrams/_rels/data2.xml.rels><?xml version="1.0" encoding="UTF-8" standalone="yes"?>
<Relationships xmlns="http://schemas.openxmlformats.org/package/2006/relationships"><Relationship Id="rId1"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AF4583-67CA-4F65-A4CB-2DAAE35A185C}"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pl-PL"/>
        </a:p>
      </dgm:t>
    </dgm:pt>
    <dgm:pt modelId="{1F398405-AED2-4513-B661-5F7709AB5679}">
      <dgm:prSet phldrT="[Tekst]"/>
      <dgm:spPr/>
      <dgm:t>
        <a:bodyPr/>
        <a:lstStyle/>
        <a:p>
          <a:r>
            <a:rPr lang="pl-PL" dirty="0" smtClean="0"/>
            <a:t>1</a:t>
          </a:r>
          <a:endParaRPr lang="pl-PL" dirty="0"/>
        </a:p>
      </dgm:t>
    </dgm:pt>
    <dgm:pt modelId="{7D506911-12B4-4602-B751-978124A34884}" type="parTrans" cxnId="{9E60A1CB-4529-4816-AC69-A5537068D925}">
      <dgm:prSet/>
      <dgm:spPr/>
      <dgm:t>
        <a:bodyPr/>
        <a:lstStyle/>
        <a:p>
          <a:endParaRPr lang="pl-PL"/>
        </a:p>
      </dgm:t>
    </dgm:pt>
    <dgm:pt modelId="{D89A92DD-14D3-448D-A5C4-25A93CCDE62E}" type="sibTrans" cxnId="{9E60A1CB-4529-4816-AC69-A5537068D925}">
      <dgm:prSet/>
      <dgm:spPr/>
      <dgm:t>
        <a:bodyPr/>
        <a:lstStyle/>
        <a:p>
          <a:endParaRPr lang="pl-PL"/>
        </a:p>
      </dgm:t>
    </dgm:pt>
    <dgm:pt modelId="{B5C3BB12-B45C-469D-8296-8E28276C405C}">
      <dgm:prSet phldrT="[Tekst]"/>
      <dgm:spPr/>
      <dgm:t>
        <a:bodyPr/>
        <a:lstStyle/>
        <a:p>
          <a:r>
            <a:rPr lang="pl-PL" dirty="0" smtClean="0"/>
            <a:t>Zmiany w świadczeniach pieniężnych wypłacanych z ubezpieczeń społecznych w razie choroby i macierzyństwa – informacje ogólne </a:t>
          </a:r>
          <a:endParaRPr lang="pl-PL" dirty="0"/>
        </a:p>
      </dgm:t>
    </dgm:pt>
    <dgm:pt modelId="{B73887D1-9AA0-4BBA-B52C-55E46D571192}" type="parTrans" cxnId="{2C859814-56C9-4550-B58D-AE143DC922BB}">
      <dgm:prSet/>
      <dgm:spPr/>
      <dgm:t>
        <a:bodyPr/>
        <a:lstStyle/>
        <a:p>
          <a:endParaRPr lang="pl-PL"/>
        </a:p>
      </dgm:t>
    </dgm:pt>
    <dgm:pt modelId="{4AAF76F1-88FC-4A3B-8789-3175594E2D9D}" type="sibTrans" cxnId="{2C859814-56C9-4550-B58D-AE143DC922BB}">
      <dgm:prSet/>
      <dgm:spPr/>
      <dgm:t>
        <a:bodyPr/>
        <a:lstStyle/>
        <a:p>
          <a:endParaRPr lang="pl-PL"/>
        </a:p>
      </dgm:t>
    </dgm:pt>
    <dgm:pt modelId="{5C0E87A9-6710-4E14-A51E-F179E9471A4B}">
      <dgm:prSet phldrT="[Tekst]"/>
      <dgm:spPr/>
      <dgm:t>
        <a:bodyPr/>
        <a:lstStyle/>
        <a:p>
          <a:r>
            <a:rPr lang="pl-PL" dirty="0" smtClean="0"/>
            <a:t>2</a:t>
          </a:r>
          <a:endParaRPr lang="pl-PL" dirty="0"/>
        </a:p>
      </dgm:t>
    </dgm:pt>
    <dgm:pt modelId="{B2F5ADE5-23A7-4AE5-9892-FE11A2276893}" type="parTrans" cxnId="{25D4D490-8F7B-4769-9B83-ED834A6B372B}">
      <dgm:prSet/>
      <dgm:spPr/>
      <dgm:t>
        <a:bodyPr/>
        <a:lstStyle/>
        <a:p>
          <a:endParaRPr lang="pl-PL"/>
        </a:p>
      </dgm:t>
    </dgm:pt>
    <dgm:pt modelId="{02989A4A-D85E-47CF-B32A-EC559331F907}" type="sibTrans" cxnId="{25D4D490-8F7B-4769-9B83-ED834A6B372B}">
      <dgm:prSet/>
      <dgm:spPr/>
      <dgm:t>
        <a:bodyPr/>
        <a:lstStyle/>
        <a:p>
          <a:endParaRPr lang="pl-PL"/>
        </a:p>
      </dgm:t>
    </dgm:pt>
    <dgm:pt modelId="{FA9ECA65-3B25-419E-8F8B-D30C64AC0EAB}">
      <dgm:prSet phldrT="[Tekst]"/>
      <dgm:spPr/>
      <dgm:t>
        <a:bodyPr/>
        <a:lstStyle/>
        <a:p>
          <a:r>
            <a:rPr lang="pl-PL" dirty="0" smtClean="0"/>
            <a:t>Zmiany w zasiłku macierzyńskim </a:t>
          </a:r>
          <a:endParaRPr lang="pl-PL" dirty="0"/>
        </a:p>
      </dgm:t>
    </dgm:pt>
    <dgm:pt modelId="{14EF2004-2002-42E2-87F3-08ADE16CFFF4}" type="parTrans" cxnId="{7ECFF80D-3C13-4056-9484-F7A6F5205FB9}">
      <dgm:prSet/>
      <dgm:spPr/>
      <dgm:t>
        <a:bodyPr/>
        <a:lstStyle/>
        <a:p>
          <a:endParaRPr lang="pl-PL"/>
        </a:p>
      </dgm:t>
    </dgm:pt>
    <dgm:pt modelId="{333FEF61-3958-4C00-8070-68A3A101D057}" type="sibTrans" cxnId="{7ECFF80D-3C13-4056-9484-F7A6F5205FB9}">
      <dgm:prSet/>
      <dgm:spPr/>
      <dgm:t>
        <a:bodyPr/>
        <a:lstStyle/>
        <a:p>
          <a:endParaRPr lang="pl-PL"/>
        </a:p>
      </dgm:t>
    </dgm:pt>
    <dgm:pt modelId="{E4473137-CA4F-4794-BBA2-B805C00CE0EC}">
      <dgm:prSet phldrT="[Tekst]"/>
      <dgm:spPr/>
      <dgm:t>
        <a:bodyPr/>
        <a:lstStyle/>
        <a:p>
          <a:r>
            <a:rPr lang="pl-PL" dirty="0" smtClean="0"/>
            <a:t>3</a:t>
          </a:r>
          <a:endParaRPr lang="pl-PL" dirty="0"/>
        </a:p>
      </dgm:t>
    </dgm:pt>
    <dgm:pt modelId="{B8FD29E7-A5CD-40D7-8D1E-B185DE8DABB6}" type="parTrans" cxnId="{7DACDD9B-7CFE-49DF-ABE3-51269C65E551}">
      <dgm:prSet/>
      <dgm:spPr/>
      <dgm:t>
        <a:bodyPr/>
        <a:lstStyle/>
        <a:p>
          <a:endParaRPr lang="pl-PL"/>
        </a:p>
      </dgm:t>
    </dgm:pt>
    <dgm:pt modelId="{CE6BDACB-0934-4CC6-A849-E9D3EDFDC317}" type="sibTrans" cxnId="{7DACDD9B-7CFE-49DF-ABE3-51269C65E551}">
      <dgm:prSet/>
      <dgm:spPr/>
      <dgm:t>
        <a:bodyPr/>
        <a:lstStyle/>
        <a:p>
          <a:endParaRPr lang="pl-PL"/>
        </a:p>
      </dgm:t>
    </dgm:pt>
    <dgm:pt modelId="{27A31456-C4E2-4770-946F-E54CE7A5AB7A}">
      <dgm:prSet phldrT="[Tekst]"/>
      <dgm:spPr/>
      <dgm:t>
        <a:bodyPr/>
        <a:lstStyle/>
        <a:p>
          <a:r>
            <a:rPr lang="pl-PL" dirty="0" smtClean="0"/>
            <a:t>Urlop opiekuńczy, a zasiłek chorobowy</a:t>
          </a:r>
          <a:endParaRPr lang="pl-PL" dirty="0"/>
        </a:p>
      </dgm:t>
    </dgm:pt>
    <dgm:pt modelId="{390D5CF1-3D7E-415F-9F07-A3FAF7E01798}" type="parTrans" cxnId="{48FED2F2-7C25-4BA7-A166-6DD1102F8C14}">
      <dgm:prSet/>
      <dgm:spPr/>
      <dgm:t>
        <a:bodyPr/>
        <a:lstStyle/>
        <a:p>
          <a:endParaRPr lang="pl-PL"/>
        </a:p>
      </dgm:t>
    </dgm:pt>
    <dgm:pt modelId="{4BB8B122-43AE-454B-A48E-6DE4BF6C9224}" type="sibTrans" cxnId="{48FED2F2-7C25-4BA7-A166-6DD1102F8C14}">
      <dgm:prSet/>
      <dgm:spPr/>
      <dgm:t>
        <a:bodyPr/>
        <a:lstStyle/>
        <a:p>
          <a:endParaRPr lang="pl-PL"/>
        </a:p>
      </dgm:t>
    </dgm:pt>
    <dgm:pt modelId="{671A9F08-EF8E-412B-B078-F073C4DC2339}">
      <dgm:prSet phldrT="[Tekst]"/>
      <dgm:spPr/>
      <dgm:t>
        <a:bodyPr/>
        <a:lstStyle/>
        <a:p>
          <a:r>
            <a:rPr lang="pl-PL" dirty="0" smtClean="0"/>
            <a:t>Przepisy przejściowe</a:t>
          </a:r>
          <a:endParaRPr lang="pl-PL" dirty="0"/>
        </a:p>
      </dgm:t>
    </dgm:pt>
    <dgm:pt modelId="{72030E8C-C48A-4BA2-88E3-BB4BDAF4F97C}" type="parTrans" cxnId="{0234261E-D150-42A9-B747-B8330F1B59EE}">
      <dgm:prSet/>
      <dgm:spPr/>
      <dgm:t>
        <a:bodyPr/>
        <a:lstStyle/>
        <a:p>
          <a:endParaRPr lang="pl-PL"/>
        </a:p>
      </dgm:t>
    </dgm:pt>
    <dgm:pt modelId="{C2EAEC2D-BED7-4076-A41B-8082E93B1E4E}" type="sibTrans" cxnId="{0234261E-D150-42A9-B747-B8330F1B59EE}">
      <dgm:prSet/>
      <dgm:spPr/>
      <dgm:t>
        <a:bodyPr/>
        <a:lstStyle/>
        <a:p>
          <a:endParaRPr lang="pl-PL"/>
        </a:p>
      </dgm:t>
    </dgm:pt>
    <dgm:pt modelId="{EC5BAE9F-340E-46CD-845D-0822CE463B28}">
      <dgm:prSet phldrT="[Tekst]"/>
      <dgm:spPr/>
      <dgm:t>
        <a:bodyPr/>
        <a:lstStyle/>
        <a:p>
          <a:r>
            <a:rPr lang="pl-PL" dirty="0" smtClean="0"/>
            <a:t>Podstawa prawna, użyte pojęcia</a:t>
          </a:r>
          <a:endParaRPr lang="pl-PL" dirty="0"/>
        </a:p>
      </dgm:t>
    </dgm:pt>
    <dgm:pt modelId="{2AB234F5-352C-49EE-9B1F-9B0094F56F95}" type="parTrans" cxnId="{987FD697-D8AB-4899-8E51-E57B35CA67C2}">
      <dgm:prSet/>
      <dgm:spPr/>
      <dgm:t>
        <a:bodyPr/>
        <a:lstStyle/>
        <a:p>
          <a:endParaRPr lang="pl-PL"/>
        </a:p>
      </dgm:t>
    </dgm:pt>
    <dgm:pt modelId="{AD801BCA-D82E-4AEE-BFDD-6F7ECFAD9720}" type="sibTrans" cxnId="{987FD697-D8AB-4899-8E51-E57B35CA67C2}">
      <dgm:prSet/>
      <dgm:spPr/>
      <dgm:t>
        <a:bodyPr/>
        <a:lstStyle/>
        <a:p>
          <a:endParaRPr lang="pl-PL"/>
        </a:p>
      </dgm:t>
    </dgm:pt>
    <dgm:pt modelId="{92C640F9-BECC-426C-BCAA-3F8561E62DEE}">
      <dgm:prSet phldrT="[Tekst]"/>
      <dgm:spPr/>
      <dgm:t>
        <a:bodyPr/>
        <a:lstStyle/>
        <a:p>
          <a:r>
            <a:rPr lang="pl-PL" dirty="0" smtClean="0"/>
            <a:t>Odpowiedzi na zadane pytania</a:t>
          </a:r>
          <a:endParaRPr lang="pl-PL" dirty="0"/>
        </a:p>
      </dgm:t>
    </dgm:pt>
    <dgm:pt modelId="{9BBB62DE-661A-411F-A1E4-D2FF647540D6}" type="parTrans" cxnId="{AC49E0FD-A1F8-4BF1-8037-028B9E479F98}">
      <dgm:prSet/>
      <dgm:spPr/>
      <dgm:t>
        <a:bodyPr/>
        <a:lstStyle/>
        <a:p>
          <a:endParaRPr lang="pl-PL"/>
        </a:p>
      </dgm:t>
    </dgm:pt>
    <dgm:pt modelId="{B50D1955-4C2C-48BF-9335-F314386134E4}" type="sibTrans" cxnId="{AC49E0FD-A1F8-4BF1-8037-028B9E479F98}">
      <dgm:prSet/>
      <dgm:spPr/>
      <dgm:t>
        <a:bodyPr/>
        <a:lstStyle/>
        <a:p>
          <a:endParaRPr lang="pl-PL"/>
        </a:p>
      </dgm:t>
    </dgm:pt>
    <dgm:pt modelId="{EAF58AEE-4AD5-474D-98FD-53120D8DDE55}">
      <dgm:prSet phldrT="[Tekst]"/>
      <dgm:spPr/>
      <dgm:t>
        <a:bodyPr/>
        <a:lstStyle/>
        <a:p>
          <a:r>
            <a:rPr lang="pl-PL" dirty="0" smtClean="0"/>
            <a:t>Zmiany w dokumentach, stanowiących ustalanie prawa do zasiłków</a:t>
          </a:r>
          <a:endParaRPr lang="pl-PL" dirty="0"/>
        </a:p>
      </dgm:t>
    </dgm:pt>
    <dgm:pt modelId="{567AB48B-4B3A-4160-8302-96ADB7FED570}" type="parTrans" cxnId="{F6B193CD-7A60-4A19-87C8-8C81EF94F6EB}">
      <dgm:prSet/>
      <dgm:spPr/>
    </dgm:pt>
    <dgm:pt modelId="{661984B7-5B2C-4DC1-B39D-F520E1321910}" type="sibTrans" cxnId="{F6B193CD-7A60-4A19-87C8-8C81EF94F6EB}">
      <dgm:prSet/>
      <dgm:spPr/>
    </dgm:pt>
    <dgm:pt modelId="{72A58C2A-559D-4679-A2EE-B97760039746}" type="pres">
      <dgm:prSet presAssocID="{F8AF4583-67CA-4F65-A4CB-2DAAE35A185C}" presName="linearFlow" presStyleCnt="0">
        <dgm:presLayoutVars>
          <dgm:dir/>
          <dgm:animLvl val="lvl"/>
          <dgm:resizeHandles val="exact"/>
        </dgm:presLayoutVars>
      </dgm:prSet>
      <dgm:spPr/>
      <dgm:t>
        <a:bodyPr/>
        <a:lstStyle/>
        <a:p>
          <a:endParaRPr lang="pl-PL"/>
        </a:p>
      </dgm:t>
    </dgm:pt>
    <dgm:pt modelId="{042BC5ED-4CF1-49E3-B7E6-DBD0862233B0}" type="pres">
      <dgm:prSet presAssocID="{1F398405-AED2-4513-B661-5F7709AB5679}" presName="composite" presStyleCnt="0"/>
      <dgm:spPr/>
    </dgm:pt>
    <dgm:pt modelId="{BD78BABC-E188-460A-B8F6-48B4B3CE9C0E}" type="pres">
      <dgm:prSet presAssocID="{1F398405-AED2-4513-B661-5F7709AB5679}" presName="parentText" presStyleLbl="alignNode1" presStyleIdx="0" presStyleCnt="3" custLinFactNeighborX="-1131" custLinFactNeighborY="3859">
        <dgm:presLayoutVars>
          <dgm:chMax val="1"/>
          <dgm:bulletEnabled val="1"/>
        </dgm:presLayoutVars>
      </dgm:prSet>
      <dgm:spPr/>
      <dgm:t>
        <a:bodyPr/>
        <a:lstStyle/>
        <a:p>
          <a:endParaRPr lang="pl-PL"/>
        </a:p>
      </dgm:t>
    </dgm:pt>
    <dgm:pt modelId="{2F5701BA-2D47-4811-AE98-28C9D923C02E}" type="pres">
      <dgm:prSet presAssocID="{1F398405-AED2-4513-B661-5F7709AB5679}" presName="descendantText" presStyleLbl="alignAcc1" presStyleIdx="0" presStyleCnt="3" custLinFactNeighborX="254" custLinFactNeighborY="5936">
        <dgm:presLayoutVars>
          <dgm:bulletEnabled val="1"/>
        </dgm:presLayoutVars>
      </dgm:prSet>
      <dgm:spPr/>
      <dgm:t>
        <a:bodyPr/>
        <a:lstStyle/>
        <a:p>
          <a:endParaRPr lang="pl-PL"/>
        </a:p>
      </dgm:t>
    </dgm:pt>
    <dgm:pt modelId="{5E0D18EE-D8E9-4268-BA17-50E92881787C}" type="pres">
      <dgm:prSet presAssocID="{D89A92DD-14D3-448D-A5C4-25A93CCDE62E}" presName="sp" presStyleCnt="0"/>
      <dgm:spPr/>
    </dgm:pt>
    <dgm:pt modelId="{E4CF8AFD-711F-4854-8BBB-E2056BCCCA84}" type="pres">
      <dgm:prSet presAssocID="{5C0E87A9-6710-4E14-A51E-F179E9471A4B}" presName="composite" presStyleCnt="0"/>
      <dgm:spPr/>
    </dgm:pt>
    <dgm:pt modelId="{98FE1220-92D9-4EDE-A7CC-3957341577EC}" type="pres">
      <dgm:prSet presAssocID="{5C0E87A9-6710-4E14-A51E-F179E9471A4B}" presName="parentText" presStyleLbl="alignNode1" presStyleIdx="1" presStyleCnt="3">
        <dgm:presLayoutVars>
          <dgm:chMax val="1"/>
          <dgm:bulletEnabled val="1"/>
        </dgm:presLayoutVars>
      </dgm:prSet>
      <dgm:spPr/>
      <dgm:t>
        <a:bodyPr/>
        <a:lstStyle/>
        <a:p>
          <a:endParaRPr lang="pl-PL"/>
        </a:p>
      </dgm:t>
    </dgm:pt>
    <dgm:pt modelId="{409C69F0-7E60-4390-8902-A18AABBD2C9E}" type="pres">
      <dgm:prSet presAssocID="{5C0E87A9-6710-4E14-A51E-F179E9471A4B}" presName="descendantText" presStyleLbl="alignAcc1" presStyleIdx="1" presStyleCnt="3" custLinFactNeighborX="-102" custLinFactNeighborY="-8631">
        <dgm:presLayoutVars>
          <dgm:bulletEnabled val="1"/>
        </dgm:presLayoutVars>
      </dgm:prSet>
      <dgm:spPr/>
      <dgm:t>
        <a:bodyPr/>
        <a:lstStyle/>
        <a:p>
          <a:endParaRPr lang="pl-PL"/>
        </a:p>
      </dgm:t>
    </dgm:pt>
    <dgm:pt modelId="{F0796C1F-3BD6-4104-A540-3BAE58827AAE}" type="pres">
      <dgm:prSet presAssocID="{02989A4A-D85E-47CF-B32A-EC559331F907}" presName="sp" presStyleCnt="0"/>
      <dgm:spPr/>
    </dgm:pt>
    <dgm:pt modelId="{A9BA2FDA-6FE9-46EC-8340-D682EE9B7A92}" type="pres">
      <dgm:prSet presAssocID="{E4473137-CA4F-4794-BBA2-B805C00CE0EC}" presName="composite" presStyleCnt="0"/>
      <dgm:spPr/>
    </dgm:pt>
    <dgm:pt modelId="{39F6DFEE-D471-4BEB-B7F5-B8089E73B05E}" type="pres">
      <dgm:prSet presAssocID="{E4473137-CA4F-4794-BBA2-B805C00CE0EC}" presName="parentText" presStyleLbl="alignNode1" presStyleIdx="2" presStyleCnt="3">
        <dgm:presLayoutVars>
          <dgm:chMax val="1"/>
          <dgm:bulletEnabled val="1"/>
        </dgm:presLayoutVars>
      </dgm:prSet>
      <dgm:spPr/>
      <dgm:t>
        <a:bodyPr/>
        <a:lstStyle/>
        <a:p>
          <a:endParaRPr lang="pl-PL"/>
        </a:p>
      </dgm:t>
    </dgm:pt>
    <dgm:pt modelId="{16CB000D-A15B-48EE-8070-1629559ECC97}" type="pres">
      <dgm:prSet presAssocID="{E4473137-CA4F-4794-BBA2-B805C00CE0EC}" presName="descendantText" presStyleLbl="alignAcc1" presStyleIdx="2" presStyleCnt="3">
        <dgm:presLayoutVars>
          <dgm:bulletEnabled val="1"/>
        </dgm:presLayoutVars>
      </dgm:prSet>
      <dgm:spPr/>
      <dgm:t>
        <a:bodyPr/>
        <a:lstStyle/>
        <a:p>
          <a:endParaRPr lang="pl-PL"/>
        </a:p>
      </dgm:t>
    </dgm:pt>
  </dgm:ptLst>
  <dgm:cxnLst>
    <dgm:cxn modelId="{219A48DE-FD1E-45BA-B25A-6D6D33E2435E}" type="presOf" srcId="{EC5BAE9F-340E-46CD-845D-0822CE463B28}" destId="{2F5701BA-2D47-4811-AE98-28C9D923C02E}" srcOrd="0" destOrd="1" presId="urn:microsoft.com/office/officeart/2005/8/layout/chevron2"/>
    <dgm:cxn modelId="{25D4D490-8F7B-4769-9B83-ED834A6B372B}" srcId="{F8AF4583-67CA-4F65-A4CB-2DAAE35A185C}" destId="{5C0E87A9-6710-4E14-A51E-F179E9471A4B}" srcOrd="1" destOrd="0" parTransId="{B2F5ADE5-23A7-4AE5-9892-FE11A2276893}" sibTransId="{02989A4A-D85E-47CF-B32A-EC559331F907}"/>
    <dgm:cxn modelId="{5198C65E-F9CE-4355-8242-684F1F747951}" type="presOf" srcId="{5C0E87A9-6710-4E14-A51E-F179E9471A4B}" destId="{98FE1220-92D9-4EDE-A7CC-3957341577EC}" srcOrd="0" destOrd="0" presId="urn:microsoft.com/office/officeart/2005/8/layout/chevron2"/>
    <dgm:cxn modelId="{FF83F624-4FDF-47DE-8391-378F40A75F96}" type="presOf" srcId="{27A31456-C4E2-4770-946F-E54CE7A5AB7A}" destId="{16CB000D-A15B-48EE-8070-1629559ECC97}" srcOrd="0" destOrd="0" presId="urn:microsoft.com/office/officeart/2005/8/layout/chevron2"/>
    <dgm:cxn modelId="{F6B193CD-7A60-4A19-87C8-8C81EF94F6EB}" srcId="{E4473137-CA4F-4794-BBA2-B805C00CE0EC}" destId="{EAF58AEE-4AD5-474D-98FD-53120D8DDE55}" srcOrd="1" destOrd="0" parTransId="{567AB48B-4B3A-4160-8302-96ADB7FED570}" sibTransId="{661984B7-5B2C-4DC1-B39D-F520E1321910}"/>
    <dgm:cxn modelId="{AC49E0FD-A1F8-4BF1-8037-028B9E479F98}" srcId="{5C0E87A9-6710-4E14-A51E-F179E9471A4B}" destId="{92C640F9-BECC-426C-BCAA-3F8561E62DEE}" srcOrd="2" destOrd="0" parTransId="{9BBB62DE-661A-411F-A1E4-D2FF647540D6}" sibTransId="{B50D1955-4C2C-48BF-9335-F314386134E4}"/>
    <dgm:cxn modelId="{7ECFF80D-3C13-4056-9484-F7A6F5205FB9}" srcId="{5C0E87A9-6710-4E14-A51E-F179E9471A4B}" destId="{FA9ECA65-3B25-419E-8F8B-D30C64AC0EAB}" srcOrd="0" destOrd="0" parTransId="{14EF2004-2002-42E2-87F3-08ADE16CFFF4}" sibTransId="{333FEF61-3958-4C00-8070-68A3A101D057}"/>
    <dgm:cxn modelId="{48FED2F2-7C25-4BA7-A166-6DD1102F8C14}" srcId="{E4473137-CA4F-4794-BBA2-B805C00CE0EC}" destId="{27A31456-C4E2-4770-946F-E54CE7A5AB7A}" srcOrd="0" destOrd="0" parTransId="{390D5CF1-3D7E-415F-9F07-A3FAF7E01798}" sibTransId="{4BB8B122-43AE-454B-A48E-6DE4BF6C9224}"/>
    <dgm:cxn modelId="{DB9D3BD6-CB1E-40A5-A6DE-CBCB9561B764}" type="presOf" srcId="{FA9ECA65-3B25-419E-8F8B-D30C64AC0EAB}" destId="{409C69F0-7E60-4390-8902-A18AABBD2C9E}" srcOrd="0" destOrd="0" presId="urn:microsoft.com/office/officeart/2005/8/layout/chevron2"/>
    <dgm:cxn modelId="{DBF1F42B-3E79-4381-9682-FF24C8977DC5}" type="presOf" srcId="{92C640F9-BECC-426C-BCAA-3F8561E62DEE}" destId="{409C69F0-7E60-4390-8902-A18AABBD2C9E}" srcOrd="0" destOrd="2" presId="urn:microsoft.com/office/officeart/2005/8/layout/chevron2"/>
    <dgm:cxn modelId="{2F129638-B605-48F9-8DC4-A1FE2B754412}" type="presOf" srcId="{EAF58AEE-4AD5-474D-98FD-53120D8DDE55}" destId="{16CB000D-A15B-48EE-8070-1629559ECC97}" srcOrd="0" destOrd="1" presId="urn:microsoft.com/office/officeart/2005/8/layout/chevron2"/>
    <dgm:cxn modelId="{2C9A1C53-C06E-4755-A002-8F34B74C72A9}" type="presOf" srcId="{F8AF4583-67CA-4F65-A4CB-2DAAE35A185C}" destId="{72A58C2A-559D-4679-A2EE-B97760039746}" srcOrd="0" destOrd="0" presId="urn:microsoft.com/office/officeart/2005/8/layout/chevron2"/>
    <dgm:cxn modelId="{D7E5AFB7-C851-4241-8353-32AB47A0A65A}" type="presOf" srcId="{E4473137-CA4F-4794-BBA2-B805C00CE0EC}" destId="{39F6DFEE-D471-4BEB-B7F5-B8089E73B05E}" srcOrd="0" destOrd="0" presId="urn:microsoft.com/office/officeart/2005/8/layout/chevron2"/>
    <dgm:cxn modelId="{2C859814-56C9-4550-B58D-AE143DC922BB}" srcId="{1F398405-AED2-4513-B661-5F7709AB5679}" destId="{B5C3BB12-B45C-469D-8296-8E28276C405C}" srcOrd="0" destOrd="0" parTransId="{B73887D1-9AA0-4BBA-B52C-55E46D571192}" sibTransId="{4AAF76F1-88FC-4A3B-8789-3175594E2D9D}"/>
    <dgm:cxn modelId="{7C51A36F-0909-4510-92EC-075219EBCC02}" type="presOf" srcId="{1F398405-AED2-4513-B661-5F7709AB5679}" destId="{BD78BABC-E188-460A-B8F6-48B4B3CE9C0E}" srcOrd="0" destOrd="0" presId="urn:microsoft.com/office/officeart/2005/8/layout/chevron2"/>
    <dgm:cxn modelId="{0234261E-D150-42A9-B747-B8330F1B59EE}" srcId="{5C0E87A9-6710-4E14-A51E-F179E9471A4B}" destId="{671A9F08-EF8E-412B-B078-F073C4DC2339}" srcOrd="1" destOrd="0" parTransId="{72030E8C-C48A-4BA2-88E3-BB4BDAF4F97C}" sibTransId="{C2EAEC2D-BED7-4076-A41B-8082E93B1E4E}"/>
    <dgm:cxn modelId="{987FD697-D8AB-4899-8E51-E57B35CA67C2}" srcId="{1F398405-AED2-4513-B661-5F7709AB5679}" destId="{EC5BAE9F-340E-46CD-845D-0822CE463B28}" srcOrd="1" destOrd="0" parTransId="{2AB234F5-352C-49EE-9B1F-9B0094F56F95}" sibTransId="{AD801BCA-D82E-4AEE-BFDD-6F7ECFAD9720}"/>
    <dgm:cxn modelId="{BAC19F80-12EC-468B-B314-90B5C36D80DC}" type="presOf" srcId="{671A9F08-EF8E-412B-B078-F073C4DC2339}" destId="{409C69F0-7E60-4390-8902-A18AABBD2C9E}" srcOrd="0" destOrd="1" presId="urn:microsoft.com/office/officeart/2005/8/layout/chevron2"/>
    <dgm:cxn modelId="{05E1FD8B-36E5-466A-98F9-CADDEB5D2383}" type="presOf" srcId="{B5C3BB12-B45C-469D-8296-8E28276C405C}" destId="{2F5701BA-2D47-4811-AE98-28C9D923C02E}" srcOrd="0" destOrd="0" presId="urn:microsoft.com/office/officeart/2005/8/layout/chevron2"/>
    <dgm:cxn modelId="{7DACDD9B-7CFE-49DF-ABE3-51269C65E551}" srcId="{F8AF4583-67CA-4F65-A4CB-2DAAE35A185C}" destId="{E4473137-CA4F-4794-BBA2-B805C00CE0EC}" srcOrd="2" destOrd="0" parTransId="{B8FD29E7-A5CD-40D7-8D1E-B185DE8DABB6}" sibTransId="{CE6BDACB-0934-4CC6-A849-E9D3EDFDC317}"/>
    <dgm:cxn modelId="{9E60A1CB-4529-4816-AC69-A5537068D925}" srcId="{F8AF4583-67CA-4F65-A4CB-2DAAE35A185C}" destId="{1F398405-AED2-4513-B661-5F7709AB5679}" srcOrd="0" destOrd="0" parTransId="{7D506911-12B4-4602-B751-978124A34884}" sibTransId="{D89A92DD-14D3-448D-A5C4-25A93CCDE62E}"/>
    <dgm:cxn modelId="{F5CEC641-EF33-463D-BB49-93B1E614528E}" type="presParOf" srcId="{72A58C2A-559D-4679-A2EE-B97760039746}" destId="{042BC5ED-4CF1-49E3-B7E6-DBD0862233B0}" srcOrd="0" destOrd="0" presId="urn:microsoft.com/office/officeart/2005/8/layout/chevron2"/>
    <dgm:cxn modelId="{B15A6CA7-2414-4C2F-A622-12240986F362}" type="presParOf" srcId="{042BC5ED-4CF1-49E3-B7E6-DBD0862233B0}" destId="{BD78BABC-E188-460A-B8F6-48B4B3CE9C0E}" srcOrd="0" destOrd="0" presId="urn:microsoft.com/office/officeart/2005/8/layout/chevron2"/>
    <dgm:cxn modelId="{8F3BCC92-B6D8-4D7E-81F0-1627DA412DDD}" type="presParOf" srcId="{042BC5ED-4CF1-49E3-B7E6-DBD0862233B0}" destId="{2F5701BA-2D47-4811-AE98-28C9D923C02E}" srcOrd="1" destOrd="0" presId="urn:microsoft.com/office/officeart/2005/8/layout/chevron2"/>
    <dgm:cxn modelId="{C54DEF47-6A61-47AE-94AA-E25D0703D772}" type="presParOf" srcId="{72A58C2A-559D-4679-A2EE-B97760039746}" destId="{5E0D18EE-D8E9-4268-BA17-50E92881787C}" srcOrd="1" destOrd="0" presId="urn:microsoft.com/office/officeart/2005/8/layout/chevron2"/>
    <dgm:cxn modelId="{407FDAC5-4D7F-4C49-A633-6D7CC0B2A2FE}" type="presParOf" srcId="{72A58C2A-559D-4679-A2EE-B97760039746}" destId="{E4CF8AFD-711F-4854-8BBB-E2056BCCCA84}" srcOrd="2" destOrd="0" presId="urn:microsoft.com/office/officeart/2005/8/layout/chevron2"/>
    <dgm:cxn modelId="{7C641271-E554-4C13-B19C-487AC417E591}" type="presParOf" srcId="{E4CF8AFD-711F-4854-8BBB-E2056BCCCA84}" destId="{98FE1220-92D9-4EDE-A7CC-3957341577EC}" srcOrd="0" destOrd="0" presId="urn:microsoft.com/office/officeart/2005/8/layout/chevron2"/>
    <dgm:cxn modelId="{91A929BD-E3ED-43C2-802B-47C5F9AA0994}" type="presParOf" srcId="{E4CF8AFD-711F-4854-8BBB-E2056BCCCA84}" destId="{409C69F0-7E60-4390-8902-A18AABBD2C9E}" srcOrd="1" destOrd="0" presId="urn:microsoft.com/office/officeart/2005/8/layout/chevron2"/>
    <dgm:cxn modelId="{EAA62CC3-50E5-409A-9D1E-A00C9F047D07}" type="presParOf" srcId="{72A58C2A-559D-4679-A2EE-B97760039746}" destId="{F0796C1F-3BD6-4104-A540-3BAE58827AAE}" srcOrd="3" destOrd="0" presId="urn:microsoft.com/office/officeart/2005/8/layout/chevron2"/>
    <dgm:cxn modelId="{B2223F4A-3819-444E-AE65-223BD4027119}" type="presParOf" srcId="{72A58C2A-559D-4679-A2EE-B97760039746}" destId="{A9BA2FDA-6FE9-46EC-8340-D682EE9B7A92}" srcOrd="4" destOrd="0" presId="urn:microsoft.com/office/officeart/2005/8/layout/chevron2"/>
    <dgm:cxn modelId="{FA27FE0B-82AA-46DD-A8B2-F02A0018DFD1}" type="presParOf" srcId="{A9BA2FDA-6FE9-46EC-8340-D682EE9B7A92}" destId="{39F6DFEE-D471-4BEB-B7F5-B8089E73B05E}" srcOrd="0" destOrd="0" presId="urn:microsoft.com/office/officeart/2005/8/layout/chevron2"/>
    <dgm:cxn modelId="{AFF8FA6A-D3A3-42E5-B764-B40CAF862680}" type="presParOf" srcId="{A9BA2FDA-6FE9-46EC-8340-D682EE9B7A92}" destId="{16CB000D-A15B-48EE-8070-1629559ECC9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517726-2562-4E9E-8959-BA052CF873DE}" type="doc">
      <dgm:prSet loTypeId="urn:microsoft.com/office/officeart/2005/8/layout/vList2" loCatId="list" qsTypeId="urn:microsoft.com/office/officeart/2005/8/quickstyle/simple5" qsCatId="simple" csTypeId="urn:microsoft.com/office/officeart/2005/8/colors/colorful1" csCatId="colorful" phldr="1"/>
      <dgm:spPr/>
      <dgm:t>
        <a:bodyPr/>
        <a:lstStyle/>
        <a:p>
          <a:endParaRPr lang="pl-PL"/>
        </a:p>
      </dgm:t>
    </dgm:pt>
    <dgm:pt modelId="{430BBB79-BFD2-4C47-8A29-F3064CA3D60E}">
      <dgm:prSet custT="1"/>
      <dgm:spPr>
        <a:xfrm>
          <a:off x="0" y="855635"/>
          <a:ext cx="7560840" cy="730080"/>
        </a:xfrm>
        <a:gradFill rotWithShape="0">
          <a:gsLst>
            <a:gs pos="0">
              <a:srgbClr val="AAB8B8">
                <a:hueOff val="0"/>
                <a:satOff val="0"/>
                <a:lumOff val="0"/>
                <a:alphaOff val="0"/>
                <a:shade val="51000"/>
                <a:satMod val="130000"/>
              </a:srgbClr>
            </a:gs>
            <a:gs pos="80000">
              <a:srgbClr val="AAB8B8">
                <a:hueOff val="0"/>
                <a:satOff val="0"/>
                <a:lumOff val="0"/>
                <a:alphaOff val="0"/>
                <a:shade val="93000"/>
                <a:satMod val="130000"/>
              </a:srgbClr>
            </a:gs>
            <a:gs pos="100000">
              <a:srgbClr val="AAB8B8">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algn="ctr" rtl="0"/>
          <a:r>
            <a:rPr lang="pl-PL" sz="2800" b="1" dirty="0" smtClean="0">
              <a:solidFill>
                <a:schemeClr val="tx1"/>
              </a:solidFill>
              <a:latin typeface="Calibri" panose="020F0502020204030204" pitchFamily="34" charset="0"/>
              <a:ea typeface="+mn-ea"/>
              <a:cs typeface="+mn-cs"/>
            </a:rPr>
            <a:t>Wymiar urlopu rodzicielskiego</a:t>
          </a:r>
          <a:endParaRPr lang="pl-PL" sz="2800" b="1" dirty="0">
            <a:solidFill>
              <a:schemeClr val="tx1"/>
            </a:solidFill>
            <a:latin typeface="Calibri" panose="020F0502020204030204" pitchFamily="34" charset="0"/>
            <a:ea typeface="+mn-ea"/>
            <a:cs typeface="+mn-cs"/>
          </a:endParaRPr>
        </a:p>
      </dgm:t>
    </dgm:pt>
    <dgm:pt modelId="{C64C4CE8-B250-40CE-A139-8B6311B2CD29}" type="parTrans" cxnId="{F3795912-8521-4B4B-9C95-FEFE062BDDBD}">
      <dgm:prSet/>
      <dgm:spPr/>
      <dgm:t>
        <a:bodyPr/>
        <a:lstStyle/>
        <a:p>
          <a:pPr algn="ctr"/>
          <a:endParaRPr lang="pl-PL" sz="4400" b="1" dirty="0">
            <a:latin typeface="Calibri" panose="020F0502020204030204" pitchFamily="34" charset="0"/>
          </a:endParaRPr>
        </a:p>
      </dgm:t>
    </dgm:pt>
    <dgm:pt modelId="{F2633254-E08E-4AA2-9080-0A9DD3881E10}" type="sibTrans" cxnId="{F3795912-8521-4B4B-9C95-FEFE062BDDBD}">
      <dgm:prSet/>
      <dgm:spPr/>
      <dgm:t>
        <a:bodyPr/>
        <a:lstStyle/>
        <a:p>
          <a:pPr algn="ctr"/>
          <a:endParaRPr lang="pl-PL" sz="4400" b="1" dirty="0">
            <a:latin typeface="Calibri" panose="020F0502020204030204" pitchFamily="34" charset="0"/>
          </a:endParaRPr>
        </a:p>
      </dgm:t>
    </dgm:pt>
    <dgm:pt modelId="{74EFCFAB-D146-43C4-A414-082A4FAF35DE}">
      <dgm:prSet custT="1"/>
      <dgm:spPr>
        <a:xfrm>
          <a:off x="0" y="1698035"/>
          <a:ext cx="7560840" cy="730080"/>
        </a:xfrm>
        <a:gradFill rotWithShape="0">
          <a:gsLst>
            <a:gs pos="0">
              <a:srgbClr val="DADADA">
                <a:hueOff val="0"/>
                <a:satOff val="0"/>
                <a:lumOff val="0"/>
                <a:alphaOff val="0"/>
                <a:shade val="51000"/>
                <a:satMod val="130000"/>
              </a:srgbClr>
            </a:gs>
            <a:gs pos="80000">
              <a:srgbClr val="DADADA">
                <a:hueOff val="0"/>
                <a:satOff val="0"/>
                <a:lumOff val="0"/>
                <a:alphaOff val="0"/>
                <a:shade val="93000"/>
                <a:satMod val="130000"/>
              </a:srgbClr>
            </a:gs>
            <a:gs pos="100000">
              <a:srgbClr val="DADADA">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algn="ctr" rtl="0"/>
          <a:r>
            <a:rPr lang="pl-PL" sz="2800" b="1" baseline="0" dirty="0" smtClean="0">
              <a:solidFill>
                <a:schemeClr val="tx1"/>
              </a:solidFill>
              <a:latin typeface="Calibri" panose="020F0502020204030204" pitchFamily="34" charset="0"/>
              <a:ea typeface="+mn-ea"/>
              <a:cs typeface="+mn-cs"/>
            </a:rPr>
            <a:t>Zasiłek macierzyński za okres urlopu ojcowskiego </a:t>
          </a:r>
          <a:endParaRPr lang="pl-PL" sz="2800" b="1" dirty="0">
            <a:solidFill>
              <a:schemeClr val="tx1"/>
            </a:solidFill>
            <a:latin typeface="Calibri" panose="020F0502020204030204" pitchFamily="34" charset="0"/>
            <a:ea typeface="+mn-ea"/>
            <a:cs typeface="+mn-cs"/>
          </a:endParaRPr>
        </a:p>
      </dgm:t>
    </dgm:pt>
    <dgm:pt modelId="{6208E7ED-A6E3-4638-85DA-2D8B6112EC22}" type="parTrans" cxnId="{9307C429-4488-4A4C-A2E8-492D2DE3862F}">
      <dgm:prSet/>
      <dgm:spPr/>
      <dgm:t>
        <a:bodyPr/>
        <a:lstStyle/>
        <a:p>
          <a:pPr algn="ctr"/>
          <a:endParaRPr lang="pl-PL" sz="4400" b="1" dirty="0">
            <a:latin typeface="Calibri" panose="020F0502020204030204" pitchFamily="34" charset="0"/>
          </a:endParaRPr>
        </a:p>
      </dgm:t>
    </dgm:pt>
    <dgm:pt modelId="{FED4D6C8-B0AE-4255-8A9C-F85C884B8674}" type="sibTrans" cxnId="{9307C429-4488-4A4C-A2E8-492D2DE3862F}">
      <dgm:prSet/>
      <dgm:spPr/>
      <dgm:t>
        <a:bodyPr/>
        <a:lstStyle/>
        <a:p>
          <a:pPr algn="ctr"/>
          <a:endParaRPr lang="pl-PL" sz="4400" b="1" dirty="0">
            <a:latin typeface="Calibri" panose="020F0502020204030204" pitchFamily="34" charset="0"/>
          </a:endParaRPr>
        </a:p>
      </dgm:t>
    </dgm:pt>
    <dgm:pt modelId="{DBE6FC80-9418-40CC-8055-CC919D849391}">
      <dgm:prSet custT="1"/>
      <dgm:spPr>
        <a:xfrm>
          <a:off x="0" y="2540436"/>
          <a:ext cx="7560840" cy="730080"/>
        </a:xfrm>
        <a:gradFill rotWithShape="0">
          <a:gsLst>
            <a:gs pos="0">
              <a:srgbClr val="ADE2E2">
                <a:hueOff val="0"/>
                <a:satOff val="0"/>
                <a:lumOff val="0"/>
                <a:alphaOff val="0"/>
                <a:shade val="51000"/>
                <a:satMod val="130000"/>
              </a:srgbClr>
            </a:gs>
            <a:gs pos="80000">
              <a:srgbClr val="ADE2E2">
                <a:hueOff val="0"/>
                <a:satOff val="0"/>
                <a:lumOff val="0"/>
                <a:alphaOff val="0"/>
                <a:shade val="93000"/>
                <a:satMod val="130000"/>
              </a:srgbClr>
            </a:gs>
            <a:gs pos="100000">
              <a:srgbClr val="ADE2E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algn="ctr" rtl="0"/>
          <a:r>
            <a:rPr lang="pl-PL" sz="2800" b="1" dirty="0" smtClean="0">
              <a:solidFill>
                <a:schemeClr val="tx1"/>
              </a:solidFill>
              <a:latin typeface="Calibri" panose="020F0502020204030204" pitchFamily="34" charset="0"/>
              <a:ea typeface="+mn-ea"/>
              <a:cs typeface="+mn-cs"/>
            </a:rPr>
            <a:t>Wyłączenie prawa do zasiłku chorobowego za okres urlopu opiekuńczego  </a:t>
          </a:r>
          <a:endParaRPr lang="pl-PL" sz="2800" b="1" dirty="0">
            <a:solidFill>
              <a:schemeClr val="tx1"/>
            </a:solidFill>
            <a:latin typeface="Calibri" panose="020F0502020204030204" pitchFamily="34" charset="0"/>
            <a:ea typeface="+mn-ea"/>
            <a:cs typeface="+mn-cs"/>
          </a:endParaRPr>
        </a:p>
      </dgm:t>
    </dgm:pt>
    <dgm:pt modelId="{6FB07587-25A8-472F-932A-43005FC358FF}" type="parTrans" cxnId="{8FFDF677-143D-441E-BDED-A88942BC3C54}">
      <dgm:prSet/>
      <dgm:spPr/>
      <dgm:t>
        <a:bodyPr/>
        <a:lstStyle/>
        <a:p>
          <a:pPr algn="ctr"/>
          <a:endParaRPr lang="pl-PL" sz="4400" b="1" dirty="0">
            <a:latin typeface="Calibri" panose="020F0502020204030204" pitchFamily="34" charset="0"/>
          </a:endParaRPr>
        </a:p>
      </dgm:t>
    </dgm:pt>
    <dgm:pt modelId="{176E3587-D029-4140-BCC7-91ECF024B9AD}" type="sibTrans" cxnId="{8FFDF677-143D-441E-BDED-A88942BC3C54}">
      <dgm:prSet/>
      <dgm:spPr/>
      <dgm:t>
        <a:bodyPr/>
        <a:lstStyle/>
        <a:p>
          <a:pPr algn="ctr"/>
          <a:endParaRPr lang="pl-PL" sz="4400" b="1" dirty="0">
            <a:latin typeface="Calibri" panose="020F0502020204030204" pitchFamily="34" charset="0"/>
          </a:endParaRPr>
        </a:p>
      </dgm:t>
    </dgm:pt>
    <dgm:pt modelId="{29775209-1DAF-4445-8A03-66401B895B0B}">
      <dgm:prSet custT="1">
        <dgm:style>
          <a:lnRef idx="0">
            <a:schemeClr val="accent3"/>
          </a:lnRef>
          <a:fillRef idx="3">
            <a:schemeClr val="accent3"/>
          </a:fillRef>
          <a:effectRef idx="3">
            <a:schemeClr val="accent3"/>
          </a:effectRef>
          <a:fontRef idx="minor">
            <a:schemeClr val="lt1"/>
          </a:fontRef>
        </dgm:style>
      </dgm:prSet>
      <dgm:spPr>
        <a:xfrm>
          <a:off x="0" y="3382836"/>
          <a:ext cx="7560840" cy="730080"/>
        </a:xfrm>
        <a:gradFill rotWithShape="1">
          <a:gsLst>
            <a:gs pos="0">
              <a:srgbClr val="AAB8B8">
                <a:shade val="51000"/>
                <a:satMod val="130000"/>
              </a:srgbClr>
            </a:gs>
            <a:gs pos="80000">
              <a:srgbClr val="AAB8B8">
                <a:shade val="93000"/>
                <a:satMod val="130000"/>
              </a:srgbClr>
            </a:gs>
            <a:gs pos="100000">
              <a:srgbClr val="AAB8B8">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2800" b="1" dirty="0" smtClean="0">
              <a:solidFill>
                <a:schemeClr val="tx1"/>
              </a:solidFill>
              <a:latin typeface="Calibri" panose="020F0502020204030204" pitchFamily="34" charset="0"/>
              <a:ea typeface="+mn-ea"/>
              <a:cs typeface="+mn-cs"/>
            </a:rPr>
            <a:t>Modyfikacja dokumentów stanowiących podstawę do ustalenia prawa do zasiłków</a:t>
          </a:r>
          <a:endParaRPr lang="pl-PL" sz="2800" b="1" dirty="0">
            <a:solidFill>
              <a:schemeClr val="tx1"/>
            </a:solidFill>
            <a:latin typeface="Calibri" panose="020F0502020204030204" pitchFamily="34" charset="0"/>
            <a:ea typeface="+mn-ea"/>
            <a:cs typeface="+mn-cs"/>
          </a:endParaRPr>
        </a:p>
      </dgm:t>
    </dgm:pt>
    <dgm:pt modelId="{9BCD271E-5782-49F4-87EF-DFD49852074D}" type="parTrans" cxnId="{BC359DF4-56D8-42EE-859A-95C5ABC1F842}">
      <dgm:prSet/>
      <dgm:spPr/>
      <dgm:t>
        <a:bodyPr/>
        <a:lstStyle/>
        <a:p>
          <a:endParaRPr lang="pl-PL" sz="3200" dirty="0">
            <a:latin typeface="Calibri" panose="020F0502020204030204" pitchFamily="34" charset="0"/>
          </a:endParaRPr>
        </a:p>
      </dgm:t>
    </dgm:pt>
    <dgm:pt modelId="{F28A1CF7-FCC3-42A7-98E0-63E2574C39E8}" type="sibTrans" cxnId="{BC359DF4-56D8-42EE-859A-95C5ABC1F842}">
      <dgm:prSet/>
      <dgm:spPr/>
      <dgm:t>
        <a:bodyPr/>
        <a:lstStyle/>
        <a:p>
          <a:endParaRPr lang="pl-PL" sz="3200" dirty="0">
            <a:latin typeface="Calibri" panose="020F0502020204030204" pitchFamily="34" charset="0"/>
          </a:endParaRPr>
        </a:p>
      </dgm:t>
    </dgm:pt>
    <dgm:pt modelId="{49101AB5-F093-4DCB-8AD5-B045747A4A93}">
      <dgm:prSet custT="1"/>
      <dgm:spPr>
        <a:xfrm>
          <a:off x="0" y="13235"/>
          <a:ext cx="7560840" cy="730080"/>
        </a:xfrm>
        <a:gradFill rotWithShape="0">
          <a:gsLst>
            <a:gs pos="0">
              <a:srgbClr val="6AB475">
                <a:hueOff val="0"/>
                <a:satOff val="0"/>
                <a:lumOff val="0"/>
                <a:alphaOff val="0"/>
                <a:shade val="51000"/>
                <a:satMod val="130000"/>
              </a:srgbClr>
            </a:gs>
            <a:gs pos="80000">
              <a:srgbClr val="6AB475">
                <a:hueOff val="0"/>
                <a:satOff val="0"/>
                <a:lumOff val="0"/>
                <a:alphaOff val="0"/>
                <a:shade val="93000"/>
                <a:satMod val="130000"/>
              </a:srgbClr>
            </a:gs>
            <a:gs pos="100000">
              <a:srgbClr val="6AB475">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algn="ctr" rtl="0"/>
          <a:r>
            <a:rPr lang="pl-PL" sz="2800" b="1" dirty="0" smtClean="0">
              <a:solidFill>
                <a:schemeClr val="tx1"/>
              </a:solidFill>
              <a:latin typeface="Calibri" panose="020F0502020204030204" pitchFamily="34" charset="0"/>
              <a:ea typeface="+mn-ea"/>
              <a:cs typeface="+mn-cs"/>
            </a:rPr>
            <a:t>Wniosek o zasiłek macierzyński </a:t>
          </a:r>
          <a:endParaRPr lang="pl-PL" sz="2800" b="1" dirty="0">
            <a:solidFill>
              <a:schemeClr val="tx1"/>
            </a:solidFill>
            <a:latin typeface="Calibri" panose="020F0502020204030204" pitchFamily="34" charset="0"/>
            <a:ea typeface="+mn-ea"/>
            <a:cs typeface="+mn-cs"/>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8ABB9AC5-C7CA-4AD3-A173-AD9A1ABBA67C}" type="sibTrans" cxnId="{5CE39BD2-70A8-4487-A830-3136660970EA}">
      <dgm:prSet/>
      <dgm:spPr/>
      <dgm:t>
        <a:bodyPr/>
        <a:lstStyle/>
        <a:p>
          <a:pPr algn="ctr"/>
          <a:endParaRPr lang="pl-PL" sz="4400" b="1" dirty="0">
            <a:latin typeface="Calibri" panose="020F0502020204030204" pitchFamily="34" charset="0"/>
          </a:endParaRPr>
        </a:p>
      </dgm:t>
    </dgm:pt>
    <dgm:pt modelId="{D1AFE36A-7463-4E2C-9557-A01F3F04CB0F}" type="parTrans" cxnId="{5CE39BD2-70A8-4487-A830-3136660970EA}">
      <dgm:prSet/>
      <dgm:spPr/>
      <dgm:t>
        <a:bodyPr/>
        <a:lstStyle/>
        <a:p>
          <a:pPr algn="ctr"/>
          <a:endParaRPr lang="pl-PL" sz="4400" b="1" dirty="0">
            <a:latin typeface="Calibri" panose="020F0502020204030204" pitchFamily="34" charset="0"/>
          </a:endParaRPr>
        </a:p>
      </dgm:t>
    </dgm:pt>
    <dgm:pt modelId="{6698C36E-CAE5-4A5D-B3A9-3070F9D3D3A8}">
      <dgm:prSet custT="1">
        <dgm:style>
          <a:lnRef idx="0">
            <a:schemeClr val="accent3"/>
          </a:lnRef>
          <a:fillRef idx="3">
            <a:schemeClr val="accent3"/>
          </a:fillRef>
          <a:effectRef idx="3">
            <a:schemeClr val="accent3"/>
          </a:effectRef>
          <a:fontRef idx="minor">
            <a:schemeClr val="lt1"/>
          </a:fontRef>
        </dgm:style>
      </dgm:prSet>
      <dgm:spPr>
        <a:xfrm>
          <a:off x="0" y="3382836"/>
          <a:ext cx="7560840" cy="730080"/>
        </a:xfrm>
        <a:solidFill>
          <a:schemeClr val="accent2">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algn="ctr" rtl="0"/>
          <a:r>
            <a:rPr lang="pl-PL" sz="2800" b="1" dirty="0" smtClean="0">
              <a:solidFill>
                <a:schemeClr val="tx1"/>
              </a:solidFill>
              <a:latin typeface="Calibri" panose="020F0502020204030204" pitchFamily="34" charset="0"/>
              <a:ea typeface="+mn-ea"/>
              <a:cs typeface="+mn-cs"/>
            </a:rPr>
            <a:t>Ustalenie zasiłku macierzyńskiego za okres urlopu rodzicielskiego </a:t>
          </a:r>
          <a:endParaRPr lang="pl-PL" sz="2800" b="1" dirty="0">
            <a:solidFill>
              <a:schemeClr val="tx1"/>
            </a:solidFill>
            <a:latin typeface="Calibri" panose="020F0502020204030204" pitchFamily="34" charset="0"/>
            <a:ea typeface="+mn-ea"/>
            <a:cs typeface="+mn-cs"/>
          </a:endParaRPr>
        </a:p>
      </dgm:t>
    </dgm:pt>
    <dgm:pt modelId="{77A23058-C610-46FE-93F5-2E3149F517AB}" type="parTrans" cxnId="{3A2A6F38-0079-4108-9774-42E7DB970046}">
      <dgm:prSet/>
      <dgm:spPr/>
      <dgm:t>
        <a:bodyPr/>
        <a:lstStyle/>
        <a:p>
          <a:endParaRPr lang="pl-PL"/>
        </a:p>
      </dgm:t>
    </dgm:pt>
    <dgm:pt modelId="{EA36F1AA-D8D0-4A54-99B2-FB34C5EAFDA3}" type="sibTrans" cxnId="{3A2A6F38-0079-4108-9774-42E7DB970046}">
      <dgm:prSet/>
      <dgm:spPr/>
      <dgm:t>
        <a:bodyPr/>
        <a:lstStyle/>
        <a:p>
          <a:endParaRPr lang="pl-PL"/>
        </a:p>
      </dgm:t>
    </dgm:pt>
    <dgm:pt modelId="{A652B43D-5895-4886-91A5-60E496406336}">
      <dgm:prSet custT="1">
        <dgm:style>
          <a:lnRef idx="0">
            <a:schemeClr val="accent3"/>
          </a:lnRef>
          <a:fillRef idx="3">
            <a:schemeClr val="accent3"/>
          </a:fillRef>
          <a:effectRef idx="3">
            <a:schemeClr val="accent3"/>
          </a:effectRef>
          <a:fontRef idx="minor">
            <a:schemeClr val="lt1"/>
          </a:fontRef>
        </dgm:style>
      </dgm:prSet>
      <dgm:spPr>
        <a:xfrm>
          <a:off x="0" y="3382836"/>
          <a:ext cx="7560840" cy="730080"/>
        </a:xfrm>
        <a:gradFill rotWithShape="1">
          <a:gsLst>
            <a:gs pos="0">
              <a:srgbClr val="AAB8B8">
                <a:shade val="51000"/>
                <a:satMod val="130000"/>
              </a:srgbClr>
            </a:gs>
            <a:gs pos="80000">
              <a:srgbClr val="AAB8B8">
                <a:shade val="93000"/>
                <a:satMod val="130000"/>
              </a:srgbClr>
            </a:gs>
            <a:gs pos="100000">
              <a:srgbClr val="AAB8B8">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pl-PL" sz="2800" b="1" smtClean="0">
            <a:solidFill>
              <a:schemeClr val="tx1"/>
            </a:solidFill>
            <a:latin typeface="Calibri" panose="020F0502020204030204" pitchFamily="34" charset="0"/>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pl-PL" sz="2800" b="1" smtClean="0">
              <a:solidFill>
                <a:schemeClr val="tx1"/>
              </a:solidFill>
              <a:latin typeface="Calibri" panose="020F0502020204030204" pitchFamily="34" charset="0"/>
              <a:ea typeface="+mn-ea"/>
              <a:cs typeface="+mn-cs"/>
            </a:rPr>
            <a:t>Przepisy przejściowe dotyczące zasiłku macierzyńskiego  </a:t>
          </a:r>
        </a:p>
        <a:p>
          <a:pPr algn="ctr" defTabSz="1600200" rtl="0">
            <a:lnSpc>
              <a:spcPct val="90000"/>
            </a:lnSpc>
            <a:spcBef>
              <a:spcPct val="0"/>
            </a:spcBef>
            <a:spcAft>
              <a:spcPct val="35000"/>
            </a:spcAft>
          </a:pPr>
          <a:endParaRPr lang="pl-PL" sz="2800" b="1" dirty="0">
            <a:solidFill>
              <a:schemeClr val="tx1"/>
            </a:solidFill>
            <a:latin typeface="Calibri" panose="020F0502020204030204" pitchFamily="34" charset="0"/>
            <a:ea typeface="+mn-ea"/>
            <a:cs typeface="+mn-cs"/>
          </a:endParaRPr>
        </a:p>
      </dgm:t>
    </dgm:pt>
    <dgm:pt modelId="{2E8671FE-CD26-4AFA-B237-868259D9FA45}" type="parTrans" cxnId="{1680A076-BD3D-4C96-953B-DCA5AC1B1D74}">
      <dgm:prSet/>
      <dgm:spPr/>
      <dgm:t>
        <a:bodyPr/>
        <a:lstStyle/>
        <a:p>
          <a:endParaRPr lang="pl-PL"/>
        </a:p>
      </dgm:t>
    </dgm:pt>
    <dgm:pt modelId="{80263FD0-19F9-464E-A300-515F507D2C3D}" type="sibTrans" cxnId="{1680A076-BD3D-4C96-953B-DCA5AC1B1D74}">
      <dgm:prSet/>
      <dgm:spPr/>
      <dgm:t>
        <a:bodyPr/>
        <a:lstStyle/>
        <a:p>
          <a:endParaRPr lang="pl-PL"/>
        </a:p>
      </dgm:t>
    </dgm:pt>
    <dgm:pt modelId="{208AFD2A-5A5E-4996-8AF8-1C642E81EBDC}" type="pres">
      <dgm:prSet presAssocID="{E2517726-2562-4E9E-8959-BA052CF873DE}" presName="linear" presStyleCnt="0">
        <dgm:presLayoutVars>
          <dgm:animLvl val="lvl"/>
          <dgm:resizeHandles val="exact"/>
        </dgm:presLayoutVars>
      </dgm:prSet>
      <dgm:spPr/>
      <dgm:t>
        <a:bodyPr/>
        <a:lstStyle/>
        <a:p>
          <a:endParaRPr lang="pl-PL"/>
        </a:p>
      </dgm:t>
    </dgm:pt>
    <dgm:pt modelId="{091BA799-3BD8-4F02-AD71-9301F2ED42F6}" type="pres">
      <dgm:prSet presAssocID="{6698C36E-CAE5-4A5D-B3A9-3070F9D3D3A8}" presName="parentText" presStyleLbl="node1" presStyleIdx="0" presStyleCnt="7" custScaleY="92231" custLinFactY="-17640" custLinFactNeighborY="-100000">
        <dgm:presLayoutVars>
          <dgm:chMax val="0"/>
          <dgm:bulletEnabled val="1"/>
        </dgm:presLayoutVars>
      </dgm:prSet>
      <dgm:spPr>
        <a:prstGeom prst="roundRect">
          <a:avLst/>
        </a:prstGeom>
      </dgm:spPr>
      <dgm:t>
        <a:bodyPr/>
        <a:lstStyle/>
        <a:p>
          <a:endParaRPr lang="pl-PL"/>
        </a:p>
      </dgm:t>
    </dgm:pt>
    <dgm:pt modelId="{DF814C23-176D-43A6-A5EB-D77563D0E5CE}" type="pres">
      <dgm:prSet presAssocID="{EA36F1AA-D8D0-4A54-99B2-FB34C5EAFDA3}" presName="spacer" presStyleCnt="0"/>
      <dgm:spPr/>
      <dgm:t>
        <a:bodyPr/>
        <a:lstStyle/>
        <a:p>
          <a:endParaRPr lang="pl-PL"/>
        </a:p>
      </dgm:t>
    </dgm:pt>
    <dgm:pt modelId="{453EC800-92F1-4270-9820-EED006F8FC81}" type="pres">
      <dgm:prSet presAssocID="{430BBB79-BFD2-4C47-8A29-F3064CA3D60E}" presName="parentText" presStyleLbl="node1" presStyleIdx="1" presStyleCnt="7" custLinFactY="-17205" custLinFactNeighborY="-100000">
        <dgm:presLayoutVars>
          <dgm:chMax val="0"/>
          <dgm:bulletEnabled val="1"/>
        </dgm:presLayoutVars>
      </dgm:prSet>
      <dgm:spPr>
        <a:prstGeom prst="roundRect">
          <a:avLst/>
        </a:prstGeom>
      </dgm:spPr>
      <dgm:t>
        <a:bodyPr/>
        <a:lstStyle/>
        <a:p>
          <a:endParaRPr lang="pl-PL"/>
        </a:p>
      </dgm:t>
    </dgm:pt>
    <dgm:pt modelId="{0862F9F1-3BCB-4C53-97C9-011555CC8838}" type="pres">
      <dgm:prSet presAssocID="{F2633254-E08E-4AA2-9080-0A9DD3881E10}" presName="spacer" presStyleCnt="0"/>
      <dgm:spPr/>
      <dgm:t>
        <a:bodyPr/>
        <a:lstStyle/>
        <a:p>
          <a:endParaRPr lang="pl-PL"/>
        </a:p>
      </dgm:t>
    </dgm:pt>
    <dgm:pt modelId="{80B7AFB9-A00C-4F04-8D5F-31E62D67E6E6}" type="pres">
      <dgm:prSet presAssocID="{49101AB5-F093-4DCB-8AD5-B045747A4A93}" presName="parentText" presStyleLbl="node1" presStyleIdx="2" presStyleCnt="7" custLinFactY="-13703" custLinFactNeighborY="-100000">
        <dgm:presLayoutVars>
          <dgm:chMax val="0"/>
          <dgm:bulletEnabled val="1"/>
        </dgm:presLayoutVars>
      </dgm:prSet>
      <dgm:spPr>
        <a:prstGeom prst="roundRect">
          <a:avLst/>
        </a:prstGeom>
      </dgm:spPr>
      <dgm:t>
        <a:bodyPr/>
        <a:lstStyle/>
        <a:p>
          <a:endParaRPr lang="pl-PL"/>
        </a:p>
      </dgm:t>
    </dgm:pt>
    <dgm:pt modelId="{439FB848-AF28-4ED1-8B89-1D6F06AA7E33}" type="pres">
      <dgm:prSet presAssocID="{8ABB9AC5-C7CA-4AD3-A173-AD9A1ABBA67C}" presName="spacer" presStyleCnt="0"/>
      <dgm:spPr/>
      <dgm:t>
        <a:bodyPr/>
        <a:lstStyle/>
        <a:p>
          <a:endParaRPr lang="pl-PL"/>
        </a:p>
      </dgm:t>
    </dgm:pt>
    <dgm:pt modelId="{38F31614-5943-4BA9-BA55-5EC75CAC3726}" type="pres">
      <dgm:prSet presAssocID="{74EFCFAB-D146-43C4-A414-082A4FAF35DE}" presName="parentText" presStyleLbl="node1" presStyleIdx="3" presStyleCnt="7" custLinFactY="-10201" custLinFactNeighborY="-100000">
        <dgm:presLayoutVars>
          <dgm:chMax val="0"/>
          <dgm:bulletEnabled val="1"/>
        </dgm:presLayoutVars>
      </dgm:prSet>
      <dgm:spPr>
        <a:prstGeom prst="roundRect">
          <a:avLst/>
        </a:prstGeom>
      </dgm:spPr>
      <dgm:t>
        <a:bodyPr/>
        <a:lstStyle/>
        <a:p>
          <a:endParaRPr lang="pl-PL"/>
        </a:p>
      </dgm:t>
    </dgm:pt>
    <dgm:pt modelId="{38D03879-6E10-4EAB-AE9B-F884E4743205}" type="pres">
      <dgm:prSet presAssocID="{FED4D6C8-B0AE-4255-8A9C-F85C884B8674}" presName="spacer" presStyleCnt="0"/>
      <dgm:spPr/>
      <dgm:t>
        <a:bodyPr/>
        <a:lstStyle/>
        <a:p>
          <a:endParaRPr lang="pl-PL"/>
        </a:p>
      </dgm:t>
    </dgm:pt>
    <dgm:pt modelId="{97C0B5BE-9D91-4042-9E44-9D829FDC2D17}" type="pres">
      <dgm:prSet presAssocID="{A652B43D-5895-4886-91A5-60E496406336}" presName="parentText" presStyleLbl="node1" presStyleIdx="4" presStyleCnt="7" custLinFactY="2141" custLinFactNeighborY="100000">
        <dgm:presLayoutVars>
          <dgm:chMax val="0"/>
          <dgm:bulletEnabled val="1"/>
        </dgm:presLayoutVars>
      </dgm:prSet>
      <dgm:spPr/>
      <dgm:t>
        <a:bodyPr/>
        <a:lstStyle/>
        <a:p>
          <a:endParaRPr lang="pl-PL"/>
        </a:p>
      </dgm:t>
    </dgm:pt>
    <dgm:pt modelId="{038A0153-2930-4841-8474-B35979E4EE85}" type="pres">
      <dgm:prSet presAssocID="{80263FD0-19F9-464E-A300-515F507D2C3D}" presName="spacer" presStyleCnt="0"/>
      <dgm:spPr/>
    </dgm:pt>
    <dgm:pt modelId="{11533942-A040-4AC2-A27E-B314EFB34F6E}" type="pres">
      <dgm:prSet presAssocID="{DBE6FC80-9418-40CC-8055-CC919D849391}" presName="parentText" presStyleLbl="node1" presStyleIdx="5" presStyleCnt="7" custLinFactY="13545" custLinFactNeighborY="100000">
        <dgm:presLayoutVars>
          <dgm:chMax val="0"/>
          <dgm:bulletEnabled val="1"/>
        </dgm:presLayoutVars>
      </dgm:prSet>
      <dgm:spPr>
        <a:prstGeom prst="roundRect">
          <a:avLst/>
        </a:prstGeom>
      </dgm:spPr>
      <dgm:t>
        <a:bodyPr/>
        <a:lstStyle/>
        <a:p>
          <a:endParaRPr lang="pl-PL"/>
        </a:p>
      </dgm:t>
    </dgm:pt>
    <dgm:pt modelId="{80D75D85-E224-4D87-8420-C4A42DDDD7B2}" type="pres">
      <dgm:prSet presAssocID="{176E3587-D029-4140-BCC7-91ECF024B9AD}" presName="spacer" presStyleCnt="0"/>
      <dgm:spPr/>
      <dgm:t>
        <a:bodyPr/>
        <a:lstStyle/>
        <a:p>
          <a:endParaRPr lang="pl-PL"/>
        </a:p>
      </dgm:t>
    </dgm:pt>
    <dgm:pt modelId="{E6D6ADFF-201A-4CB3-99A8-A5FAEA4DEC0D}" type="pres">
      <dgm:prSet presAssocID="{29775209-1DAF-4445-8A03-66401B895B0B}" presName="parentText" presStyleLbl="node1" presStyleIdx="6" presStyleCnt="7" custScaleY="126033" custLinFactY="24948" custLinFactNeighborY="100000">
        <dgm:presLayoutVars>
          <dgm:chMax val="0"/>
          <dgm:bulletEnabled val="1"/>
        </dgm:presLayoutVars>
      </dgm:prSet>
      <dgm:spPr>
        <a:prstGeom prst="roundRect">
          <a:avLst/>
        </a:prstGeom>
      </dgm:spPr>
      <dgm:t>
        <a:bodyPr/>
        <a:lstStyle/>
        <a:p>
          <a:endParaRPr lang="pl-PL"/>
        </a:p>
      </dgm:t>
    </dgm:pt>
  </dgm:ptLst>
  <dgm:cxnLst>
    <dgm:cxn modelId="{1680A076-BD3D-4C96-953B-DCA5AC1B1D74}" srcId="{E2517726-2562-4E9E-8959-BA052CF873DE}" destId="{A652B43D-5895-4886-91A5-60E496406336}" srcOrd="4" destOrd="0" parTransId="{2E8671FE-CD26-4AFA-B237-868259D9FA45}" sibTransId="{80263FD0-19F9-464E-A300-515F507D2C3D}"/>
    <dgm:cxn modelId="{9307C429-4488-4A4C-A2E8-492D2DE3862F}" srcId="{E2517726-2562-4E9E-8959-BA052CF873DE}" destId="{74EFCFAB-D146-43C4-A414-082A4FAF35DE}" srcOrd="3" destOrd="0" parTransId="{6208E7ED-A6E3-4638-85DA-2D8B6112EC22}" sibTransId="{FED4D6C8-B0AE-4255-8A9C-F85C884B8674}"/>
    <dgm:cxn modelId="{9468BD22-7A26-4EAA-A0BE-EBECD832BEC0}" type="presOf" srcId="{A652B43D-5895-4886-91A5-60E496406336}" destId="{97C0B5BE-9D91-4042-9E44-9D829FDC2D17}" srcOrd="0" destOrd="0" presId="urn:microsoft.com/office/officeart/2005/8/layout/vList2"/>
    <dgm:cxn modelId="{D9053DFE-E24B-4427-A63A-24E8298B2E5D}" type="presOf" srcId="{49101AB5-F093-4DCB-8AD5-B045747A4A93}" destId="{80B7AFB9-A00C-4F04-8D5F-31E62D67E6E6}" srcOrd="0" destOrd="0" presId="urn:microsoft.com/office/officeart/2005/8/layout/vList2"/>
    <dgm:cxn modelId="{CAE4EBC0-3386-4CF4-8F1B-36432F4EB9AF}" type="presOf" srcId="{430BBB79-BFD2-4C47-8A29-F3064CA3D60E}" destId="{453EC800-92F1-4270-9820-EED006F8FC81}" srcOrd="0" destOrd="0" presId="urn:microsoft.com/office/officeart/2005/8/layout/vList2"/>
    <dgm:cxn modelId="{3A2A6F38-0079-4108-9774-42E7DB970046}" srcId="{E2517726-2562-4E9E-8959-BA052CF873DE}" destId="{6698C36E-CAE5-4A5D-B3A9-3070F9D3D3A8}" srcOrd="0" destOrd="0" parTransId="{77A23058-C610-46FE-93F5-2E3149F517AB}" sibTransId="{EA36F1AA-D8D0-4A54-99B2-FB34C5EAFDA3}"/>
    <dgm:cxn modelId="{8FFDF677-143D-441E-BDED-A88942BC3C54}" srcId="{E2517726-2562-4E9E-8959-BA052CF873DE}" destId="{DBE6FC80-9418-40CC-8055-CC919D849391}" srcOrd="5" destOrd="0" parTransId="{6FB07587-25A8-472F-932A-43005FC358FF}" sibTransId="{176E3587-D029-4140-BCC7-91ECF024B9AD}"/>
    <dgm:cxn modelId="{F3795912-8521-4B4B-9C95-FEFE062BDDBD}" srcId="{E2517726-2562-4E9E-8959-BA052CF873DE}" destId="{430BBB79-BFD2-4C47-8A29-F3064CA3D60E}" srcOrd="1" destOrd="0" parTransId="{C64C4CE8-B250-40CE-A139-8B6311B2CD29}" sibTransId="{F2633254-E08E-4AA2-9080-0A9DD3881E10}"/>
    <dgm:cxn modelId="{BC359DF4-56D8-42EE-859A-95C5ABC1F842}" srcId="{E2517726-2562-4E9E-8959-BA052CF873DE}" destId="{29775209-1DAF-4445-8A03-66401B895B0B}" srcOrd="6" destOrd="0" parTransId="{9BCD271E-5782-49F4-87EF-DFD49852074D}" sibTransId="{F28A1CF7-FCC3-42A7-98E0-63E2574C39E8}"/>
    <dgm:cxn modelId="{4A7D571C-CA99-4E3E-98C7-5280FE3F64C6}" type="presOf" srcId="{6698C36E-CAE5-4A5D-B3A9-3070F9D3D3A8}" destId="{091BA799-3BD8-4F02-AD71-9301F2ED42F6}" srcOrd="0" destOrd="0" presId="urn:microsoft.com/office/officeart/2005/8/layout/vList2"/>
    <dgm:cxn modelId="{76CDD3B4-B316-4C65-B8FB-73B0AC095342}" type="presOf" srcId="{DBE6FC80-9418-40CC-8055-CC919D849391}" destId="{11533942-A040-4AC2-A27E-B314EFB34F6E}" srcOrd="0" destOrd="0" presId="urn:microsoft.com/office/officeart/2005/8/layout/vList2"/>
    <dgm:cxn modelId="{E64B4822-DD63-4078-9D3B-B4921D58F94B}" type="presOf" srcId="{29775209-1DAF-4445-8A03-66401B895B0B}" destId="{E6D6ADFF-201A-4CB3-99A8-A5FAEA4DEC0D}" srcOrd="0" destOrd="0" presId="urn:microsoft.com/office/officeart/2005/8/layout/vList2"/>
    <dgm:cxn modelId="{5CE39BD2-70A8-4487-A830-3136660970EA}" srcId="{E2517726-2562-4E9E-8959-BA052CF873DE}" destId="{49101AB5-F093-4DCB-8AD5-B045747A4A93}" srcOrd="2" destOrd="0" parTransId="{D1AFE36A-7463-4E2C-9557-A01F3F04CB0F}" sibTransId="{8ABB9AC5-C7CA-4AD3-A173-AD9A1ABBA67C}"/>
    <dgm:cxn modelId="{ACA46027-8AAA-4D3E-AB0A-BBC2FBDDF960}" type="presOf" srcId="{E2517726-2562-4E9E-8959-BA052CF873DE}" destId="{208AFD2A-5A5E-4996-8AF8-1C642E81EBDC}" srcOrd="0" destOrd="0" presId="urn:microsoft.com/office/officeart/2005/8/layout/vList2"/>
    <dgm:cxn modelId="{2ED830F0-D679-4794-8209-F68F38636589}" type="presOf" srcId="{74EFCFAB-D146-43C4-A414-082A4FAF35DE}" destId="{38F31614-5943-4BA9-BA55-5EC75CAC3726}" srcOrd="0" destOrd="0" presId="urn:microsoft.com/office/officeart/2005/8/layout/vList2"/>
    <dgm:cxn modelId="{205EEA79-56A9-4205-A270-0F5D791F13AF}" type="presParOf" srcId="{208AFD2A-5A5E-4996-8AF8-1C642E81EBDC}" destId="{091BA799-3BD8-4F02-AD71-9301F2ED42F6}" srcOrd="0" destOrd="0" presId="urn:microsoft.com/office/officeart/2005/8/layout/vList2"/>
    <dgm:cxn modelId="{964901DC-7A31-4A59-80B4-A3A08CF2F95C}" type="presParOf" srcId="{208AFD2A-5A5E-4996-8AF8-1C642E81EBDC}" destId="{DF814C23-176D-43A6-A5EB-D77563D0E5CE}" srcOrd="1" destOrd="0" presId="urn:microsoft.com/office/officeart/2005/8/layout/vList2"/>
    <dgm:cxn modelId="{00A2C8EA-A269-41C1-9D0E-DC2A2A032A87}" type="presParOf" srcId="{208AFD2A-5A5E-4996-8AF8-1C642E81EBDC}" destId="{453EC800-92F1-4270-9820-EED006F8FC81}" srcOrd="2" destOrd="0" presId="urn:microsoft.com/office/officeart/2005/8/layout/vList2"/>
    <dgm:cxn modelId="{78F3DB74-0F62-4EFB-B189-15A3CD6C26C5}" type="presParOf" srcId="{208AFD2A-5A5E-4996-8AF8-1C642E81EBDC}" destId="{0862F9F1-3BCB-4C53-97C9-011555CC8838}" srcOrd="3" destOrd="0" presId="urn:microsoft.com/office/officeart/2005/8/layout/vList2"/>
    <dgm:cxn modelId="{D27EE7A9-D785-48D4-B7DF-83C936067F0F}" type="presParOf" srcId="{208AFD2A-5A5E-4996-8AF8-1C642E81EBDC}" destId="{80B7AFB9-A00C-4F04-8D5F-31E62D67E6E6}" srcOrd="4" destOrd="0" presId="urn:microsoft.com/office/officeart/2005/8/layout/vList2"/>
    <dgm:cxn modelId="{D7C6BB74-3C83-4270-8D25-B5109DE37A0D}" type="presParOf" srcId="{208AFD2A-5A5E-4996-8AF8-1C642E81EBDC}" destId="{439FB848-AF28-4ED1-8B89-1D6F06AA7E33}" srcOrd="5" destOrd="0" presId="urn:microsoft.com/office/officeart/2005/8/layout/vList2"/>
    <dgm:cxn modelId="{F3CC879A-17AA-4108-8843-8EEF53BB511F}" type="presParOf" srcId="{208AFD2A-5A5E-4996-8AF8-1C642E81EBDC}" destId="{38F31614-5943-4BA9-BA55-5EC75CAC3726}" srcOrd="6" destOrd="0" presId="urn:microsoft.com/office/officeart/2005/8/layout/vList2"/>
    <dgm:cxn modelId="{0CF55802-5383-40B9-AEC7-1525CE9A11CA}" type="presParOf" srcId="{208AFD2A-5A5E-4996-8AF8-1C642E81EBDC}" destId="{38D03879-6E10-4EAB-AE9B-F884E4743205}" srcOrd="7" destOrd="0" presId="urn:microsoft.com/office/officeart/2005/8/layout/vList2"/>
    <dgm:cxn modelId="{CFF21A44-F0EC-4BC3-8369-1680D42B036D}" type="presParOf" srcId="{208AFD2A-5A5E-4996-8AF8-1C642E81EBDC}" destId="{97C0B5BE-9D91-4042-9E44-9D829FDC2D17}" srcOrd="8" destOrd="0" presId="urn:microsoft.com/office/officeart/2005/8/layout/vList2"/>
    <dgm:cxn modelId="{C345D1D9-56B6-4047-8296-26E039542FD6}" type="presParOf" srcId="{208AFD2A-5A5E-4996-8AF8-1C642E81EBDC}" destId="{038A0153-2930-4841-8474-B35979E4EE85}" srcOrd="9" destOrd="0" presId="urn:microsoft.com/office/officeart/2005/8/layout/vList2"/>
    <dgm:cxn modelId="{1451F4F8-DB5D-41BA-A9DC-DF3712D36311}" type="presParOf" srcId="{208AFD2A-5A5E-4996-8AF8-1C642E81EBDC}" destId="{11533942-A040-4AC2-A27E-B314EFB34F6E}" srcOrd="10" destOrd="0" presId="urn:microsoft.com/office/officeart/2005/8/layout/vList2"/>
    <dgm:cxn modelId="{15D3DC94-FBA9-46EA-B709-9B653F15D531}" type="presParOf" srcId="{208AFD2A-5A5E-4996-8AF8-1C642E81EBDC}" destId="{80D75D85-E224-4D87-8420-C4A42DDDD7B2}" srcOrd="11" destOrd="0" presId="urn:microsoft.com/office/officeart/2005/8/layout/vList2"/>
    <dgm:cxn modelId="{FC4F3D96-CDDA-4797-8DB6-F7A1D3092A89}" type="presParOf" srcId="{208AFD2A-5A5E-4996-8AF8-1C642E81EBDC}" destId="{E6D6ADFF-201A-4CB3-99A8-A5FAEA4DEC0D}"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C720EB-CF43-4082-BE82-8707F031A6E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803581C7-204D-4041-B716-E70AD818D08F}">
      <dgm:prSet phldrT="[Tekst]" custT="1"/>
      <dgm:spPr/>
      <dgm:t>
        <a:bodyPr/>
        <a:lstStyle/>
        <a:p>
          <a:r>
            <a:rPr lang="pl-PL" sz="3200" dirty="0" smtClean="0"/>
            <a:t>Wniosek o zasiłek macierzyński za okres urlopu rodzicielskiego może być złożony   </a:t>
          </a:r>
          <a:endParaRPr lang="pl-PL" sz="3200" dirty="0"/>
        </a:p>
      </dgm:t>
    </dgm:pt>
    <dgm:pt modelId="{8C0197E8-A275-42AB-8D69-830E804FB534}" type="parTrans" cxnId="{D3E6225B-1C50-498B-904E-82A15881C70E}">
      <dgm:prSet/>
      <dgm:spPr/>
      <dgm:t>
        <a:bodyPr/>
        <a:lstStyle/>
        <a:p>
          <a:endParaRPr lang="pl-PL"/>
        </a:p>
      </dgm:t>
    </dgm:pt>
    <dgm:pt modelId="{5B980181-54EB-41C2-85BF-3E71DD176A9B}" type="sibTrans" cxnId="{D3E6225B-1C50-498B-904E-82A15881C70E}">
      <dgm:prSet/>
      <dgm:spPr/>
      <dgm:t>
        <a:bodyPr/>
        <a:lstStyle/>
        <a:p>
          <a:endParaRPr lang="pl-PL"/>
        </a:p>
      </dgm:t>
    </dgm:pt>
    <dgm:pt modelId="{4073EB7F-5B6B-4786-91D7-18445E8F76D0}">
      <dgm:prSet phldrT="[Tekst]" custT="1"/>
      <dgm:spPr/>
      <dgm:t>
        <a:bodyPr/>
        <a:lstStyle/>
        <a:p>
          <a:r>
            <a:rPr lang="pl-PL" sz="2800" dirty="0" smtClean="0"/>
            <a:t>tzw. </a:t>
          </a:r>
          <a:r>
            <a:rPr lang="pl-PL" sz="2800" b="1" dirty="0" smtClean="0"/>
            <a:t>długi wniosek </a:t>
          </a:r>
          <a:r>
            <a:rPr lang="pl-PL" sz="2800" dirty="0" smtClean="0"/>
            <a:t>zasiłek macierzyński, </a:t>
          </a:r>
          <a:r>
            <a:rPr lang="pl-PL" sz="2000" b="1" dirty="0" smtClean="0"/>
            <a:t>uzupełniony wnioskami o zasiłek macierzyński za okres urlopu rodzicielskiego za poszczególne okresy </a:t>
          </a:r>
          <a:endParaRPr lang="pl-PL" sz="2800" b="1" dirty="0"/>
        </a:p>
      </dgm:t>
    </dgm:pt>
    <dgm:pt modelId="{E3D10412-FB88-4E72-B9A1-E31D150F1A31}" type="parTrans" cxnId="{8566F662-50CB-4896-B878-BEB9EC23D24E}">
      <dgm:prSet/>
      <dgm:spPr/>
      <dgm:t>
        <a:bodyPr/>
        <a:lstStyle/>
        <a:p>
          <a:endParaRPr lang="pl-PL"/>
        </a:p>
      </dgm:t>
    </dgm:pt>
    <dgm:pt modelId="{D3AA4DD9-C991-4FD4-9B9C-F65273DCB417}" type="sibTrans" cxnId="{8566F662-50CB-4896-B878-BEB9EC23D24E}">
      <dgm:prSet/>
      <dgm:spPr/>
      <dgm:t>
        <a:bodyPr/>
        <a:lstStyle/>
        <a:p>
          <a:endParaRPr lang="pl-PL"/>
        </a:p>
      </dgm:t>
    </dgm:pt>
    <dgm:pt modelId="{F91B073A-AC0E-4D5F-A072-A80740EC9F91}">
      <dgm:prSet phldrT="[Tekst]" custT="1"/>
      <dgm:spPr/>
      <dgm:t>
        <a:bodyPr/>
        <a:lstStyle/>
        <a:p>
          <a:r>
            <a:rPr lang="pl-PL" sz="2800" dirty="0" smtClean="0"/>
            <a:t>oddzielny wniosek za poszczególne okresy urlopu rodzicielskiego   </a:t>
          </a:r>
          <a:endParaRPr lang="pl-PL" sz="2800" dirty="0"/>
        </a:p>
      </dgm:t>
    </dgm:pt>
    <dgm:pt modelId="{995097F7-A812-4D35-8505-141DB831EF6E}" type="parTrans" cxnId="{D8077B51-395A-4C82-BBD6-1F7CEE0BDFC2}">
      <dgm:prSet/>
      <dgm:spPr/>
      <dgm:t>
        <a:bodyPr/>
        <a:lstStyle/>
        <a:p>
          <a:endParaRPr lang="pl-PL"/>
        </a:p>
      </dgm:t>
    </dgm:pt>
    <dgm:pt modelId="{936D29D1-BFF5-4968-A2B3-CF21C24095E8}" type="sibTrans" cxnId="{D8077B51-395A-4C82-BBD6-1F7CEE0BDFC2}">
      <dgm:prSet/>
      <dgm:spPr/>
      <dgm:t>
        <a:bodyPr/>
        <a:lstStyle/>
        <a:p>
          <a:endParaRPr lang="pl-PL"/>
        </a:p>
      </dgm:t>
    </dgm:pt>
    <dgm:pt modelId="{7A3421B5-3382-4F0E-A322-285F931FDAB6}" type="pres">
      <dgm:prSet presAssocID="{44C720EB-CF43-4082-BE82-8707F031A6E2}" presName="hierChild1" presStyleCnt="0">
        <dgm:presLayoutVars>
          <dgm:chPref val="1"/>
          <dgm:dir/>
          <dgm:animOne val="branch"/>
          <dgm:animLvl val="lvl"/>
          <dgm:resizeHandles/>
        </dgm:presLayoutVars>
      </dgm:prSet>
      <dgm:spPr/>
      <dgm:t>
        <a:bodyPr/>
        <a:lstStyle/>
        <a:p>
          <a:endParaRPr lang="pl-PL"/>
        </a:p>
      </dgm:t>
    </dgm:pt>
    <dgm:pt modelId="{D74EF698-1F6E-4F8F-8550-9102B7928742}" type="pres">
      <dgm:prSet presAssocID="{803581C7-204D-4041-B716-E70AD818D08F}" presName="hierRoot1" presStyleCnt="0"/>
      <dgm:spPr/>
    </dgm:pt>
    <dgm:pt modelId="{92026206-FE0C-4914-B61D-1ABEA27CB8FE}" type="pres">
      <dgm:prSet presAssocID="{803581C7-204D-4041-B716-E70AD818D08F}" presName="composite" presStyleCnt="0"/>
      <dgm:spPr/>
    </dgm:pt>
    <dgm:pt modelId="{0AB9B350-608A-457E-BBBD-9891F41EBCB2}" type="pres">
      <dgm:prSet presAssocID="{803581C7-204D-4041-B716-E70AD818D08F}" presName="background" presStyleLbl="node0" presStyleIdx="0" presStyleCnt="1"/>
      <dgm:spPr/>
    </dgm:pt>
    <dgm:pt modelId="{3C41D31E-4314-4A27-A38D-03E0D554E590}" type="pres">
      <dgm:prSet presAssocID="{803581C7-204D-4041-B716-E70AD818D08F}" presName="text" presStyleLbl="fgAcc0" presStyleIdx="0" presStyleCnt="1">
        <dgm:presLayoutVars>
          <dgm:chPref val="3"/>
        </dgm:presLayoutVars>
      </dgm:prSet>
      <dgm:spPr/>
      <dgm:t>
        <a:bodyPr/>
        <a:lstStyle/>
        <a:p>
          <a:endParaRPr lang="pl-PL"/>
        </a:p>
      </dgm:t>
    </dgm:pt>
    <dgm:pt modelId="{50E4C4A3-0C16-49D8-843A-790B45B028FC}" type="pres">
      <dgm:prSet presAssocID="{803581C7-204D-4041-B716-E70AD818D08F}" presName="hierChild2" presStyleCnt="0"/>
      <dgm:spPr/>
    </dgm:pt>
    <dgm:pt modelId="{3684A2B0-D6C3-49C2-97D4-9DCE96936B00}" type="pres">
      <dgm:prSet presAssocID="{E3D10412-FB88-4E72-B9A1-E31D150F1A31}" presName="Name10" presStyleLbl="parChTrans1D2" presStyleIdx="0" presStyleCnt="2"/>
      <dgm:spPr/>
      <dgm:t>
        <a:bodyPr/>
        <a:lstStyle/>
        <a:p>
          <a:endParaRPr lang="pl-PL"/>
        </a:p>
      </dgm:t>
    </dgm:pt>
    <dgm:pt modelId="{B5C05270-4281-4EAB-87DF-7B7A376E4755}" type="pres">
      <dgm:prSet presAssocID="{4073EB7F-5B6B-4786-91D7-18445E8F76D0}" presName="hierRoot2" presStyleCnt="0"/>
      <dgm:spPr/>
    </dgm:pt>
    <dgm:pt modelId="{885635BE-AEF8-479F-82BC-0845EA343220}" type="pres">
      <dgm:prSet presAssocID="{4073EB7F-5B6B-4786-91D7-18445E8F76D0}" presName="composite2" presStyleCnt="0"/>
      <dgm:spPr/>
    </dgm:pt>
    <dgm:pt modelId="{F6B6EC35-B033-45A5-A083-5F99119685AD}" type="pres">
      <dgm:prSet presAssocID="{4073EB7F-5B6B-4786-91D7-18445E8F76D0}" presName="background2" presStyleLbl="node2" presStyleIdx="0" presStyleCnt="2"/>
      <dgm:spPr/>
    </dgm:pt>
    <dgm:pt modelId="{97F276EF-90C9-44B8-957F-3B1F6EF3A6B3}" type="pres">
      <dgm:prSet presAssocID="{4073EB7F-5B6B-4786-91D7-18445E8F76D0}" presName="text2" presStyleLbl="fgAcc2" presStyleIdx="0" presStyleCnt="2" custScaleX="106709">
        <dgm:presLayoutVars>
          <dgm:chPref val="3"/>
        </dgm:presLayoutVars>
      </dgm:prSet>
      <dgm:spPr/>
      <dgm:t>
        <a:bodyPr/>
        <a:lstStyle/>
        <a:p>
          <a:endParaRPr lang="pl-PL"/>
        </a:p>
      </dgm:t>
    </dgm:pt>
    <dgm:pt modelId="{0CBAFCEF-35E8-4393-A216-618B0B198FB6}" type="pres">
      <dgm:prSet presAssocID="{4073EB7F-5B6B-4786-91D7-18445E8F76D0}" presName="hierChild3" presStyleCnt="0"/>
      <dgm:spPr/>
    </dgm:pt>
    <dgm:pt modelId="{7A322055-400D-423B-8F6F-CFAB785F52C3}" type="pres">
      <dgm:prSet presAssocID="{995097F7-A812-4D35-8505-141DB831EF6E}" presName="Name10" presStyleLbl="parChTrans1D2" presStyleIdx="1" presStyleCnt="2"/>
      <dgm:spPr/>
      <dgm:t>
        <a:bodyPr/>
        <a:lstStyle/>
        <a:p>
          <a:endParaRPr lang="pl-PL"/>
        </a:p>
      </dgm:t>
    </dgm:pt>
    <dgm:pt modelId="{3D1AF854-A911-4BBD-B51C-A1E4EC16C83F}" type="pres">
      <dgm:prSet presAssocID="{F91B073A-AC0E-4D5F-A072-A80740EC9F91}" presName="hierRoot2" presStyleCnt="0"/>
      <dgm:spPr/>
    </dgm:pt>
    <dgm:pt modelId="{98A5AFF6-2BCC-4C2A-9EAE-EAD39F7CC905}" type="pres">
      <dgm:prSet presAssocID="{F91B073A-AC0E-4D5F-A072-A80740EC9F91}" presName="composite2" presStyleCnt="0"/>
      <dgm:spPr/>
    </dgm:pt>
    <dgm:pt modelId="{F651F6A9-8BC3-4C5D-A2A4-11F7D70C9BC1}" type="pres">
      <dgm:prSet presAssocID="{F91B073A-AC0E-4D5F-A072-A80740EC9F91}" presName="background2" presStyleLbl="node2" presStyleIdx="1" presStyleCnt="2"/>
      <dgm:spPr/>
    </dgm:pt>
    <dgm:pt modelId="{A5D22E49-216E-4A99-B7C8-789FDDDF8E4D}" type="pres">
      <dgm:prSet presAssocID="{F91B073A-AC0E-4D5F-A072-A80740EC9F91}" presName="text2" presStyleLbl="fgAcc2" presStyleIdx="1" presStyleCnt="2" custScaleX="114580">
        <dgm:presLayoutVars>
          <dgm:chPref val="3"/>
        </dgm:presLayoutVars>
      </dgm:prSet>
      <dgm:spPr/>
      <dgm:t>
        <a:bodyPr/>
        <a:lstStyle/>
        <a:p>
          <a:endParaRPr lang="pl-PL"/>
        </a:p>
      </dgm:t>
    </dgm:pt>
    <dgm:pt modelId="{20CA61AD-E2C7-4241-A097-B24E7333805B}" type="pres">
      <dgm:prSet presAssocID="{F91B073A-AC0E-4D5F-A072-A80740EC9F91}" presName="hierChild3" presStyleCnt="0"/>
      <dgm:spPr/>
    </dgm:pt>
  </dgm:ptLst>
  <dgm:cxnLst>
    <dgm:cxn modelId="{816CCC20-394D-4CCA-9FC9-381111FA8A7B}" type="presOf" srcId="{E3D10412-FB88-4E72-B9A1-E31D150F1A31}" destId="{3684A2B0-D6C3-49C2-97D4-9DCE96936B00}" srcOrd="0" destOrd="0" presId="urn:microsoft.com/office/officeart/2005/8/layout/hierarchy1"/>
    <dgm:cxn modelId="{F116E2F4-A1CD-45D9-950D-256730787E74}" type="presOf" srcId="{44C720EB-CF43-4082-BE82-8707F031A6E2}" destId="{7A3421B5-3382-4F0E-A322-285F931FDAB6}" srcOrd="0" destOrd="0" presId="urn:microsoft.com/office/officeart/2005/8/layout/hierarchy1"/>
    <dgm:cxn modelId="{BED9D673-D6F1-488A-875C-6529EA3F1FF7}" type="presOf" srcId="{995097F7-A812-4D35-8505-141DB831EF6E}" destId="{7A322055-400D-423B-8F6F-CFAB785F52C3}" srcOrd="0" destOrd="0" presId="urn:microsoft.com/office/officeart/2005/8/layout/hierarchy1"/>
    <dgm:cxn modelId="{8566F662-50CB-4896-B878-BEB9EC23D24E}" srcId="{803581C7-204D-4041-B716-E70AD818D08F}" destId="{4073EB7F-5B6B-4786-91D7-18445E8F76D0}" srcOrd="0" destOrd="0" parTransId="{E3D10412-FB88-4E72-B9A1-E31D150F1A31}" sibTransId="{D3AA4DD9-C991-4FD4-9B9C-F65273DCB417}"/>
    <dgm:cxn modelId="{D8077B51-395A-4C82-BBD6-1F7CEE0BDFC2}" srcId="{803581C7-204D-4041-B716-E70AD818D08F}" destId="{F91B073A-AC0E-4D5F-A072-A80740EC9F91}" srcOrd="1" destOrd="0" parTransId="{995097F7-A812-4D35-8505-141DB831EF6E}" sibTransId="{936D29D1-BFF5-4968-A2B3-CF21C24095E8}"/>
    <dgm:cxn modelId="{D3E6225B-1C50-498B-904E-82A15881C70E}" srcId="{44C720EB-CF43-4082-BE82-8707F031A6E2}" destId="{803581C7-204D-4041-B716-E70AD818D08F}" srcOrd="0" destOrd="0" parTransId="{8C0197E8-A275-42AB-8D69-830E804FB534}" sibTransId="{5B980181-54EB-41C2-85BF-3E71DD176A9B}"/>
    <dgm:cxn modelId="{580DF38E-9E18-4201-A07D-1F29D3B80ADC}" type="presOf" srcId="{4073EB7F-5B6B-4786-91D7-18445E8F76D0}" destId="{97F276EF-90C9-44B8-957F-3B1F6EF3A6B3}" srcOrd="0" destOrd="0" presId="urn:microsoft.com/office/officeart/2005/8/layout/hierarchy1"/>
    <dgm:cxn modelId="{EB52A6F6-5B9C-41D7-B9D6-EC10D9C34E81}" type="presOf" srcId="{F91B073A-AC0E-4D5F-A072-A80740EC9F91}" destId="{A5D22E49-216E-4A99-B7C8-789FDDDF8E4D}" srcOrd="0" destOrd="0" presId="urn:microsoft.com/office/officeart/2005/8/layout/hierarchy1"/>
    <dgm:cxn modelId="{965BEBBB-6966-4E70-A69C-C1940BD06E51}" type="presOf" srcId="{803581C7-204D-4041-B716-E70AD818D08F}" destId="{3C41D31E-4314-4A27-A38D-03E0D554E590}" srcOrd="0" destOrd="0" presId="urn:microsoft.com/office/officeart/2005/8/layout/hierarchy1"/>
    <dgm:cxn modelId="{313C6617-E423-4A78-9B27-11EFF3551A49}" type="presParOf" srcId="{7A3421B5-3382-4F0E-A322-285F931FDAB6}" destId="{D74EF698-1F6E-4F8F-8550-9102B7928742}" srcOrd="0" destOrd="0" presId="urn:microsoft.com/office/officeart/2005/8/layout/hierarchy1"/>
    <dgm:cxn modelId="{13DDD809-8BDB-4A2E-9B40-8A6DC9E009EC}" type="presParOf" srcId="{D74EF698-1F6E-4F8F-8550-9102B7928742}" destId="{92026206-FE0C-4914-B61D-1ABEA27CB8FE}" srcOrd="0" destOrd="0" presId="urn:microsoft.com/office/officeart/2005/8/layout/hierarchy1"/>
    <dgm:cxn modelId="{DAE3A1FA-C725-435C-812F-9E5DB2DB6518}" type="presParOf" srcId="{92026206-FE0C-4914-B61D-1ABEA27CB8FE}" destId="{0AB9B350-608A-457E-BBBD-9891F41EBCB2}" srcOrd="0" destOrd="0" presId="urn:microsoft.com/office/officeart/2005/8/layout/hierarchy1"/>
    <dgm:cxn modelId="{0AF65510-C0C0-4812-8A69-55DE4FDB1DA2}" type="presParOf" srcId="{92026206-FE0C-4914-B61D-1ABEA27CB8FE}" destId="{3C41D31E-4314-4A27-A38D-03E0D554E590}" srcOrd="1" destOrd="0" presId="urn:microsoft.com/office/officeart/2005/8/layout/hierarchy1"/>
    <dgm:cxn modelId="{499E69A6-D792-4E05-B578-DFBBCF6B1055}" type="presParOf" srcId="{D74EF698-1F6E-4F8F-8550-9102B7928742}" destId="{50E4C4A3-0C16-49D8-843A-790B45B028FC}" srcOrd="1" destOrd="0" presId="urn:microsoft.com/office/officeart/2005/8/layout/hierarchy1"/>
    <dgm:cxn modelId="{5FBBCC1E-7B12-4365-97FB-D42EFC370245}" type="presParOf" srcId="{50E4C4A3-0C16-49D8-843A-790B45B028FC}" destId="{3684A2B0-D6C3-49C2-97D4-9DCE96936B00}" srcOrd="0" destOrd="0" presId="urn:microsoft.com/office/officeart/2005/8/layout/hierarchy1"/>
    <dgm:cxn modelId="{03A1E53C-B3FE-4E45-95C0-6B8E7A8528E7}" type="presParOf" srcId="{50E4C4A3-0C16-49D8-843A-790B45B028FC}" destId="{B5C05270-4281-4EAB-87DF-7B7A376E4755}" srcOrd="1" destOrd="0" presId="urn:microsoft.com/office/officeart/2005/8/layout/hierarchy1"/>
    <dgm:cxn modelId="{57FCED3D-7643-49ED-800D-5EF43758DEEB}" type="presParOf" srcId="{B5C05270-4281-4EAB-87DF-7B7A376E4755}" destId="{885635BE-AEF8-479F-82BC-0845EA343220}" srcOrd="0" destOrd="0" presId="urn:microsoft.com/office/officeart/2005/8/layout/hierarchy1"/>
    <dgm:cxn modelId="{3E20A4A7-A3D9-4C11-89EC-F35A923BBF50}" type="presParOf" srcId="{885635BE-AEF8-479F-82BC-0845EA343220}" destId="{F6B6EC35-B033-45A5-A083-5F99119685AD}" srcOrd="0" destOrd="0" presId="urn:microsoft.com/office/officeart/2005/8/layout/hierarchy1"/>
    <dgm:cxn modelId="{47677552-A45C-49C0-8646-405BF2A0C33B}" type="presParOf" srcId="{885635BE-AEF8-479F-82BC-0845EA343220}" destId="{97F276EF-90C9-44B8-957F-3B1F6EF3A6B3}" srcOrd="1" destOrd="0" presId="urn:microsoft.com/office/officeart/2005/8/layout/hierarchy1"/>
    <dgm:cxn modelId="{19F678C6-3CA9-4778-9B6E-ABE19C0B3808}" type="presParOf" srcId="{B5C05270-4281-4EAB-87DF-7B7A376E4755}" destId="{0CBAFCEF-35E8-4393-A216-618B0B198FB6}" srcOrd="1" destOrd="0" presId="urn:microsoft.com/office/officeart/2005/8/layout/hierarchy1"/>
    <dgm:cxn modelId="{34C37237-8013-404B-A23A-67429FBE4F85}" type="presParOf" srcId="{50E4C4A3-0C16-49D8-843A-790B45B028FC}" destId="{7A322055-400D-423B-8F6F-CFAB785F52C3}" srcOrd="2" destOrd="0" presId="urn:microsoft.com/office/officeart/2005/8/layout/hierarchy1"/>
    <dgm:cxn modelId="{2790949C-249F-4F7F-A122-36E63E483D95}" type="presParOf" srcId="{50E4C4A3-0C16-49D8-843A-790B45B028FC}" destId="{3D1AF854-A911-4BBD-B51C-A1E4EC16C83F}" srcOrd="3" destOrd="0" presId="urn:microsoft.com/office/officeart/2005/8/layout/hierarchy1"/>
    <dgm:cxn modelId="{A4E8243F-6644-4A07-8C8B-27C3477CCB29}" type="presParOf" srcId="{3D1AF854-A911-4BBD-B51C-A1E4EC16C83F}" destId="{98A5AFF6-2BCC-4C2A-9EAE-EAD39F7CC905}" srcOrd="0" destOrd="0" presId="urn:microsoft.com/office/officeart/2005/8/layout/hierarchy1"/>
    <dgm:cxn modelId="{652CAA09-9EE8-45FA-B76A-69FAEC783182}" type="presParOf" srcId="{98A5AFF6-2BCC-4C2A-9EAE-EAD39F7CC905}" destId="{F651F6A9-8BC3-4C5D-A2A4-11F7D70C9BC1}" srcOrd="0" destOrd="0" presId="urn:microsoft.com/office/officeart/2005/8/layout/hierarchy1"/>
    <dgm:cxn modelId="{8848EC68-427B-472D-8EA8-859DB681C485}" type="presParOf" srcId="{98A5AFF6-2BCC-4C2A-9EAE-EAD39F7CC905}" destId="{A5D22E49-216E-4A99-B7C8-789FDDDF8E4D}" srcOrd="1" destOrd="0" presId="urn:microsoft.com/office/officeart/2005/8/layout/hierarchy1"/>
    <dgm:cxn modelId="{E9AEE37D-3DBC-4D9E-BD79-E89B5CA2B9F4}" type="presParOf" srcId="{3D1AF854-A911-4BBD-B51C-A1E4EC16C83F}" destId="{20CA61AD-E2C7-4241-A097-B24E7333805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8BABC-E188-460A-B8F6-48B4B3CE9C0E}">
      <dsp:nvSpPr>
        <dsp:cNvPr id="0" name=""/>
        <dsp:cNvSpPr/>
      </dsp:nvSpPr>
      <dsp:spPr>
        <a:xfrm rot="5400000">
          <a:off x="-332251" y="421488"/>
          <a:ext cx="2215010" cy="1550507"/>
        </a:xfrm>
        <a:prstGeom prst="chevron">
          <a:avLst/>
        </a:prstGeom>
        <a:solidFill>
          <a:schemeClr val="accent4">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pl-PL" sz="4300" kern="1200" dirty="0" smtClean="0"/>
            <a:t>1</a:t>
          </a:r>
          <a:endParaRPr lang="pl-PL" sz="4300" kern="1200" dirty="0"/>
        </a:p>
      </dsp:txBody>
      <dsp:txXfrm rot="-5400000">
        <a:off x="1" y="864491"/>
        <a:ext cx="1550507" cy="664503"/>
      </dsp:txXfrm>
    </dsp:sp>
    <dsp:sp modelId="{2F5701BA-2D47-4811-AE98-28C9D923C02E}">
      <dsp:nvSpPr>
        <dsp:cNvPr id="0" name=""/>
        <dsp:cNvSpPr/>
      </dsp:nvSpPr>
      <dsp:spPr>
        <a:xfrm rot="5400000">
          <a:off x="5167943" y="-3528212"/>
          <a:ext cx="1439756" cy="8674628"/>
        </a:xfrm>
        <a:prstGeom prst="round2SameRect">
          <a:avLst/>
        </a:prstGeom>
        <a:solidFill>
          <a:schemeClr val="lt1">
            <a:alpha val="90000"/>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pl-PL" sz="2400" kern="1200" dirty="0" smtClean="0"/>
            <a:t>Zmiany w świadczeniach pieniężnych wypłacanych z ubezpieczeń społecznych w razie choroby i macierzyństwa – informacje ogólne </a:t>
          </a:r>
          <a:endParaRPr lang="pl-PL" sz="2400" kern="1200" dirty="0"/>
        </a:p>
        <a:p>
          <a:pPr marL="228600" lvl="1" indent="-228600" algn="l" defTabSz="1066800">
            <a:lnSpc>
              <a:spcPct val="90000"/>
            </a:lnSpc>
            <a:spcBef>
              <a:spcPct val="0"/>
            </a:spcBef>
            <a:spcAft>
              <a:spcPct val="15000"/>
            </a:spcAft>
            <a:buChar char="••"/>
          </a:pPr>
          <a:r>
            <a:rPr lang="pl-PL" sz="2400" kern="1200" dirty="0" smtClean="0"/>
            <a:t>Podstawa prawna, użyte pojęcia</a:t>
          </a:r>
          <a:endParaRPr lang="pl-PL" sz="2400" kern="1200" dirty="0"/>
        </a:p>
      </dsp:txBody>
      <dsp:txXfrm rot="-5400000">
        <a:off x="1550508" y="159506"/>
        <a:ext cx="8604345" cy="1299190"/>
      </dsp:txXfrm>
    </dsp:sp>
    <dsp:sp modelId="{98FE1220-92D9-4EDE-A7CC-3957341577EC}">
      <dsp:nvSpPr>
        <dsp:cNvPr id="0" name=""/>
        <dsp:cNvSpPr/>
      </dsp:nvSpPr>
      <dsp:spPr>
        <a:xfrm rot="5400000">
          <a:off x="-332251" y="2361912"/>
          <a:ext cx="2215010" cy="1550507"/>
        </a:xfrm>
        <a:prstGeom prst="chevron">
          <a:avLst/>
        </a:prstGeom>
        <a:solidFill>
          <a:schemeClr val="accent4">
            <a:hueOff val="-6355117"/>
            <a:satOff val="10465"/>
            <a:lumOff val="5980"/>
            <a:alphaOff val="0"/>
          </a:schemeClr>
        </a:solidFill>
        <a:ln w="10795" cap="flat" cmpd="sng" algn="ctr">
          <a:solidFill>
            <a:schemeClr val="accent4">
              <a:hueOff val="-6355117"/>
              <a:satOff val="10465"/>
              <a:lumOff val="598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pl-PL" sz="4300" kern="1200" dirty="0" smtClean="0"/>
            <a:t>2</a:t>
          </a:r>
          <a:endParaRPr lang="pl-PL" sz="4300" kern="1200" dirty="0"/>
        </a:p>
      </dsp:txBody>
      <dsp:txXfrm rot="-5400000">
        <a:off x="1" y="2804915"/>
        <a:ext cx="1550507" cy="664503"/>
      </dsp:txXfrm>
    </dsp:sp>
    <dsp:sp modelId="{409C69F0-7E60-4390-8902-A18AABBD2C9E}">
      <dsp:nvSpPr>
        <dsp:cNvPr id="0" name=""/>
        <dsp:cNvSpPr/>
      </dsp:nvSpPr>
      <dsp:spPr>
        <a:xfrm rot="5400000">
          <a:off x="5159095" y="-1712040"/>
          <a:ext cx="1439756" cy="8674628"/>
        </a:xfrm>
        <a:prstGeom prst="round2SameRect">
          <a:avLst/>
        </a:prstGeom>
        <a:solidFill>
          <a:schemeClr val="lt1">
            <a:alpha val="90000"/>
            <a:hueOff val="0"/>
            <a:satOff val="0"/>
            <a:lumOff val="0"/>
            <a:alphaOff val="0"/>
          </a:schemeClr>
        </a:solidFill>
        <a:ln w="10795" cap="flat" cmpd="sng" algn="ctr">
          <a:solidFill>
            <a:schemeClr val="accent4">
              <a:hueOff val="-6355117"/>
              <a:satOff val="10465"/>
              <a:lumOff val="598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pl-PL" sz="2400" kern="1200" dirty="0" smtClean="0"/>
            <a:t>Zmiany w zasiłku macierzyńskim </a:t>
          </a:r>
          <a:endParaRPr lang="pl-PL" sz="2400" kern="1200" dirty="0"/>
        </a:p>
        <a:p>
          <a:pPr marL="228600" lvl="1" indent="-228600" algn="l" defTabSz="1066800">
            <a:lnSpc>
              <a:spcPct val="90000"/>
            </a:lnSpc>
            <a:spcBef>
              <a:spcPct val="0"/>
            </a:spcBef>
            <a:spcAft>
              <a:spcPct val="15000"/>
            </a:spcAft>
            <a:buChar char="••"/>
          </a:pPr>
          <a:r>
            <a:rPr lang="pl-PL" sz="2400" kern="1200" dirty="0" smtClean="0"/>
            <a:t>Przepisy przejściowe</a:t>
          </a:r>
          <a:endParaRPr lang="pl-PL" sz="2400" kern="1200" dirty="0"/>
        </a:p>
        <a:p>
          <a:pPr marL="228600" lvl="1" indent="-228600" algn="l" defTabSz="1066800">
            <a:lnSpc>
              <a:spcPct val="90000"/>
            </a:lnSpc>
            <a:spcBef>
              <a:spcPct val="0"/>
            </a:spcBef>
            <a:spcAft>
              <a:spcPct val="15000"/>
            </a:spcAft>
            <a:buChar char="••"/>
          </a:pPr>
          <a:r>
            <a:rPr lang="pl-PL" sz="2400" kern="1200" dirty="0" smtClean="0"/>
            <a:t>Odpowiedzi na zadane pytania</a:t>
          </a:r>
          <a:endParaRPr lang="pl-PL" sz="2400" kern="1200" dirty="0"/>
        </a:p>
      </dsp:txBody>
      <dsp:txXfrm rot="-5400000">
        <a:off x="1541660" y="1975678"/>
        <a:ext cx="8604345" cy="1299190"/>
      </dsp:txXfrm>
    </dsp:sp>
    <dsp:sp modelId="{39F6DFEE-D471-4BEB-B7F5-B8089E73B05E}">
      <dsp:nvSpPr>
        <dsp:cNvPr id="0" name=""/>
        <dsp:cNvSpPr/>
      </dsp:nvSpPr>
      <dsp:spPr>
        <a:xfrm rot="5400000">
          <a:off x="-332251" y="4387813"/>
          <a:ext cx="2215010" cy="1550507"/>
        </a:xfrm>
        <a:prstGeom prst="chevron">
          <a:avLst/>
        </a:prstGeom>
        <a:solidFill>
          <a:schemeClr val="accent4">
            <a:hueOff val="-12710234"/>
            <a:satOff val="20930"/>
            <a:lumOff val="11960"/>
            <a:alphaOff val="0"/>
          </a:schemeClr>
        </a:solidFill>
        <a:ln w="10795" cap="flat" cmpd="sng" algn="ctr">
          <a:solidFill>
            <a:schemeClr val="accent4">
              <a:hueOff val="-12710234"/>
              <a:satOff val="20930"/>
              <a:lumOff val="1196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pl-PL" sz="4300" kern="1200" dirty="0" smtClean="0"/>
            <a:t>3</a:t>
          </a:r>
          <a:endParaRPr lang="pl-PL" sz="4300" kern="1200" dirty="0"/>
        </a:p>
      </dsp:txBody>
      <dsp:txXfrm rot="-5400000">
        <a:off x="1" y="4830816"/>
        <a:ext cx="1550507" cy="664503"/>
      </dsp:txXfrm>
    </dsp:sp>
    <dsp:sp modelId="{16CB000D-A15B-48EE-8070-1629559ECC97}">
      <dsp:nvSpPr>
        <dsp:cNvPr id="0" name=""/>
        <dsp:cNvSpPr/>
      </dsp:nvSpPr>
      <dsp:spPr>
        <a:xfrm rot="5400000">
          <a:off x="5167943" y="438125"/>
          <a:ext cx="1439756" cy="8674628"/>
        </a:xfrm>
        <a:prstGeom prst="round2SameRect">
          <a:avLst/>
        </a:prstGeom>
        <a:solidFill>
          <a:schemeClr val="lt1">
            <a:alpha val="90000"/>
            <a:hueOff val="0"/>
            <a:satOff val="0"/>
            <a:lumOff val="0"/>
            <a:alphaOff val="0"/>
          </a:schemeClr>
        </a:solidFill>
        <a:ln w="10795" cap="flat" cmpd="sng" algn="ctr">
          <a:solidFill>
            <a:schemeClr val="accent4">
              <a:hueOff val="-12710234"/>
              <a:satOff val="20930"/>
              <a:lumOff val="119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pl-PL" sz="2400" kern="1200" dirty="0" smtClean="0"/>
            <a:t>Urlop opiekuńczy, a zasiłek chorobowy</a:t>
          </a:r>
          <a:endParaRPr lang="pl-PL" sz="2400" kern="1200" dirty="0"/>
        </a:p>
        <a:p>
          <a:pPr marL="228600" lvl="1" indent="-228600" algn="l" defTabSz="1066800">
            <a:lnSpc>
              <a:spcPct val="90000"/>
            </a:lnSpc>
            <a:spcBef>
              <a:spcPct val="0"/>
            </a:spcBef>
            <a:spcAft>
              <a:spcPct val="15000"/>
            </a:spcAft>
            <a:buChar char="••"/>
          </a:pPr>
          <a:r>
            <a:rPr lang="pl-PL" sz="2400" kern="1200" dirty="0" smtClean="0"/>
            <a:t>Zmiany w dokumentach, stanowiących ustalanie prawa do zasiłków</a:t>
          </a:r>
          <a:endParaRPr lang="pl-PL" sz="2400" kern="1200" dirty="0"/>
        </a:p>
      </dsp:txBody>
      <dsp:txXfrm rot="-5400000">
        <a:off x="1550508" y="4125844"/>
        <a:ext cx="8604345" cy="12991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1BA799-3BD8-4F02-AD71-9301F2ED42F6}">
      <dsp:nvSpPr>
        <dsp:cNvPr id="0" name=""/>
        <dsp:cNvSpPr/>
      </dsp:nvSpPr>
      <dsp:spPr>
        <a:xfrm>
          <a:off x="0" y="513879"/>
          <a:ext cx="12025336" cy="633601"/>
        </a:xfrm>
        <a:prstGeom prst="roundRect">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pl-PL" sz="2800" b="1" kern="1200" dirty="0" smtClean="0">
              <a:solidFill>
                <a:schemeClr val="tx1"/>
              </a:solidFill>
              <a:latin typeface="Calibri" panose="020F0502020204030204" pitchFamily="34" charset="0"/>
              <a:ea typeface="+mn-ea"/>
              <a:cs typeface="+mn-cs"/>
            </a:rPr>
            <a:t>Ustalenie zasiłku macierzyńskiego za okres urlopu rodzicielskiego </a:t>
          </a:r>
          <a:endParaRPr lang="pl-PL" sz="2800" b="1" kern="1200" dirty="0">
            <a:solidFill>
              <a:schemeClr val="tx1"/>
            </a:solidFill>
            <a:latin typeface="Calibri" panose="020F0502020204030204" pitchFamily="34" charset="0"/>
            <a:ea typeface="+mn-ea"/>
            <a:cs typeface="+mn-cs"/>
          </a:endParaRPr>
        </a:p>
      </dsp:txBody>
      <dsp:txXfrm>
        <a:off x="30930" y="544809"/>
        <a:ext cx="11963476" cy="571741"/>
      </dsp:txXfrm>
    </dsp:sp>
    <dsp:sp modelId="{453EC800-92F1-4270-9820-EED006F8FC81}">
      <dsp:nvSpPr>
        <dsp:cNvPr id="0" name=""/>
        <dsp:cNvSpPr/>
      </dsp:nvSpPr>
      <dsp:spPr>
        <a:xfrm>
          <a:off x="0" y="1158006"/>
          <a:ext cx="12025336" cy="686972"/>
        </a:xfrm>
        <a:prstGeom prst="roundRect">
          <a:avLst/>
        </a:prstGeom>
        <a:gradFill rotWithShape="0">
          <a:gsLst>
            <a:gs pos="0">
              <a:srgbClr val="AAB8B8">
                <a:hueOff val="0"/>
                <a:satOff val="0"/>
                <a:lumOff val="0"/>
                <a:alphaOff val="0"/>
                <a:shade val="51000"/>
                <a:satMod val="130000"/>
              </a:srgbClr>
            </a:gs>
            <a:gs pos="80000">
              <a:srgbClr val="AAB8B8">
                <a:hueOff val="0"/>
                <a:satOff val="0"/>
                <a:lumOff val="0"/>
                <a:alphaOff val="0"/>
                <a:shade val="93000"/>
                <a:satMod val="130000"/>
              </a:srgbClr>
            </a:gs>
            <a:gs pos="100000">
              <a:srgbClr val="AAB8B8">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pl-PL" sz="2800" b="1" kern="1200" dirty="0" smtClean="0">
              <a:solidFill>
                <a:schemeClr val="tx1"/>
              </a:solidFill>
              <a:latin typeface="Calibri" panose="020F0502020204030204" pitchFamily="34" charset="0"/>
              <a:ea typeface="+mn-ea"/>
              <a:cs typeface="+mn-cs"/>
            </a:rPr>
            <a:t>Wymiar urlopu rodzicielskiego</a:t>
          </a:r>
          <a:endParaRPr lang="pl-PL" sz="2800" b="1" kern="1200" dirty="0">
            <a:solidFill>
              <a:schemeClr val="tx1"/>
            </a:solidFill>
            <a:latin typeface="Calibri" panose="020F0502020204030204" pitchFamily="34" charset="0"/>
            <a:ea typeface="+mn-ea"/>
            <a:cs typeface="+mn-cs"/>
          </a:endParaRPr>
        </a:p>
      </dsp:txBody>
      <dsp:txXfrm>
        <a:off x="33535" y="1191541"/>
        <a:ext cx="11958266" cy="619902"/>
      </dsp:txXfrm>
    </dsp:sp>
    <dsp:sp modelId="{80B7AFB9-A00C-4F04-8D5F-31E62D67E6E6}">
      <dsp:nvSpPr>
        <dsp:cNvPr id="0" name=""/>
        <dsp:cNvSpPr/>
      </dsp:nvSpPr>
      <dsp:spPr>
        <a:xfrm>
          <a:off x="0" y="1876574"/>
          <a:ext cx="12025336" cy="686972"/>
        </a:xfrm>
        <a:prstGeom prst="roundRect">
          <a:avLst/>
        </a:prstGeom>
        <a:gradFill rotWithShape="0">
          <a:gsLst>
            <a:gs pos="0">
              <a:srgbClr val="6AB475">
                <a:hueOff val="0"/>
                <a:satOff val="0"/>
                <a:lumOff val="0"/>
                <a:alphaOff val="0"/>
                <a:shade val="51000"/>
                <a:satMod val="130000"/>
              </a:srgbClr>
            </a:gs>
            <a:gs pos="80000">
              <a:srgbClr val="6AB475">
                <a:hueOff val="0"/>
                <a:satOff val="0"/>
                <a:lumOff val="0"/>
                <a:alphaOff val="0"/>
                <a:shade val="93000"/>
                <a:satMod val="130000"/>
              </a:srgbClr>
            </a:gs>
            <a:gs pos="100000">
              <a:srgbClr val="6AB475">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pl-PL" sz="2800" b="1" kern="1200" dirty="0" smtClean="0">
              <a:solidFill>
                <a:schemeClr val="tx1"/>
              </a:solidFill>
              <a:latin typeface="Calibri" panose="020F0502020204030204" pitchFamily="34" charset="0"/>
              <a:ea typeface="+mn-ea"/>
              <a:cs typeface="+mn-cs"/>
            </a:rPr>
            <a:t>Wniosek o zasiłek macierzyński </a:t>
          </a:r>
          <a:endParaRPr lang="pl-PL" sz="2800" b="1" kern="1200" dirty="0">
            <a:solidFill>
              <a:schemeClr val="tx1"/>
            </a:solidFill>
            <a:latin typeface="Calibri" panose="020F0502020204030204" pitchFamily="34" charset="0"/>
            <a:ea typeface="+mn-ea"/>
            <a:cs typeface="+mn-cs"/>
          </a:endParaRPr>
        </a:p>
      </dsp:txBody>
      <dsp:txXfrm>
        <a:off x="33535" y="1910109"/>
        <a:ext cx="11958266" cy="619902"/>
      </dsp:txXfrm>
    </dsp:sp>
    <dsp:sp modelId="{38F31614-5943-4BA9-BA55-5EC75CAC3726}">
      <dsp:nvSpPr>
        <dsp:cNvPr id="0" name=""/>
        <dsp:cNvSpPr/>
      </dsp:nvSpPr>
      <dsp:spPr>
        <a:xfrm>
          <a:off x="0" y="2595141"/>
          <a:ext cx="12025336" cy="686972"/>
        </a:xfrm>
        <a:prstGeom prst="roundRect">
          <a:avLst/>
        </a:prstGeom>
        <a:gradFill rotWithShape="0">
          <a:gsLst>
            <a:gs pos="0">
              <a:srgbClr val="DADADA">
                <a:hueOff val="0"/>
                <a:satOff val="0"/>
                <a:lumOff val="0"/>
                <a:alphaOff val="0"/>
                <a:shade val="51000"/>
                <a:satMod val="130000"/>
              </a:srgbClr>
            </a:gs>
            <a:gs pos="80000">
              <a:srgbClr val="DADADA">
                <a:hueOff val="0"/>
                <a:satOff val="0"/>
                <a:lumOff val="0"/>
                <a:alphaOff val="0"/>
                <a:shade val="93000"/>
                <a:satMod val="130000"/>
              </a:srgbClr>
            </a:gs>
            <a:gs pos="100000">
              <a:srgbClr val="DADADA">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pl-PL" sz="2800" b="1" kern="1200" baseline="0" dirty="0" smtClean="0">
              <a:solidFill>
                <a:schemeClr val="tx1"/>
              </a:solidFill>
              <a:latin typeface="Calibri" panose="020F0502020204030204" pitchFamily="34" charset="0"/>
              <a:ea typeface="+mn-ea"/>
              <a:cs typeface="+mn-cs"/>
            </a:rPr>
            <a:t>Zasiłek macierzyński za okres urlopu ojcowskiego </a:t>
          </a:r>
          <a:endParaRPr lang="pl-PL" sz="2800" b="1" kern="1200" dirty="0">
            <a:solidFill>
              <a:schemeClr val="tx1"/>
            </a:solidFill>
            <a:latin typeface="Calibri" panose="020F0502020204030204" pitchFamily="34" charset="0"/>
            <a:ea typeface="+mn-ea"/>
            <a:cs typeface="+mn-cs"/>
          </a:endParaRPr>
        </a:p>
      </dsp:txBody>
      <dsp:txXfrm>
        <a:off x="33535" y="2628676"/>
        <a:ext cx="11958266" cy="619902"/>
      </dsp:txXfrm>
    </dsp:sp>
    <dsp:sp modelId="{97C0B5BE-9D91-4042-9E44-9D829FDC2D17}">
      <dsp:nvSpPr>
        <dsp:cNvPr id="0" name=""/>
        <dsp:cNvSpPr/>
      </dsp:nvSpPr>
      <dsp:spPr>
        <a:xfrm>
          <a:off x="0" y="3389511"/>
          <a:ext cx="12025336" cy="686972"/>
        </a:xfrm>
        <a:prstGeom prst="roundRect">
          <a:avLst/>
        </a:prstGeom>
        <a:gradFill rotWithShape="1">
          <a:gsLst>
            <a:gs pos="0">
              <a:srgbClr val="AAB8B8">
                <a:shade val="51000"/>
                <a:satMod val="130000"/>
              </a:srgbClr>
            </a:gs>
            <a:gs pos="80000">
              <a:srgbClr val="AAB8B8">
                <a:shade val="93000"/>
                <a:satMod val="130000"/>
              </a:srgbClr>
            </a:gs>
            <a:gs pos="100000">
              <a:srgbClr val="AAB8B8">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pl-PL" sz="2800" b="1" kern="1200" smtClean="0">
            <a:solidFill>
              <a:schemeClr val="tx1"/>
            </a:solidFill>
            <a:latin typeface="Calibri" panose="020F0502020204030204" pitchFamily="34" charset="0"/>
            <a:ea typeface="+mn-ea"/>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pl-PL" sz="2800" b="1" kern="1200" smtClean="0">
              <a:solidFill>
                <a:schemeClr val="tx1"/>
              </a:solidFill>
              <a:latin typeface="Calibri" panose="020F0502020204030204" pitchFamily="34" charset="0"/>
              <a:ea typeface="+mn-ea"/>
              <a:cs typeface="+mn-cs"/>
            </a:rPr>
            <a:t>Przepisy przejściowe dotyczące zasiłku macierzyńskiego  </a:t>
          </a:r>
        </a:p>
        <a:p>
          <a:pPr lvl="0" algn="ctr" defTabSz="1600200" rtl="0">
            <a:lnSpc>
              <a:spcPct val="90000"/>
            </a:lnSpc>
            <a:spcBef>
              <a:spcPct val="0"/>
            </a:spcBef>
            <a:spcAft>
              <a:spcPct val="35000"/>
            </a:spcAft>
          </a:pPr>
          <a:endParaRPr lang="pl-PL" sz="2800" b="1" kern="1200" dirty="0">
            <a:solidFill>
              <a:schemeClr val="tx1"/>
            </a:solidFill>
            <a:latin typeface="Calibri" panose="020F0502020204030204" pitchFamily="34" charset="0"/>
            <a:ea typeface="+mn-ea"/>
            <a:cs typeface="+mn-cs"/>
          </a:endParaRPr>
        </a:p>
      </dsp:txBody>
      <dsp:txXfrm>
        <a:off x="33535" y="3423046"/>
        <a:ext cx="11958266" cy="619902"/>
      </dsp:txXfrm>
    </dsp:sp>
    <dsp:sp modelId="{11533942-A040-4AC2-A27E-B314EFB34F6E}">
      <dsp:nvSpPr>
        <dsp:cNvPr id="0" name=""/>
        <dsp:cNvSpPr/>
      </dsp:nvSpPr>
      <dsp:spPr>
        <a:xfrm>
          <a:off x="0" y="4162363"/>
          <a:ext cx="12025336" cy="686972"/>
        </a:xfrm>
        <a:prstGeom prst="roundRect">
          <a:avLst/>
        </a:prstGeom>
        <a:gradFill rotWithShape="0">
          <a:gsLst>
            <a:gs pos="0">
              <a:srgbClr val="ADE2E2">
                <a:hueOff val="0"/>
                <a:satOff val="0"/>
                <a:lumOff val="0"/>
                <a:alphaOff val="0"/>
                <a:shade val="51000"/>
                <a:satMod val="130000"/>
              </a:srgbClr>
            </a:gs>
            <a:gs pos="80000">
              <a:srgbClr val="ADE2E2">
                <a:hueOff val="0"/>
                <a:satOff val="0"/>
                <a:lumOff val="0"/>
                <a:alphaOff val="0"/>
                <a:shade val="93000"/>
                <a:satMod val="130000"/>
              </a:srgbClr>
            </a:gs>
            <a:gs pos="100000">
              <a:srgbClr val="ADE2E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pl-PL" sz="2800" b="1" kern="1200" dirty="0" smtClean="0">
              <a:solidFill>
                <a:schemeClr val="tx1"/>
              </a:solidFill>
              <a:latin typeface="Calibri" panose="020F0502020204030204" pitchFamily="34" charset="0"/>
              <a:ea typeface="+mn-ea"/>
              <a:cs typeface="+mn-cs"/>
            </a:rPr>
            <a:t>Wyłączenie prawa do zasiłku chorobowego za okres urlopu opiekuńczego  </a:t>
          </a:r>
          <a:endParaRPr lang="pl-PL" sz="2800" b="1" kern="1200" dirty="0">
            <a:solidFill>
              <a:schemeClr val="tx1"/>
            </a:solidFill>
            <a:latin typeface="Calibri" panose="020F0502020204030204" pitchFamily="34" charset="0"/>
            <a:ea typeface="+mn-ea"/>
            <a:cs typeface="+mn-cs"/>
          </a:endParaRPr>
        </a:p>
      </dsp:txBody>
      <dsp:txXfrm>
        <a:off x="33535" y="4195898"/>
        <a:ext cx="11958266" cy="619902"/>
      </dsp:txXfrm>
    </dsp:sp>
    <dsp:sp modelId="{E6D6ADFF-201A-4CB3-99A8-A5FAEA4DEC0D}">
      <dsp:nvSpPr>
        <dsp:cNvPr id="0" name=""/>
        <dsp:cNvSpPr/>
      </dsp:nvSpPr>
      <dsp:spPr>
        <a:xfrm>
          <a:off x="0" y="4935208"/>
          <a:ext cx="12025336" cy="865811"/>
        </a:xfrm>
        <a:prstGeom prst="roundRect">
          <a:avLst/>
        </a:prstGeom>
        <a:gradFill rotWithShape="1">
          <a:gsLst>
            <a:gs pos="0">
              <a:srgbClr val="AAB8B8">
                <a:shade val="51000"/>
                <a:satMod val="130000"/>
              </a:srgbClr>
            </a:gs>
            <a:gs pos="80000">
              <a:srgbClr val="AAB8B8">
                <a:shade val="93000"/>
                <a:satMod val="130000"/>
              </a:srgbClr>
            </a:gs>
            <a:gs pos="100000">
              <a:srgbClr val="AAB8B8">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l-PL" sz="2800" b="1" kern="1200" dirty="0" smtClean="0">
              <a:solidFill>
                <a:schemeClr val="tx1"/>
              </a:solidFill>
              <a:latin typeface="Calibri" panose="020F0502020204030204" pitchFamily="34" charset="0"/>
              <a:ea typeface="+mn-ea"/>
              <a:cs typeface="+mn-cs"/>
            </a:rPr>
            <a:t>Modyfikacja dokumentów stanowiących podstawę do ustalenia prawa do zasiłków</a:t>
          </a:r>
          <a:endParaRPr lang="pl-PL" sz="2800" b="1" kern="1200" dirty="0">
            <a:solidFill>
              <a:schemeClr val="tx1"/>
            </a:solidFill>
            <a:latin typeface="Calibri" panose="020F0502020204030204" pitchFamily="34" charset="0"/>
            <a:ea typeface="+mn-ea"/>
            <a:cs typeface="+mn-cs"/>
          </a:endParaRPr>
        </a:p>
      </dsp:txBody>
      <dsp:txXfrm>
        <a:off x="42265" y="4977473"/>
        <a:ext cx="11940806" cy="7812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22055-400D-423B-8F6F-CFAB785F52C3}">
      <dsp:nvSpPr>
        <dsp:cNvPr id="0" name=""/>
        <dsp:cNvSpPr/>
      </dsp:nvSpPr>
      <dsp:spPr>
        <a:xfrm>
          <a:off x="5645425" y="2552011"/>
          <a:ext cx="2590278" cy="1168591"/>
        </a:xfrm>
        <a:custGeom>
          <a:avLst/>
          <a:gdLst/>
          <a:ahLst/>
          <a:cxnLst/>
          <a:rect l="0" t="0" r="0" b="0"/>
          <a:pathLst>
            <a:path>
              <a:moveTo>
                <a:pt x="0" y="0"/>
              </a:moveTo>
              <a:lnTo>
                <a:pt x="0" y="796360"/>
              </a:lnTo>
              <a:lnTo>
                <a:pt x="2590278" y="796360"/>
              </a:lnTo>
              <a:lnTo>
                <a:pt x="2590278" y="1168591"/>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84A2B0-D6C3-49C2-97D4-9DCE96936B00}">
      <dsp:nvSpPr>
        <dsp:cNvPr id="0" name=""/>
        <dsp:cNvSpPr/>
      </dsp:nvSpPr>
      <dsp:spPr>
        <a:xfrm>
          <a:off x="2897015" y="2552011"/>
          <a:ext cx="2748410" cy="1168591"/>
        </a:xfrm>
        <a:custGeom>
          <a:avLst/>
          <a:gdLst/>
          <a:ahLst/>
          <a:cxnLst/>
          <a:rect l="0" t="0" r="0" b="0"/>
          <a:pathLst>
            <a:path>
              <a:moveTo>
                <a:pt x="2748410" y="0"/>
              </a:moveTo>
              <a:lnTo>
                <a:pt x="2748410" y="796360"/>
              </a:lnTo>
              <a:lnTo>
                <a:pt x="0" y="796360"/>
              </a:lnTo>
              <a:lnTo>
                <a:pt x="0" y="1168591"/>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B9B350-608A-457E-BBBD-9891F41EBCB2}">
      <dsp:nvSpPr>
        <dsp:cNvPr id="0" name=""/>
        <dsp:cNvSpPr/>
      </dsp:nvSpPr>
      <dsp:spPr>
        <a:xfrm>
          <a:off x="3636386" y="531"/>
          <a:ext cx="4018078" cy="2551479"/>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41D31E-4314-4A27-A38D-03E0D554E590}">
      <dsp:nvSpPr>
        <dsp:cNvPr id="0" name=""/>
        <dsp:cNvSpPr/>
      </dsp:nvSpPr>
      <dsp:spPr>
        <a:xfrm>
          <a:off x="4082839" y="424662"/>
          <a:ext cx="4018078" cy="2551479"/>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pl-PL" sz="3200" kern="1200" dirty="0" smtClean="0"/>
            <a:t>Wniosek o zasiłek macierzyński za okres urlopu rodzicielskiego może być złożony   </a:t>
          </a:r>
          <a:endParaRPr lang="pl-PL" sz="3200" kern="1200" dirty="0"/>
        </a:p>
      </dsp:txBody>
      <dsp:txXfrm>
        <a:off x="4157569" y="499392"/>
        <a:ext cx="3868618" cy="2402019"/>
      </dsp:txXfrm>
    </dsp:sp>
    <dsp:sp modelId="{F6B6EC35-B033-45A5-A083-5F99119685AD}">
      <dsp:nvSpPr>
        <dsp:cNvPr id="0" name=""/>
        <dsp:cNvSpPr/>
      </dsp:nvSpPr>
      <dsp:spPr>
        <a:xfrm>
          <a:off x="753189" y="3720602"/>
          <a:ext cx="4287650" cy="2551479"/>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F276EF-90C9-44B8-957F-3B1F6EF3A6B3}">
      <dsp:nvSpPr>
        <dsp:cNvPr id="0" name=""/>
        <dsp:cNvSpPr/>
      </dsp:nvSpPr>
      <dsp:spPr>
        <a:xfrm>
          <a:off x="1199643" y="4144732"/>
          <a:ext cx="4287650" cy="2551479"/>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kern="1200" dirty="0" smtClean="0"/>
            <a:t>tzw. </a:t>
          </a:r>
          <a:r>
            <a:rPr lang="pl-PL" sz="2800" b="1" kern="1200" dirty="0" smtClean="0"/>
            <a:t>długi wniosek </a:t>
          </a:r>
          <a:r>
            <a:rPr lang="pl-PL" sz="2800" kern="1200" dirty="0" smtClean="0"/>
            <a:t>zasiłek macierzyński, </a:t>
          </a:r>
          <a:r>
            <a:rPr lang="pl-PL" sz="2000" b="1" kern="1200" dirty="0" smtClean="0"/>
            <a:t>uzupełniony wnioskami o zasiłek macierzyński za okres urlopu rodzicielskiego za poszczególne okresy </a:t>
          </a:r>
          <a:endParaRPr lang="pl-PL" sz="2800" b="1" kern="1200" dirty="0"/>
        </a:p>
      </dsp:txBody>
      <dsp:txXfrm>
        <a:off x="1274373" y="4219462"/>
        <a:ext cx="4138190" cy="2402019"/>
      </dsp:txXfrm>
    </dsp:sp>
    <dsp:sp modelId="{F651F6A9-8BC3-4C5D-A2A4-11F7D70C9BC1}">
      <dsp:nvSpPr>
        <dsp:cNvPr id="0" name=""/>
        <dsp:cNvSpPr/>
      </dsp:nvSpPr>
      <dsp:spPr>
        <a:xfrm>
          <a:off x="5933747" y="3720602"/>
          <a:ext cx="4603913" cy="2551479"/>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D22E49-216E-4A99-B7C8-789FDDDF8E4D}">
      <dsp:nvSpPr>
        <dsp:cNvPr id="0" name=""/>
        <dsp:cNvSpPr/>
      </dsp:nvSpPr>
      <dsp:spPr>
        <a:xfrm>
          <a:off x="6380200" y="4144732"/>
          <a:ext cx="4603913" cy="2551479"/>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kern="1200" dirty="0" smtClean="0"/>
            <a:t>oddzielny wniosek za poszczególne okresy urlopu rodzicielskiego   </a:t>
          </a:r>
          <a:endParaRPr lang="pl-PL" sz="2800" kern="1200" dirty="0"/>
        </a:p>
      </dsp:txBody>
      <dsp:txXfrm>
        <a:off x="6454930" y="4219462"/>
        <a:ext cx="4454453" cy="240201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5B1178C-28A7-4D31-BD52-F1491313C44E}" type="datetimeFigureOut">
              <a:rPr lang="pl-PL" smtClean="0"/>
              <a:t>2023-04-25</a:t>
            </a:fld>
            <a:endParaRPr lang="pl-PL"/>
          </a:p>
        </p:txBody>
      </p:sp>
      <p:sp>
        <p:nvSpPr>
          <p:cNvPr id="4" name="Symbol zastępczy stopki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D8B21CF-8D73-4311-9B7F-12EA652CC1E7}" type="slidenum">
              <a:rPr lang="pl-PL" smtClean="0"/>
              <a:t>‹#›</a:t>
            </a:fld>
            <a:endParaRPr lang="pl-PL"/>
          </a:p>
        </p:txBody>
      </p:sp>
    </p:spTree>
    <p:extLst>
      <p:ext uri="{BB962C8B-B14F-4D97-AF65-F5344CB8AC3E}">
        <p14:creationId xmlns:p14="http://schemas.microsoft.com/office/powerpoint/2010/main" val="2713925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917575" y="744538"/>
            <a:ext cx="4962525" cy="3722687"/>
          </a:xfrm>
          <a:prstGeom prst="rect">
            <a:avLst/>
          </a:prstGeom>
        </p:spPr>
        <p:txBody>
          <a:bodyPr/>
          <a:lstStyle/>
          <a:p>
            <a:pPr lvl="0"/>
            <a:endParaRPr dirty="0"/>
          </a:p>
        </p:txBody>
      </p:sp>
      <p:sp>
        <p:nvSpPr>
          <p:cNvPr id="30" name="Shape 30"/>
          <p:cNvSpPr>
            <a:spLocks noGrp="1"/>
          </p:cNvSpPr>
          <p:nvPr>
            <p:ph type="body" sz="quarter" idx="1"/>
          </p:nvPr>
        </p:nvSpPr>
        <p:spPr>
          <a:xfrm>
            <a:off x="906357" y="4715153"/>
            <a:ext cx="4984962" cy="4466987"/>
          </a:xfrm>
          <a:prstGeom prst="rect">
            <a:avLst/>
          </a:prstGeom>
        </p:spPr>
        <p:txBody>
          <a:bodyPr/>
          <a:lstStyle/>
          <a:p>
            <a:pPr lvl="0"/>
            <a:endParaRPr/>
          </a:p>
        </p:txBody>
      </p:sp>
    </p:spTree>
    <p:extLst>
      <p:ext uri="{BB962C8B-B14F-4D97-AF65-F5344CB8AC3E}">
        <p14:creationId xmlns:p14="http://schemas.microsoft.com/office/powerpoint/2010/main" val="2860267859"/>
      </p:ext>
    </p:extLst>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latin typeface="Calibri" panose="020F0502020204030204" pitchFamily="34" charset="0"/>
              </a:rPr>
              <a:t>Slajd tytułowy. Do</a:t>
            </a:r>
            <a:r>
              <a:rPr lang="pl-PL" baseline="0" dirty="0">
                <a:latin typeface="Calibri" panose="020F0502020204030204" pitchFamily="34" charset="0"/>
              </a:rPr>
              <a:t> tworzenia slajdów zalecamy stosowanie zamieszczonych ramek zgodnie z ich opisem. Elementy graficzne oraz logo ZUS są stałymi elementami szablonu slajdu i nie podlegają modyfikacji. Prosimy o zachowanie zastosowanej czcionki Calibri. </a:t>
            </a:r>
            <a:endParaRPr lang="pl-PL" dirty="0">
              <a:latin typeface="Calibri" panose="020F0502020204030204" pitchFamily="34" charset="0"/>
            </a:endParaRPr>
          </a:p>
        </p:txBody>
      </p:sp>
    </p:spTree>
    <p:extLst>
      <p:ext uri="{BB962C8B-B14F-4D97-AF65-F5344CB8AC3E}">
        <p14:creationId xmlns:p14="http://schemas.microsoft.com/office/powerpoint/2010/main" val="2482783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ymbol zastępczy obrazu slajdu 1"/>
          <p:cNvSpPr>
            <a:spLocks noGrp="1" noRot="1" noChangeAspect="1" noTextEdit="1"/>
          </p:cNvSpPr>
          <p:nvPr>
            <p:ph type="sldImg"/>
          </p:nvPr>
        </p:nvSpPr>
        <p:spPr/>
      </p:sp>
      <p:sp>
        <p:nvSpPr>
          <p:cNvPr id="37891" name="Symbol zastępczy notatek 2"/>
          <p:cNvSpPr>
            <a:spLocks noGrp="1"/>
          </p:cNvSpPr>
          <p:nvPr>
            <p:ph type="body" idx="1"/>
          </p:nvPr>
        </p:nvSpPr>
        <p:spPr/>
        <p:txBody>
          <a:bodyPr/>
          <a:lstStyle/>
          <a:p>
            <a:pPr eaLnBrk="1" hangingPunct="1">
              <a:spcBef>
                <a:spcPct val="0"/>
              </a:spcBef>
            </a:pPr>
            <a:r>
              <a:rPr lang="pl-PL" altLang="pl-PL" smtClean="0">
                <a:solidFill>
                  <a:srgbClr val="000000"/>
                </a:solidFill>
                <a:latin typeface="Calibri" pitchFamily="34" charset="0"/>
              </a:rPr>
              <a:t>Slajd z treścią wariant z krótkim tytułem, układ poziomy. W szablonie zamieszczono kilka podstawowych układów kompozycji treści (slajdy 4-7). Do tworzenia slajdów zalecamy stosowanie zamieszczonych ramek zgodnie z ich opisem. W razie konieczności (np. gdy trzeba zamieścić obszerną tabelę, skomplikowany wykres itp.) można zastosować pusty slajd 8. Elementy graficzne na dole i na górze slajdu („chorągiewki”) oraz logo ZUS są stałymi elementami szablonu i nie podlegają modyfikacji. Prosimy o zachowanie zastosowanej czcionki Calibri. Warto dostosować w tym względzie teksty i inne elementy wklejone z innych prezentacji czy np. z plików Worda.</a:t>
            </a:r>
          </a:p>
        </p:txBody>
      </p:sp>
    </p:spTree>
    <p:extLst>
      <p:ext uri="{BB962C8B-B14F-4D97-AF65-F5344CB8AC3E}">
        <p14:creationId xmlns:p14="http://schemas.microsoft.com/office/powerpoint/2010/main" val="2250197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lang="pl-PL" dirty="0">
                <a:latin typeface="Calibri" panose="020F0502020204030204" pitchFamily="34" charset="0"/>
              </a:rPr>
              <a:t>Slajd końcowy.</a:t>
            </a:r>
            <a:r>
              <a:rPr lang="pl-PL" baseline="0" dirty="0">
                <a:latin typeface="Calibri" panose="020F0502020204030204" pitchFamily="34" charset="0"/>
              </a:rPr>
              <a:t> Treść pozdrowienia można zmienić </a:t>
            </a:r>
            <a:r>
              <a:rPr lang="pl-PL" dirty="0">
                <a:latin typeface="Calibri" panose="020F0502020204030204" pitchFamily="34" charset="0"/>
              </a:rPr>
              <a:t>we wzorcu: górne menu „Widok” &gt; „Wzorzec slajdów”. </a:t>
            </a:r>
            <a:r>
              <a:rPr lang="pl-PL" baseline="0" dirty="0">
                <a:latin typeface="Calibri" panose="020F0502020204030204" pitchFamily="34" charset="0"/>
              </a:rPr>
              <a:t>Elementy graficzne („chorągiewki”) i logo ZUS są stałymi elementami szablonu i nie podlegają modyfikacji. Prosimy o zachowanie zastosowanej czcionki Calibri. </a:t>
            </a:r>
            <a:endParaRPr lang="pl-PL" dirty="0">
              <a:latin typeface="Calibri" panose="020F0502020204030204" pitchFamily="34" charset="0"/>
            </a:endParaRPr>
          </a:p>
        </p:txBody>
      </p:sp>
    </p:spTree>
    <p:extLst>
      <p:ext uri="{BB962C8B-B14F-4D97-AF65-F5344CB8AC3E}">
        <p14:creationId xmlns:p14="http://schemas.microsoft.com/office/powerpoint/2010/main" val="5321674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5.png"/><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ytuł i podtytuł">
    <p:bg>
      <p:bgPr>
        <a:solidFill>
          <a:schemeClr val="tx1"/>
        </a:solidFill>
        <a:effectLst/>
      </p:bgPr>
    </p:bg>
    <p:spTree>
      <p:nvGrpSpPr>
        <p:cNvPr id="1" name=""/>
        <p:cNvGrpSpPr/>
        <p:nvPr/>
      </p:nvGrpSpPr>
      <p:grpSpPr>
        <a:xfrm>
          <a:off x="0" y="0"/>
          <a:ext cx="0" cy="0"/>
          <a:chOff x="0" y="0"/>
          <a:chExt cx="0" cy="0"/>
        </a:xfrm>
      </p:grpSpPr>
      <p:grpSp>
        <p:nvGrpSpPr>
          <p:cNvPr id="18" name="Grupa 17"/>
          <p:cNvGrpSpPr/>
          <p:nvPr userDrawn="1"/>
        </p:nvGrpSpPr>
        <p:grpSpPr>
          <a:xfrm>
            <a:off x="-12998" y="7678476"/>
            <a:ext cx="13017798" cy="2090536"/>
            <a:chOff x="-12998" y="7678476"/>
            <a:chExt cx="13017798" cy="2090536"/>
          </a:xfrm>
        </p:grpSpPr>
        <p:sp>
          <p:nvSpPr>
            <p:cNvPr id="19" name="Trapez 3"/>
            <p:cNvSpPr/>
            <p:nvPr/>
          </p:nvSpPr>
          <p:spPr>
            <a:xfrm>
              <a:off x="-12998" y="7678476"/>
              <a:ext cx="13017797" cy="2090536"/>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3153589"/>
                <a:gd name="connsiteY0" fmla="*/ 1143022 h 1145878"/>
                <a:gd name="connsiteX1" fmla="*/ 920097 w 13153589"/>
                <a:gd name="connsiteY1" fmla="*/ 1588 h 1145878"/>
                <a:gd name="connsiteX2" fmla="*/ 13150586 w 13153589"/>
                <a:gd name="connsiteY2" fmla="*/ 0 h 1145878"/>
                <a:gd name="connsiteX3" fmla="*/ 13153497 w 13153589"/>
                <a:gd name="connsiteY3" fmla="*/ 1145878 h 1145878"/>
                <a:gd name="connsiteX4" fmla="*/ 0 w 13153589"/>
                <a:gd name="connsiteY4" fmla="*/ 1143022 h 1145878"/>
                <a:gd name="connsiteX0" fmla="*/ 0 w 13153589"/>
                <a:gd name="connsiteY0" fmla="*/ 1146671 h 1149527"/>
                <a:gd name="connsiteX1" fmla="*/ 833477 w 13153589"/>
                <a:gd name="connsiteY1" fmla="*/ 0 h 1149527"/>
                <a:gd name="connsiteX2" fmla="*/ 13150586 w 13153589"/>
                <a:gd name="connsiteY2" fmla="*/ 3649 h 1149527"/>
                <a:gd name="connsiteX3" fmla="*/ 13153497 w 13153589"/>
                <a:gd name="connsiteY3" fmla="*/ 1149527 h 1149527"/>
                <a:gd name="connsiteX4" fmla="*/ 0 w 13153589"/>
                <a:gd name="connsiteY4" fmla="*/ 1146671 h 114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53589" h="1149527">
                  <a:moveTo>
                    <a:pt x="0" y="1146671"/>
                  </a:moveTo>
                  <a:lnTo>
                    <a:pt x="833477" y="0"/>
                  </a:lnTo>
                  <a:lnTo>
                    <a:pt x="13150586" y="3649"/>
                  </a:lnTo>
                  <a:cubicBezTo>
                    <a:pt x="13149804" y="392752"/>
                    <a:pt x="13154279" y="760424"/>
                    <a:pt x="13153497" y="1149527"/>
                  </a:cubicBezTo>
                  <a:lnTo>
                    <a:pt x="0" y="1146671"/>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0" name="Prostokąt 19"/>
            <p:cNvSpPr/>
            <p:nvPr/>
          </p:nvSpPr>
          <p:spPr>
            <a:xfrm>
              <a:off x="0" y="8178527"/>
              <a:ext cx="13004800" cy="1590485"/>
            </a:xfrm>
            <a:prstGeom prst="rect">
              <a:avLst/>
            </a:prstGeom>
            <a:solidFill>
              <a:schemeClr val="bg1"/>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1" name="Trójkąt prostokątny 14"/>
            <p:cNvSpPr/>
            <p:nvPr/>
          </p:nvSpPr>
          <p:spPr>
            <a:xfrm flipV="1">
              <a:off x="-2756" y="8171381"/>
              <a:ext cx="621929" cy="1596952"/>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 name="connsiteX0" fmla="*/ 0 w 604316"/>
                <a:gd name="connsiteY0" fmla="*/ 787325 h 1599332"/>
                <a:gd name="connsiteX1" fmla="*/ 0 w 604316"/>
                <a:gd name="connsiteY1" fmla="*/ 0 h 1599332"/>
                <a:gd name="connsiteX2" fmla="*/ 604316 w 604316"/>
                <a:gd name="connsiteY2" fmla="*/ 1599332 h 1599332"/>
                <a:gd name="connsiteX3" fmla="*/ 0 w 604316"/>
                <a:gd name="connsiteY3" fmla="*/ 787325 h 1599332"/>
                <a:gd name="connsiteX0" fmla="*/ 0 w 604316"/>
                <a:gd name="connsiteY0" fmla="*/ 1596950 h 1599332"/>
                <a:gd name="connsiteX1" fmla="*/ 0 w 604316"/>
                <a:gd name="connsiteY1" fmla="*/ 0 h 1599332"/>
                <a:gd name="connsiteX2" fmla="*/ 604316 w 604316"/>
                <a:gd name="connsiteY2" fmla="*/ 1599332 h 1599332"/>
                <a:gd name="connsiteX3" fmla="*/ 0 w 604316"/>
                <a:gd name="connsiteY3" fmla="*/ 1596950 h 1599332"/>
                <a:gd name="connsiteX0" fmla="*/ 0 w 613841"/>
                <a:gd name="connsiteY0" fmla="*/ 1596950 h 1596950"/>
                <a:gd name="connsiteX1" fmla="*/ 0 w 613841"/>
                <a:gd name="connsiteY1" fmla="*/ 0 h 1596950"/>
                <a:gd name="connsiteX2" fmla="*/ 613841 w 613841"/>
                <a:gd name="connsiteY2" fmla="*/ 1594570 h 1596950"/>
                <a:gd name="connsiteX3" fmla="*/ 0 w 613841"/>
                <a:gd name="connsiteY3" fmla="*/ 1596950 h 1596950"/>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0 w 611460"/>
                <a:gd name="connsiteY0" fmla="*/ 1589806 h 1589806"/>
                <a:gd name="connsiteX1" fmla="*/ 0 w 611460"/>
                <a:gd name="connsiteY1" fmla="*/ 0 h 1589806"/>
                <a:gd name="connsiteX2" fmla="*/ 611460 w 611460"/>
                <a:gd name="connsiteY2" fmla="*/ 1585045 h 1589806"/>
                <a:gd name="connsiteX3" fmla="*/ 0 w 611460"/>
                <a:gd name="connsiteY3" fmla="*/ 1589806 h 1589806"/>
                <a:gd name="connsiteX0" fmla="*/ 0 w 613841"/>
                <a:gd name="connsiteY0" fmla="*/ 1589806 h 1589806"/>
                <a:gd name="connsiteX1" fmla="*/ 0 w 613841"/>
                <a:gd name="connsiteY1" fmla="*/ 0 h 1589806"/>
                <a:gd name="connsiteX2" fmla="*/ 613841 w 613841"/>
                <a:gd name="connsiteY2" fmla="*/ 1587426 h 1589806"/>
                <a:gd name="connsiteX3" fmla="*/ 0 w 613841"/>
                <a:gd name="connsiteY3" fmla="*/ 1589806 h 1589806"/>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2381 w 613841"/>
                <a:gd name="connsiteY0" fmla="*/ 1596950 h 1596950"/>
                <a:gd name="connsiteX1" fmla="*/ 0 w 613841"/>
                <a:gd name="connsiteY1" fmla="*/ 0 h 1596950"/>
                <a:gd name="connsiteX2" fmla="*/ 613841 w 613841"/>
                <a:gd name="connsiteY2" fmla="*/ 1594570 h 1596950"/>
                <a:gd name="connsiteX3" fmla="*/ 2381 w 613841"/>
                <a:gd name="connsiteY3" fmla="*/ 1596950 h 1596950"/>
                <a:gd name="connsiteX0" fmla="*/ 105 w 616327"/>
                <a:gd name="connsiteY0" fmla="*/ 1596950 h 1596950"/>
                <a:gd name="connsiteX1" fmla="*/ 2486 w 616327"/>
                <a:gd name="connsiteY1" fmla="*/ 0 h 1596950"/>
                <a:gd name="connsiteX2" fmla="*/ 616327 w 616327"/>
                <a:gd name="connsiteY2" fmla="*/ 1594570 h 1596950"/>
                <a:gd name="connsiteX3" fmla="*/ 105 w 616327"/>
                <a:gd name="connsiteY3" fmla="*/ 1596950 h 1596950"/>
                <a:gd name="connsiteX0" fmla="*/ 105 w 609303"/>
                <a:gd name="connsiteY0" fmla="*/ 1596950 h 1596952"/>
                <a:gd name="connsiteX1" fmla="*/ 2486 w 609303"/>
                <a:gd name="connsiteY1" fmla="*/ 0 h 1596952"/>
                <a:gd name="connsiteX2" fmla="*/ 609303 w 609303"/>
                <a:gd name="connsiteY2" fmla="*/ 1596952 h 1596952"/>
                <a:gd name="connsiteX3" fmla="*/ 105 w 609303"/>
                <a:gd name="connsiteY3" fmla="*/ 1596950 h 1596952"/>
                <a:gd name="connsiteX0" fmla="*/ 2302 w 611500"/>
                <a:gd name="connsiteY0" fmla="*/ 1596950 h 1596952"/>
                <a:gd name="connsiteX1" fmla="*/ 0 w 611500"/>
                <a:gd name="connsiteY1" fmla="*/ 0 h 1596952"/>
                <a:gd name="connsiteX2" fmla="*/ 611500 w 611500"/>
                <a:gd name="connsiteY2" fmla="*/ 1596952 h 1596952"/>
                <a:gd name="connsiteX3" fmla="*/ 2302 w 611500"/>
                <a:gd name="connsiteY3" fmla="*/ 1596950 h 1596952"/>
              </a:gdLst>
              <a:ahLst/>
              <a:cxnLst>
                <a:cxn ang="0">
                  <a:pos x="connsiteX0" y="connsiteY0"/>
                </a:cxn>
                <a:cxn ang="0">
                  <a:pos x="connsiteX1" y="connsiteY1"/>
                </a:cxn>
                <a:cxn ang="0">
                  <a:pos x="connsiteX2" y="connsiteY2"/>
                </a:cxn>
                <a:cxn ang="0">
                  <a:pos x="connsiteX3" y="connsiteY3"/>
                </a:cxn>
              </a:cxnLst>
              <a:rect l="l" t="t" r="r" b="b"/>
              <a:pathLst>
                <a:path w="611500" h="1596952">
                  <a:moveTo>
                    <a:pt x="2302" y="1596950"/>
                  </a:moveTo>
                  <a:cubicBezTo>
                    <a:pt x="1508" y="1064633"/>
                    <a:pt x="794" y="532317"/>
                    <a:pt x="0" y="0"/>
                  </a:cubicBezTo>
                  <a:lnTo>
                    <a:pt x="611500" y="1596952"/>
                  </a:lnTo>
                  <a:lnTo>
                    <a:pt x="2302" y="159695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sp>
        <p:nvSpPr>
          <p:cNvPr id="3" name="Symbol zastępczy tekstu 2"/>
          <p:cNvSpPr>
            <a:spLocks noGrp="1"/>
          </p:cNvSpPr>
          <p:nvPr>
            <p:ph type="body" sz="quarter" idx="10" hasCustomPrompt="1"/>
          </p:nvPr>
        </p:nvSpPr>
        <p:spPr>
          <a:xfrm>
            <a:off x="6480000" y="6315869"/>
            <a:ext cx="5567016" cy="865187"/>
          </a:xfrm>
          <a:prstGeom prst="rect">
            <a:avLst/>
          </a:prstGeom>
        </p:spPr>
        <p:txBody>
          <a:bodyPr anchor="t">
            <a:noAutofit/>
          </a:bodyPr>
          <a:lstStyle>
            <a:lvl1pPr marL="0" indent="0" algn="l">
              <a:spcBef>
                <a:spcPts val="0"/>
              </a:spcBef>
              <a:buNone/>
              <a:defRPr sz="2600" baseline="0">
                <a:solidFill>
                  <a:schemeClr val="bg1"/>
                </a:solidFill>
                <a:latin typeface="Calibri Light" panose="020F0302020204030204" pitchFamily="34" charset="0"/>
              </a:defRPr>
            </a:lvl1pPr>
          </a:lstStyle>
          <a:p>
            <a:pPr lvl="0"/>
            <a:r>
              <a:rPr lang="pl-PL" dirty="0"/>
              <a:t>Imię i nazwisko prelegenta </a:t>
            </a:r>
          </a:p>
          <a:p>
            <a:pPr lvl="0"/>
            <a:r>
              <a:rPr lang="pl-PL" dirty="0"/>
              <a:t>Stanowisko</a:t>
            </a:r>
          </a:p>
        </p:txBody>
      </p:sp>
      <p:pic>
        <p:nvPicPr>
          <p:cNvPr id="1026" name="Picture 2" descr="D:\Moje obrazy\logo zus\logoZUSnoweRozwinieci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90747" y="8682125"/>
            <a:ext cx="2560325" cy="575464"/>
          </a:xfrm>
          <a:prstGeom prst="rect">
            <a:avLst/>
          </a:prstGeom>
          <a:noFill/>
          <a:extLst>
            <a:ext uri="{909E8E84-426E-40DD-AFC4-6F175D3DCCD1}">
              <a14:hiddenFill xmlns:a14="http://schemas.microsoft.com/office/drawing/2010/main">
                <a:solidFill>
                  <a:srgbClr val="FFFFFF"/>
                </a:solidFill>
              </a14:hiddenFill>
            </a:ext>
          </a:extLst>
        </p:spPr>
      </p:pic>
      <p:sp>
        <p:nvSpPr>
          <p:cNvPr id="24" name="Symbol zastępczy tekstu 2"/>
          <p:cNvSpPr>
            <a:spLocks noGrp="1"/>
          </p:cNvSpPr>
          <p:nvPr>
            <p:ph type="body" sz="quarter" idx="11" hasCustomPrompt="1"/>
          </p:nvPr>
        </p:nvSpPr>
        <p:spPr>
          <a:xfrm>
            <a:off x="6483944" y="4732784"/>
            <a:ext cx="5563072" cy="1080120"/>
          </a:xfrm>
          <a:prstGeom prst="rect">
            <a:avLst/>
          </a:prstGeom>
        </p:spPr>
        <p:txBody>
          <a:bodyPr anchor="t">
            <a:normAutofit/>
          </a:bodyPr>
          <a:lstStyle>
            <a:lvl1pPr marL="0" marR="0" indent="0" algn="l" defTabSz="584200" eaLnBrk="1" fontAlgn="auto" latinLnBrk="0" hangingPunct="1">
              <a:lnSpc>
                <a:spcPct val="100000"/>
              </a:lnSpc>
              <a:spcBef>
                <a:spcPts val="0"/>
              </a:spcBef>
              <a:spcAft>
                <a:spcPts val="0"/>
              </a:spcAft>
              <a:buClrTx/>
              <a:buSzPct val="75000"/>
              <a:buFontTx/>
              <a:buNone/>
              <a:tabLst/>
              <a:defRPr sz="3200" b="1" baseline="0">
                <a:solidFill>
                  <a:schemeClr val="bg1"/>
                </a:solidFill>
                <a:latin typeface="Calibri Light" panose="020F0302020204030204" pitchFamily="34" charset="0"/>
              </a:defRPr>
            </a:lvl1pPr>
          </a:lstStyle>
          <a:p>
            <a:pPr lvl="0"/>
            <a:r>
              <a:rPr lang="pl-PL" dirty="0"/>
              <a:t>Podtytuł</a:t>
            </a:r>
          </a:p>
        </p:txBody>
      </p:sp>
      <p:sp>
        <p:nvSpPr>
          <p:cNvPr id="28" name="Shape 35"/>
          <p:cNvSpPr/>
          <p:nvPr userDrawn="1"/>
        </p:nvSpPr>
        <p:spPr>
          <a:xfrm>
            <a:off x="6616700" y="4152329"/>
            <a:ext cx="1270000" cy="212031"/>
          </a:xfrm>
          <a:prstGeom prst="rect">
            <a:avLst/>
          </a:prstGeom>
          <a:solidFill>
            <a:srgbClr val="029A3F"/>
          </a:solidFill>
          <a:ln w="12700">
            <a:miter lim="400000"/>
          </a:ln>
        </p:spPr>
        <p:txBody>
          <a:bodyPr lIns="0" tIns="0" rIns="0" bIns="0" anchor="ctr"/>
          <a:lstStyle/>
          <a:p>
            <a:pPr lvl="0">
              <a:defRPr sz="2400">
                <a:solidFill>
                  <a:srgbClr val="FFFFFF"/>
                </a:solidFill>
              </a:defRPr>
            </a:pPr>
            <a:endParaRPr lang="pl-PL" dirty="0"/>
          </a:p>
        </p:txBody>
      </p:sp>
      <p:sp>
        <p:nvSpPr>
          <p:cNvPr id="29" name="Symbol zastępczy tekstu 2"/>
          <p:cNvSpPr>
            <a:spLocks noGrp="1"/>
          </p:cNvSpPr>
          <p:nvPr>
            <p:ph type="body" sz="quarter" idx="13" hasCustomPrompt="1"/>
          </p:nvPr>
        </p:nvSpPr>
        <p:spPr>
          <a:xfrm>
            <a:off x="777600" y="844352"/>
            <a:ext cx="5148736" cy="504055"/>
          </a:xfrm>
          <a:prstGeom prst="rect">
            <a:avLst/>
          </a:prstGeom>
        </p:spPr>
        <p:txBody>
          <a:bodyPr anchor="t">
            <a:normAutofit/>
          </a:bodyPr>
          <a:lstStyle>
            <a:lvl1pPr marL="0" indent="0" algn="l">
              <a:spcBef>
                <a:spcPts val="0"/>
              </a:spcBef>
              <a:buNone/>
              <a:defRPr sz="2500" baseline="0">
                <a:solidFill>
                  <a:schemeClr val="bg1"/>
                </a:solidFill>
                <a:latin typeface="Calibri Light" panose="020F0302020204030204" pitchFamily="34" charset="0"/>
              </a:defRPr>
            </a:lvl1pPr>
          </a:lstStyle>
          <a:p>
            <a:pPr lvl="0"/>
            <a:r>
              <a:rPr lang="pl-PL" dirty="0"/>
              <a:t>Miejsce i data</a:t>
            </a:r>
          </a:p>
        </p:txBody>
      </p:sp>
      <p:sp>
        <p:nvSpPr>
          <p:cNvPr id="2" name="Tytuł 1"/>
          <p:cNvSpPr>
            <a:spLocks noGrp="1"/>
          </p:cNvSpPr>
          <p:nvPr>
            <p:ph type="title" hasCustomPrompt="1"/>
          </p:nvPr>
        </p:nvSpPr>
        <p:spPr>
          <a:xfrm>
            <a:off x="6466184" y="789485"/>
            <a:ext cx="5580832" cy="2952328"/>
          </a:xfrm>
          <a:prstGeom prst="rect">
            <a:avLst/>
          </a:prstGeom>
        </p:spPr>
        <p:txBody>
          <a:bodyPr/>
          <a:lstStyle>
            <a:lvl1pPr algn="l">
              <a:spcBef>
                <a:spcPts val="0"/>
              </a:spcBef>
              <a:defRPr sz="6400" b="1" baseline="0">
                <a:solidFill>
                  <a:schemeClr val="bg1"/>
                </a:solidFill>
                <a:latin typeface="Calibri" panose="020F0502020204030204" pitchFamily="34" charset="0"/>
              </a:defRPr>
            </a:lvl1pPr>
          </a:lstStyle>
          <a:p>
            <a:r>
              <a:rPr lang="pl-PL" dirty="0"/>
              <a:t>Tutaj proszę wpisać tytuł prezentacji</a:t>
            </a:r>
          </a:p>
        </p:txBody>
      </p:sp>
      <p:sp>
        <p:nvSpPr>
          <p:cNvPr id="12" name="Symbol zastępczy tekstu 2"/>
          <p:cNvSpPr>
            <a:spLocks noGrp="1"/>
          </p:cNvSpPr>
          <p:nvPr>
            <p:ph type="body" sz="quarter" idx="14" hasCustomPrompt="1"/>
          </p:nvPr>
        </p:nvSpPr>
        <p:spPr>
          <a:xfrm>
            <a:off x="957784" y="8693224"/>
            <a:ext cx="8208912" cy="432594"/>
          </a:xfrm>
          <a:prstGeom prst="rect">
            <a:avLst/>
          </a:prstGeom>
        </p:spPr>
        <p:txBody>
          <a:bodyPr anchor="t">
            <a:noAutofit/>
          </a:bodyPr>
          <a:lstStyle>
            <a:lvl1pPr marL="0" indent="0" algn="l">
              <a:spcBef>
                <a:spcPts val="0"/>
              </a:spcBef>
              <a:spcAft>
                <a:spcPts val="0"/>
              </a:spcAft>
              <a:buNone/>
              <a:defRPr sz="2500" baseline="0">
                <a:solidFill>
                  <a:schemeClr val="tx1"/>
                </a:solidFill>
                <a:latin typeface="Calibri Light" panose="020F0302020204030204" pitchFamily="34" charset="0"/>
              </a:defRPr>
            </a:lvl1pPr>
          </a:lstStyle>
          <a:p>
            <a:pPr lvl="0"/>
            <a:r>
              <a:rPr lang="pl-PL" dirty="0"/>
              <a:t>Nazwa jednostki lub komórki</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ekst i grafika - krótszy tytuł">
    <p:spTree>
      <p:nvGrpSpPr>
        <p:cNvPr id="1" name=""/>
        <p:cNvGrpSpPr/>
        <p:nvPr/>
      </p:nvGrpSpPr>
      <p:grpSpPr>
        <a:xfrm>
          <a:off x="0" y="0"/>
          <a:ext cx="0" cy="0"/>
          <a:chOff x="0" y="0"/>
          <a:chExt cx="0" cy="0"/>
        </a:xfrm>
      </p:grpSpPr>
      <p:grpSp>
        <p:nvGrpSpPr>
          <p:cNvPr id="6" name="Grupa 3"/>
          <p:cNvGrpSpPr>
            <a:grpSpLocks/>
          </p:cNvGrpSpPr>
          <p:nvPr userDrawn="1"/>
        </p:nvGrpSpPr>
        <p:grpSpPr bwMode="auto">
          <a:xfrm>
            <a:off x="0" y="0"/>
            <a:ext cx="13004800" cy="9772650"/>
            <a:chOff x="-1" y="0"/>
            <a:chExt cx="13004802" cy="9773344"/>
          </a:xfrm>
        </p:grpSpPr>
        <p:sp>
          <p:nvSpPr>
            <p:cNvPr id="7" name="Trapez 3"/>
            <p:cNvSpPr/>
            <p:nvPr/>
          </p:nvSpPr>
          <p:spPr>
            <a:xfrm flipH="1" flipV="1">
              <a:off x="3174" y="0"/>
              <a:ext cx="2922588" cy="574716"/>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spcFirstLastPara="1" lIns="50800" tIns="50800" rIns="50800" bIns="50800" spcCol="38100" anchor="ctr">
              <a:spAutoFit/>
            </a:bodyPr>
            <a:lstStyle/>
            <a:p>
              <a:pPr algn="ctr" eaLnBrk="1" fontAlgn="auto" latinLnBrk="1">
                <a:spcBef>
                  <a:spcPts val="0"/>
                </a:spcBef>
                <a:spcAft>
                  <a:spcPts val="0"/>
                </a:spcAft>
                <a:defRPr/>
              </a:pPr>
              <a:endParaRPr lang="pl-PL" sz="2400" kern="0" dirty="0">
                <a:solidFill>
                  <a:srgbClr val="FFFFFF"/>
                </a:solidFill>
                <a:latin typeface="+mn-lt"/>
                <a:cs typeface="+mn-cs"/>
              </a:endParaRPr>
            </a:p>
          </p:txBody>
        </p:sp>
        <p:grpSp>
          <p:nvGrpSpPr>
            <p:cNvPr id="8" name="Grupa 5"/>
            <p:cNvGrpSpPr>
              <a:grpSpLocks/>
            </p:cNvGrpSpPr>
            <p:nvPr/>
          </p:nvGrpSpPr>
          <p:grpSpPr bwMode="auto">
            <a:xfrm>
              <a:off x="-1" y="8625084"/>
              <a:ext cx="13004802" cy="1148260"/>
              <a:chOff x="-1" y="8625084"/>
              <a:chExt cx="13004802" cy="1148260"/>
            </a:xfrm>
          </p:grpSpPr>
          <p:sp>
            <p:nvSpPr>
              <p:cNvPr id="9" name="Trapez 3"/>
              <p:cNvSpPr/>
              <p:nvPr/>
            </p:nvSpPr>
            <p:spPr>
              <a:xfrm>
                <a:off x="-1" y="8625500"/>
                <a:ext cx="13004802" cy="1147844"/>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spcFirstLastPara="1" lIns="50800" tIns="50800" rIns="50800" bIns="50800" spcCol="38100" anchor="ctr">
                <a:spAutoFit/>
              </a:bodyPr>
              <a:lstStyle/>
              <a:p>
                <a:pPr algn="ctr" eaLnBrk="1" fontAlgn="auto" latinLnBrk="1">
                  <a:spcBef>
                    <a:spcPts val="0"/>
                  </a:spcBef>
                  <a:spcAft>
                    <a:spcPts val="0"/>
                  </a:spcAft>
                  <a:defRPr/>
                </a:pPr>
                <a:endParaRPr lang="pl-PL" sz="2400" kern="0" dirty="0">
                  <a:solidFill>
                    <a:srgbClr val="FFFFFF"/>
                  </a:solidFill>
                  <a:latin typeface="+mn-lt"/>
                  <a:cs typeface="+mn-cs"/>
                </a:endParaRPr>
              </a:p>
            </p:txBody>
          </p:sp>
          <p:sp>
            <p:nvSpPr>
              <p:cNvPr id="10" name="Shape 42"/>
              <p:cNvSpPr>
                <a:spLocks noChangeArrowheads="1"/>
              </p:cNvSpPr>
              <p:nvPr/>
            </p:nvSpPr>
            <p:spPr bwMode="auto">
              <a:xfrm>
                <a:off x="-1" y="8981125"/>
                <a:ext cx="13004802" cy="792219"/>
              </a:xfrm>
              <a:prstGeom prst="rect">
                <a:avLst/>
              </a:prstGeom>
              <a:solidFill>
                <a:schemeClr val="tx1"/>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p>
                <a:pPr algn="ctr" eaLnBrk="1" hangingPunct="1"/>
                <a:endParaRPr lang="pl-PL" altLang="pl-PL" sz="2400">
                  <a:solidFill>
                    <a:srgbClr val="FFFFFF"/>
                  </a:solidFill>
                  <a:latin typeface="Calibri" pitchFamily="34" charset="0"/>
                </a:endParaRPr>
              </a:p>
            </p:txBody>
          </p:sp>
          <p:sp>
            <p:nvSpPr>
              <p:cNvPr id="11" name="Trójkąt prostokątny 14"/>
              <p:cNvSpPr/>
              <p:nvPr/>
            </p:nvSpPr>
            <p:spPr>
              <a:xfrm flipV="1">
                <a:off x="-1" y="8979537"/>
                <a:ext cx="319088" cy="789044"/>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spcFirstLastPara="1" lIns="50800" tIns="50800" rIns="50800" bIns="50800" spcCol="38100" anchor="ctr">
                <a:spAutoFit/>
              </a:bodyPr>
              <a:lstStyle/>
              <a:p>
                <a:pPr algn="ctr" eaLnBrk="1" fontAlgn="auto" latinLnBrk="1">
                  <a:spcBef>
                    <a:spcPts val="0"/>
                  </a:spcBef>
                  <a:spcAft>
                    <a:spcPts val="0"/>
                  </a:spcAft>
                  <a:defRPr/>
                </a:pPr>
                <a:endParaRPr lang="pl-PL" sz="2400" kern="0" dirty="0">
                  <a:solidFill>
                    <a:srgbClr val="FFFFFF"/>
                  </a:solidFill>
                  <a:latin typeface="+mn-lt"/>
                  <a:cs typeface="+mn-cs"/>
                </a:endParaRPr>
              </a:p>
            </p:txBody>
          </p:sp>
        </p:grpSp>
      </p:grpSp>
      <p:pic>
        <p:nvPicPr>
          <p:cNvPr id="12" name="Picture 2" descr="D:\Moje obrazy\logo zus\logoZUSnoweRozwiniecie.png"/>
          <p:cNvPicPr>
            <a:picLocks noChangeAspect="1" noChangeArrowheads="1"/>
          </p:cNvPicPr>
          <p:nvPr userDrawn="1"/>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11487150" y="9232900"/>
            <a:ext cx="1279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Shape 35"/>
          <p:cNvSpPr>
            <a:spLocks noChangeArrowheads="1"/>
          </p:cNvSpPr>
          <p:nvPr userDrawn="1"/>
        </p:nvSpPr>
        <p:spPr bwMode="auto">
          <a:xfrm>
            <a:off x="828675" y="1781175"/>
            <a:ext cx="1270000" cy="211138"/>
          </a:xfrm>
          <a:prstGeom prst="rect">
            <a:avLst/>
          </a:prstGeom>
          <a:solidFill>
            <a:srgbClr val="029A3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p>
            <a:pPr algn="ctr" eaLnBrk="1" hangingPunct="1"/>
            <a:endParaRPr lang="pl-PL" altLang="pl-PL" sz="2400">
              <a:solidFill>
                <a:srgbClr val="FFFFFF"/>
              </a:solidFill>
              <a:latin typeface="Calibri" pitchFamily="34" charset="0"/>
            </a:endParaRPr>
          </a:p>
        </p:txBody>
      </p:sp>
      <p:sp>
        <p:nvSpPr>
          <p:cNvPr id="14" name="pole tekstowe 1"/>
          <p:cNvSpPr txBox="1"/>
          <p:nvPr userDrawn="1"/>
        </p:nvSpPr>
        <p:spPr>
          <a:xfrm>
            <a:off x="828675" y="84138"/>
            <a:ext cx="777875" cy="40957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lIns="50800" tIns="50800" rIns="50800" bIns="50800" anchor="ctr">
            <a:spAutoFit/>
          </a:bodyPr>
          <a:lstStyle/>
          <a:p>
            <a:pPr eaLnBrk="1" latinLnBrk="1">
              <a:defRPr/>
            </a:pPr>
            <a:fld id="{4115F76B-725E-47F2-9C54-EBBBB484FE66}" type="slidenum">
              <a:rPr lang="pl-PL" altLang="pl-PL" sz="2000" b="1">
                <a:solidFill>
                  <a:schemeClr val="bg1"/>
                </a:solidFill>
                <a:latin typeface="Calibri" pitchFamily="34" charset="0"/>
              </a:rPr>
              <a:pPr eaLnBrk="1" latinLnBrk="1">
                <a:defRPr/>
              </a:pPr>
              <a:t>‹#›</a:t>
            </a:fld>
            <a:endParaRPr lang="pl-PL" altLang="pl-PL" sz="2000" b="1">
              <a:solidFill>
                <a:schemeClr val="bg1"/>
              </a:solidFill>
              <a:latin typeface="Calibri" pitchFamily="34" charset="0"/>
            </a:endParaRPr>
          </a:p>
        </p:txBody>
      </p:sp>
      <p:sp>
        <p:nvSpPr>
          <p:cNvPr id="15" name="Symbol zastępczy tekstu 14"/>
          <p:cNvSpPr>
            <a:spLocks noGrp="1"/>
          </p:cNvSpPr>
          <p:nvPr>
            <p:ph type="body" sz="quarter" idx="11"/>
          </p:nvPr>
        </p:nvSpPr>
        <p:spPr>
          <a:xfrm>
            <a:off x="777600" y="3364632"/>
            <a:ext cx="11485440" cy="4968552"/>
          </a:xfrm>
          <a:prstGeom prst="rect">
            <a:avLst/>
          </a:prstGeom>
        </p:spPr>
        <p:txBody>
          <a:bodyPr/>
          <a:lstStyle>
            <a:lvl1pPr marL="0" indent="0">
              <a:spcBef>
                <a:spcPts val="0"/>
              </a:spcBef>
              <a:spcAft>
                <a:spcPts val="600"/>
              </a:spcAft>
              <a:buFont typeface="Arial" panose="020B0604020202020204" pitchFamily="34" charset="0"/>
              <a:buNone/>
              <a:defRPr sz="2000" b="0">
                <a:solidFill>
                  <a:schemeClr val="tx2"/>
                </a:solidFill>
                <a:latin typeface="Calibri" panose="020F0502020204030204" pitchFamily="34" charset="0"/>
              </a:defRPr>
            </a:lvl1pPr>
            <a:lvl2pPr marL="432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2pPr>
            <a:lvl3pPr marL="864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3pPr>
            <a:lvl4pPr marL="1296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4pPr>
            <a:lvl5pPr marL="2222500" indent="-444500">
              <a:buFont typeface="Arial" panose="020B0604020202020204" pitchFamily="34" charset="0"/>
              <a:buChar char="•"/>
              <a:defRPr sz="1600" b="0">
                <a:latin typeface="+mn-lt"/>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p:txBody>
      </p:sp>
      <p:sp>
        <p:nvSpPr>
          <p:cNvPr id="16" name="Symbol zastępczy tekstu 14"/>
          <p:cNvSpPr>
            <a:spLocks noGrp="1"/>
          </p:cNvSpPr>
          <p:nvPr>
            <p:ph type="body" sz="quarter" idx="12"/>
          </p:nvPr>
        </p:nvSpPr>
        <p:spPr>
          <a:xfrm>
            <a:off x="741760" y="2212504"/>
            <a:ext cx="11521280" cy="864096"/>
          </a:xfrm>
          <a:prstGeom prst="rect">
            <a:avLst/>
          </a:prstGeom>
        </p:spPr>
        <p:txBody>
          <a:bodyPr/>
          <a:lstStyle>
            <a:lvl1pPr marL="0" marR="0" indent="0" defTabSz="584200" eaLnBrk="1" fontAlgn="auto" latinLnBrk="0" hangingPunct="1">
              <a:lnSpc>
                <a:spcPct val="100000"/>
              </a:lnSpc>
              <a:spcBef>
                <a:spcPts val="0"/>
              </a:spcBef>
              <a:spcAft>
                <a:spcPts val="600"/>
              </a:spcAft>
              <a:buClrTx/>
              <a:buSzPct val="75000"/>
              <a:buFont typeface="Arial" panose="020B0604020202020204" pitchFamily="34" charset="0"/>
              <a:buNone/>
              <a:tabLst/>
              <a:defRPr sz="2500" b="0"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smtClean="0"/>
              <a:t>Kliknij, aby edytować style wzorca tekstu</a:t>
            </a:r>
          </a:p>
        </p:txBody>
      </p:sp>
      <p:sp>
        <p:nvSpPr>
          <p:cNvPr id="17" name="Symbol zastępczy tekstu 2"/>
          <p:cNvSpPr>
            <a:spLocks noGrp="1"/>
          </p:cNvSpPr>
          <p:nvPr>
            <p:ph type="body" sz="quarter" idx="13"/>
          </p:nvPr>
        </p:nvSpPr>
        <p:spPr>
          <a:xfrm>
            <a:off x="3046016" y="77664"/>
            <a:ext cx="9217024" cy="381719"/>
          </a:xfrm>
          <a:prstGeom prst="rect">
            <a:avLst/>
          </a:prstGeom>
        </p:spPr>
        <p:txBody>
          <a:bodyPr anchor="t">
            <a:normAutofit/>
          </a:bodyPr>
          <a:lstStyle>
            <a:lvl1pPr marL="0" indent="0" algn="l">
              <a:spcBef>
                <a:spcPts val="0"/>
              </a:spcBef>
              <a:spcAft>
                <a:spcPts val="600"/>
              </a:spcAft>
              <a:buNone/>
              <a:defRPr sz="1900" b="1" baseline="0">
                <a:solidFill>
                  <a:schemeClr val="tx1"/>
                </a:solidFill>
                <a:latin typeface="Calibri" panose="020F0502020204030204" pitchFamily="34" charset="0"/>
              </a:defRPr>
            </a:lvl1pPr>
          </a:lstStyle>
          <a:p>
            <a:pPr lvl="0"/>
            <a:r>
              <a:rPr lang="pl-PL" dirty="0" smtClean="0"/>
              <a:t>Kliknij, aby edytować style wzorca tekstu</a:t>
            </a:r>
          </a:p>
        </p:txBody>
      </p:sp>
      <p:sp>
        <p:nvSpPr>
          <p:cNvPr id="18" name="Symbol zastępczy tekstu 14"/>
          <p:cNvSpPr>
            <a:spLocks noGrp="1"/>
          </p:cNvSpPr>
          <p:nvPr>
            <p:ph type="body" sz="quarter" idx="14"/>
          </p:nvPr>
        </p:nvSpPr>
        <p:spPr>
          <a:xfrm>
            <a:off x="741760" y="844352"/>
            <a:ext cx="11521280" cy="864096"/>
          </a:xfrm>
          <a:prstGeom prst="rect">
            <a:avLst/>
          </a:prstGeom>
        </p:spPr>
        <p:txBody>
          <a:bodyPr/>
          <a:lstStyle>
            <a:lvl1pPr marL="0" indent="0">
              <a:spcBef>
                <a:spcPts val="0"/>
              </a:spcBef>
              <a:spcAft>
                <a:spcPts val="0"/>
              </a:spcAft>
              <a:buFont typeface="Arial" panose="020B0604020202020204" pitchFamily="34" charset="0"/>
              <a:buNone/>
              <a:defRPr sz="5200" b="1" baseline="0">
                <a:solidFill>
                  <a:schemeClr val="tx1"/>
                </a:solidFill>
                <a:latin typeface="+mj-lt"/>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smtClean="0"/>
              <a:t>Kliknij, aby edytować style wzorca tekstu</a:t>
            </a:r>
          </a:p>
        </p:txBody>
      </p:sp>
    </p:spTree>
    <p:extLst>
      <p:ext uri="{BB962C8B-B14F-4D97-AF65-F5344CB8AC3E}">
        <p14:creationId xmlns:p14="http://schemas.microsoft.com/office/powerpoint/2010/main" val="3697150410"/>
      </p:ext>
    </p:extLst>
  </p:cSld>
  <p:clrMapOvr>
    <a:masterClrMapping/>
  </p:clrMapOvr>
  <p:transition spd="med"/>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tuł i podtytuł z grafiką">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pic>
        <p:nvPicPr>
          <p:cNvPr id="1026" name="Picture 2" descr="D:\Moje obrazy\logo zus\logoZUSnoweRozwiniecie.png"/>
          <p:cNvPicPr>
            <a:picLocks noChangeAspect="1" noChangeArrowheads="1"/>
          </p:cNvPicPr>
          <p:nvPr userDrawn="1"/>
        </p:nvPicPr>
        <p:blipFill>
          <a:blip r:embed="rId3" cstate="print">
            <a:biLevel thresh="25000"/>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990747" y="8682125"/>
            <a:ext cx="2560325" cy="5754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upa 3"/>
          <p:cNvGrpSpPr/>
          <p:nvPr userDrawn="1"/>
        </p:nvGrpSpPr>
        <p:grpSpPr>
          <a:xfrm>
            <a:off x="-12998" y="0"/>
            <a:ext cx="13017798" cy="9769012"/>
            <a:chOff x="-12998" y="0"/>
            <a:chExt cx="13017798" cy="9769012"/>
          </a:xfrm>
        </p:grpSpPr>
        <p:sp>
          <p:nvSpPr>
            <p:cNvPr id="19" name="Trapez 3"/>
            <p:cNvSpPr/>
            <p:nvPr/>
          </p:nvSpPr>
          <p:spPr>
            <a:xfrm>
              <a:off x="-12998" y="7678476"/>
              <a:ext cx="13017797" cy="2090536"/>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3153589"/>
                <a:gd name="connsiteY0" fmla="*/ 1143022 h 1145878"/>
                <a:gd name="connsiteX1" fmla="*/ 920097 w 13153589"/>
                <a:gd name="connsiteY1" fmla="*/ 1588 h 1145878"/>
                <a:gd name="connsiteX2" fmla="*/ 13150586 w 13153589"/>
                <a:gd name="connsiteY2" fmla="*/ 0 h 1145878"/>
                <a:gd name="connsiteX3" fmla="*/ 13153497 w 13153589"/>
                <a:gd name="connsiteY3" fmla="*/ 1145878 h 1145878"/>
                <a:gd name="connsiteX4" fmla="*/ 0 w 13153589"/>
                <a:gd name="connsiteY4" fmla="*/ 1143022 h 1145878"/>
                <a:gd name="connsiteX0" fmla="*/ 0 w 13153589"/>
                <a:gd name="connsiteY0" fmla="*/ 1146671 h 1149527"/>
                <a:gd name="connsiteX1" fmla="*/ 833477 w 13153589"/>
                <a:gd name="connsiteY1" fmla="*/ 0 h 1149527"/>
                <a:gd name="connsiteX2" fmla="*/ 13150586 w 13153589"/>
                <a:gd name="connsiteY2" fmla="*/ 3649 h 1149527"/>
                <a:gd name="connsiteX3" fmla="*/ 13153497 w 13153589"/>
                <a:gd name="connsiteY3" fmla="*/ 1149527 h 1149527"/>
                <a:gd name="connsiteX4" fmla="*/ 0 w 13153589"/>
                <a:gd name="connsiteY4" fmla="*/ 1146671 h 114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53589" h="1149527">
                  <a:moveTo>
                    <a:pt x="0" y="1146671"/>
                  </a:moveTo>
                  <a:lnTo>
                    <a:pt x="833477" y="0"/>
                  </a:lnTo>
                  <a:lnTo>
                    <a:pt x="13150586" y="3649"/>
                  </a:lnTo>
                  <a:cubicBezTo>
                    <a:pt x="13149804" y="392752"/>
                    <a:pt x="13154279" y="760424"/>
                    <a:pt x="13153497" y="1149527"/>
                  </a:cubicBezTo>
                  <a:lnTo>
                    <a:pt x="0" y="1146671"/>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0" name="Prostokąt 19"/>
            <p:cNvSpPr/>
            <p:nvPr userDrawn="1"/>
          </p:nvSpPr>
          <p:spPr>
            <a:xfrm>
              <a:off x="0" y="8178527"/>
              <a:ext cx="13004800" cy="1590485"/>
            </a:xfrm>
            <a:prstGeom prst="rect">
              <a:avLst/>
            </a:prstGeom>
            <a:solidFill>
              <a:schemeClr val="tx1"/>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1" name="Trójkąt prostokątny 14"/>
            <p:cNvSpPr/>
            <p:nvPr/>
          </p:nvSpPr>
          <p:spPr>
            <a:xfrm flipV="1">
              <a:off x="-2756" y="8171381"/>
              <a:ext cx="621929" cy="1596952"/>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 name="connsiteX0" fmla="*/ 0 w 604316"/>
                <a:gd name="connsiteY0" fmla="*/ 787325 h 1599332"/>
                <a:gd name="connsiteX1" fmla="*/ 0 w 604316"/>
                <a:gd name="connsiteY1" fmla="*/ 0 h 1599332"/>
                <a:gd name="connsiteX2" fmla="*/ 604316 w 604316"/>
                <a:gd name="connsiteY2" fmla="*/ 1599332 h 1599332"/>
                <a:gd name="connsiteX3" fmla="*/ 0 w 604316"/>
                <a:gd name="connsiteY3" fmla="*/ 787325 h 1599332"/>
                <a:gd name="connsiteX0" fmla="*/ 0 w 604316"/>
                <a:gd name="connsiteY0" fmla="*/ 1596950 h 1599332"/>
                <a:gd name="connsiteX1" fmla="*/ 0 w 604316"/>
                <a:gd name="connsiteY1" fmla="*/ 0 h 1599332"/>
                <a:gd name="connsiteX2" fmla="*/ 604316 w 604316"/>
                <a:gd name="connsiteY2" fmla="*/ 1599332 h 1599332"/>
                <a:gd name="connsiteX3" fmla="*/ 0 w 604316"/>
                <a:gd name="connsiteY3" fmla="*/ 1596950 h 1599332"/>
                <a:gd name="connsiteX0" fmla="*/ 0 w 613841"/>
                <a:gd name="connsiteY0" fmla="*/ 1596950 h 1596950"/>
                <a:gd name="connsiteX1" fmla="*/ 0 w 613841"/>
                <a:gd name="connsiteY1" fmla="*/ 0 h 1596950"/>
                <a:gd name="connsiteX2" fmla="*/ 613841 w 613841"/>
                <a:gd name="connsiteY2" fmla="*/ 1594570 h 1596950"/>
                <a:gd name="connsiteX3" fmla="*/ 0 w 613841"/>
                <a:gd name="connsiteY3" fmla="*/ 1596950 h 1596950"/>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0 w 611460"/>
                <a:gd name="connsiteY0" fmla="*/ 1589806 h 1589806"/>
                <a:gd name="connsiteX1" fmla="*/ 0 w 611460"/>
                <a:gd name="connsiteY1" fmla="*/ 0 h 1589806"/>
                <a:gd name="connsiteX2" fmla="*/ 611460 w 611460"/>
                <a:gd name="connsiteY2" fmla="*/ 1585045 h 1589806"/>
                <a:gd name="connsiteX3" fmla="*/ 0 w 611460"/>
                <a:gd name="connsiteY3" fmla="*/ 1589806 h 1589806"/>
                <a:gd name="connsiteX0" fmla="*/ 0 w 613841"/>
                <a:gd name="connsiteY0" fmla="*/ 1589806 h 1589806"/>
                <a:gd name="connsiteX1" fmla="*/ 0 w 613841"/>
                <a:gd name="connsiteY1" fmla="*/ 0 h 1589806"/>
                <a:gd name="connsiteX2" fmla="*/ 613841 w 613841"/>
                <a:gd name="connsiteY2" fmla="*/ 1587426 h 1589806"/>
                <a:gd name="connsiteX3" fmla="*/ 0 w 613841"/>
                <a:gd name="connsiteY3" fmla="*/ 1589806 h 1589806"/>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2381 w 613841"/>
                <a:gd name="connsiteY0" fmla="*/ 1596950 h 1596950"/>
                <a:gd name="connsiteX1" fmla="*/ 0 w 613841"/>
                <a:gd name="connsiteY1" fmla="*/ 0 h 1596950"/>
                <a:gd name="connsiteX2" fmla="*/ 613841 w 613841"/>
                <a:gd name="connsiteY2" fmla="*/ 1594570 h 1596950"/>
                <a:gd name="connsiteX3" fmla="*/ 2381 w 613841"/>
                <a:gd name="connsiteY3" fmla="*/ 1596950 h 1596950"/>
                <a:gd name="connsiteX0" fmla="*/ 105 w 616327"/>
                <a:gd name="connsiteY0" fmla="*/ 1596950 h 1596950"/>
                <a:gd name="connsiteX1" fmla="*/ 2486 w 616327"/>
                <a:gd name="connsiteY1" fmla="*/ 0 h 1596950"/>
                <a:gd name="connsiteX2" fmla="*/ 616327 w 616327"/>
                <a:gd name="connsiteY2" fmla="*/ 1594570 h 1596950"/>
                <a:gd name="connsiteX3" fmla="*/ 105 w 616327"/>
                <a:gd name="connsiteY3" fmla="*/ 1596950 h 1596950"/>
                <a:gd name="connsiteX0" fmla="*/ 105 w 609303"/>
                <a:gd name="connsiteY0" fmla="*/ 1596950 h 1596952"/>
                <a:gd name="connsiteX1" fmla="*/ 2486 w 609303"/>
                <a:gd name="connsiteY1" fmla="*/ 0 h 1596952"/>
                <a:gd name="connsiteX2" fmla="*/ 609303 w 609303"/>
                <a:gd name="connsiteY2" fmla="*/ 1596952 h 1596952"/>
                <a:gd name="connsiteX3" fmla="*/ 105 w 609303"/>
                <a:gd name="connsiteY3" fmla="*/ 1596950 h 1596952"/>
                <a:gd name="connsiteX0" fmla="*/ 2302 w 611500"/>
                <a:gd name="connsiteY0" fmla="*/ 1596950 h 1596952"/>
                <a:gd name="connsiteX1" fmla="*/ 0 w 611500"/>
                <a:gd name="connsiteY1" fmla="*/ 0 h 1596952"/>
                <a:gd name="connsiteX2" fmla="*/ 611500 w 611500"/>
                <a:gd name="connsiteY2" fmla="*/ 1596952 h 1596952"/>
                <a:gd name="connsiteX3" fmla="*/ 2302 w 611500"/>
                <a:gd name="connsiteY3" fmla="*/ 1596950 h 1596952"/>
              </a:gdLst>
              <a:ahLst/>
              <a:cxnLst>
                <a:cxn ang="0">
                  <a:pos x="connsiteX0" y="connsiteY0"/>
                </a:cxn>
                <a:cxn ang="0">
                  <a:pos x="connsiteX1" y="connsiteY1"/>
                </a:cxn>
                <a:cxn ang="0">
                  <a:pos x="connsiteX2" y="connsiteY2"/>
                </a:cxn>
                <a:cxn ang="0">
                  <a:pos x="connsiteX3" y="connsiteY3"/>
                </a:cxn>
              </a:cxnLst>
              <a:rect l="l" t="t" r="r" b="b"/>
              <a:pathLst>
                <a:path w="611500" h="1596952">
                  <a:moveTo>
                    <a:pt x="2302" y="1596950"/>
                  </a:moveTo>
                  <a:cubicBezTo>
                    <a:pt x="1508" y="1064633"/>
                    <a:pt x="794" y="532317"/>
                    <a:pt x="0" y="0"/>
                  </a:cubicBezTo>
                  <a:lnTo>
                    <a:pt x="611500" y="1596952"/>
                  </a:lnTo>
                  <a:lnTo>
                    <a:pt x="2302" y="159695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6" name="Prostokąt 5"/>
            <p:cNvSpPr/>
            <p:nvPr userDrawn="1"/>
          </p:nvSpPr>
          <p:spPr>
            <a:xfrm>
              <a:off x="6495900" y="0"/>
              <a:ext cx="6508899" cy="7678476"/>
            </a:xfrm>
            <a:prstGeom prst="rect">
              <a:avLst/>
            </a:prstGeom>
            <a:solidFill>
              <a:schemeClr val="accent1">
                <a:alpha val="50000"/>
              </a:schemeClr>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a:ln>
                  <a:noFill/>
                </a:ln>
                <a:solidFill>
                  <a:srgbClr val="FFFFFF"/>
                </a:solidFill>
                <a:effectLst/>
                <a:uFillTx/>
                <a:latin typeface="+mn-lt"/>
                <a:ea typeface="+mn-ea"/>
                <a:cs typeface="+mn-cs"/>
                <a:sym typeface="Helvetica Light"/>
              </a:endParaRPr>
            </a:p>
          </p:txBody>
        </p:sp>
      </p:grpSp>
      <p:sp>
        <p:nvSpPr>
          <p:cNvPr id="29" name="Symbol zastępczy tekstu 2"/>
          <p:cNvSpPr>
            <a:spLocks noGrp="1"/>
          </p:cNvSpPr>
          <p:nvPr userDrawn="1">
            <p:ph type="body" sz="quarter" idx="13" hasCustomPrompt="1"/>
          </p:nvPr>
        </p:nvSpPr>
        <p:spPr>
          <a:xfrm>
            <a:off x="7042248" y="268289"/>
            <a:ext cx="5329238" cy="504055"/>
          </a:xfrm>
          <a:prstGeom prst="rect">
            <a:avLst/>
          </a:prstGeom>
        </p:spPr>
        <p:txBody>
          <a:bodyPr anchor="t">
            <a:normAutofit/>
          </a:bodyPr>
          <a:lstStyle>
            <a:lvl1pPr marL="0" indent="0" algn="l">
              <a:spcBef>
                <a:spcPts val="0"/>
              </a:spcBef>
              <a:buNone/>
              <a:defRPr sz="2500" baseline="0">
                <a:solidFill>
                  <a:schemeClr val="bg1"/>
                </a:solidFill>
                <a:latin typeface="Calibri Light" panose="020F0302020204030204" pitchFamily="34" charset="0"/>
              </a:defRPr>
            </a:lvl1pPr>
          </a:lstStyle>
          <a:p>
            <a:pPr lvl="0"/>
            <a:r>
              <a:rPr lang="pl-PL" dirty="0"/>
              <a:t>Miejsce i data</a:t>
            </a:r>
          </a:p>
        </p:txBody>
      </p:sp>
      <p:pic>
        <p:nvPicPr>
          <p:cNvPr id="5"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990000" y="8683200"/>
            <a:ext cx="25606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Symbol zastępczy tekstu 2"/>
          <p:cNvSpPr>
            <a:spLocks noGrp="1"/>
          </p:cNvSpPr>
          <p:nvPr>
            <p:ph type="body" sz="quarter" idx="15" hasCustomPrompt="1"/>
          </p:nvPr>
        </p:nvSpPr>
        <p:spPr>
          <a:xfrm>
            <a:off x="7056064" y="6586760"/>
            <a:ext cx="5567016" cy="865187"/>
          </a:xfrm>
          <a:prstGeom prst="rect">
            <a:avLst/>
          </a:prstGeom>
        </p:spPr>
        <p:txBody>
          <a:bodyPr anchor="t">
            <a:normAutofit/>
          </a:bodyPr>
          <a:lstStyle>
            <a:lvl1pPr marL="0" indent="0" algn="l">
              <a:spcBef>
                <a:spcPts val="0"/>
              </a:spcBef>
              <a:buNone/>
              <a:defRPr sz="2500" baseline="0">
                <a:solidFill>
                  <a:schemeClr val="bg1"/>
                </a:solidFill>
                <a:latin typeface="Calibri Light" panose="020F0302020204030204" pitchFamily="34" charset="0"/>
              </a:defRPr>
            </a:lvl1pPr>
          </a:lstStyle>
          <a:p>
            <a:pPr lvl="0"/>
            <a:r>
              <a:rPr lang="pl-PL" dirty="0"/>
              <a:t>Imię i nazwisko prelegenta </a:t>
            </a:r>
            <a:br>
              <a:rPr lang="pl-PL" dirty="0"/>
            </a:br>
            <a:r>
              <a:rPr lang="pl-PL" dirty="0"/>
              <a:t>Stanowisko</a:t>
            </a:r>
          </a:p>
        </p:txBody>
      </p:sp>
      <p:sp>
        <p:nvSpPr>
          <p:cNvPr id="22" name="Symbol zastępczy tekstu 2"/>
          <p:cNvSpPr>
            <a:spLocks noGrp="1"/>
          </p:cNvSpPr>
          <p:nvPr>
            <p:ph type="body" sz="quarter" idx="11" hasCustomPrompt="1"/>
          </p:nvPr>
        </p:nvSpPr>
        <p:spPr>
          <a:xfrm>
            <a:off x="7060008" y="5003675"/>
            <a:ext cx="5563072" cy="1080120"/>
          </a:xfrm>
          <a:prstGeom prst="rect">
            <a:avLst/>
          </a:prstGeom>
        </p:spPr>
        <p:txBody>
          <a:bodyPr anchor="t">
            <a:normAutofit/>
          </a:bodyPr>
          <a:lstStyle>
            <a:lvl1pPr marL="0" marR="0" indent="0" algn="l" defTabSz="584200" eaLnBrk="1" fontAlgn="auto" latinLnBrk="0" hangingPunct="1">
              <a:lnSpc>
                <a:spcPct val="100000"/>
              </a:lnSpc>
              <a:spcBef>
                <a:spcPts val="0"/>
              </a:spcBef>
              <a:spcAft>
                <a:spcPts val="0"/>
              </a:spcAft>
              <a:buClrTx/>
              <a:buSzPct val="75000"/>
              <a:buFontTx/>
              <a:buNone/>
              <a:tabLst/>
              <a:defRPr sz="3400" b="1" baseline="0">
                <a:solidFill>
                  <a:schemeClr val="bg1"/>
                </a:solidFill>
                <a:latin typeface="Calibri Light" panose="020F0302020204030204" pitchFamily="34" charset="0"/>
              </a:defRPr>
            </a:lvl1pPr>
          </a:lstStyle>
          <a:p>
            <a:pPr lvl="0"/>
            <a:r>
              <a:rPr lang="pl-PL" dirty="0"/>
              <a:t>Podtytuł</a:t>
            </a:r>
          </a:p>
        </p:txBody>
      </p:sp>
      <p:sp>
        <p:nvSpPr>
          <p:cNvPr id="23" name="Shape 35"/>
          <p:cNvSpPr/>
          <p:nvPr userDrawn="1"/>
        </p:nvSpPr>
        <p:spPr>
          <a:xfrm>
            <a:off x="7192764" y="4423220"/>
            <a:ext cx="1270000" cy="212031"/>
          </a:xfrm>
          <a:prstGeom prst="rect">
            <a:avLst/>
          </a:prstGeom>
          <a:solidFill>
            <a:schemeClr val="tx1"/>
          </a:solidFill>
          <a:ln w="12700">
            <a:noFill/>
            <a:miter lim="400000"/>
          </a:ln>
        </p:spPr>
        <p:txBody>
          <a:bodyPr lIns="0" tIns="0" rIns="0" bIns="0" anchor="ctr"/>
          <a:lstStyle/>
          <a:p>
            <a:pPr lvl="0">
              <a:defRPr sz="2400">
                <a:solidFill>
                  <a:srgbClr val="FFFFFF"/>
                </a:solidFill>
              </a:defRPr>
            </a:pPr>
            <a:endParaRPr lang="pl-PL" dirty="0"/>
          </a:p>
        </p:txBody>
      </p:sp>
      <p:sp>
        <p:nvSpPr>
          <p:cNvPr id="25" name="Tytuł 1"/>
          <p:cNvSpPr>
            <a:spLocks noGrp="1"/>
          </p:cNvSpPr>
          <p:nvPr>
            <p:ph type="title" hasCustomPrompt="1"/>
          </p:nvPr>
        </p:nvSpPr>
        <p:spPr>
          <a:xfrm>
            <a:off x="7042248" y="1060376"/>
            <a:ext cx="5580832" cy="2952328"/>
          </a:xfrm>
          <a:prstGeom prst="rect">
            <a:avLst/>
          </a:prstGeom>
        </p:spPr>
        <p:txBody>
          <a:bodyPr/>
          <a:lstStyle>
            <a:lvl1pPr algn="l">
              <a:spcBef>
                <a:spcPts val="0"/>
              </a:spcBef>
              <a:defRPr sz="6400" b="1" baseline="0">
                <a:solidFill>
                  <a:schemeClr val="bg1"/>
                </a:solidFill>
                <a:latin typeface="Calibri" panose="020F0502020204030204" pitchFamily="34" charset="0"/>
              </a:defRPr>
            </a:lvl1pPr>
          </a:lstStyle>
          <a:p>
            <a:r>
              <a:rPr lang="pl-PL" dirty="0"/>
              <a:t>Tutaj proszę wpisać tytuł prezentacji</a:t>
            </a:r>
          </a:p>
        </p:txBody>
      </p:sp>
      <p:sp>
        <p:nvSpPr>
          <p:cNvPr id="26" name="Symbol zastępczy tekstu 2"/>
          <p:cNvSpPr>
            <a:spLocks noGrp="1"/>
          </p:cNvSpPr>
          <p:nvPr>
            <p:ph type="body" sz="quarter" idx="14" hasCustomPrompt="1"/>
          </p:nvPr>
        </p:nvSpPr>
        <p:spPr>
          <a:xfrm>
            <a:off x="957784" y="8693224"/>
            <a:ext cx="8208912" cy="432594"/>
          </a:xfrm>
          <a:prstGeom prst="rect">
            <a:avLst/>
          </a:prstGeom>
        </p:spPr>
        <p:txBody>
          <a:bodyPr anchor="t">
            <a:noAutofit/>
          </a:bodyPr>
          <a:lstStyle>
            <a:lvl1pPr marL="0" indent="0" algn="l">
              <a:spcBef>
                <a:spcPts val="0"/>
              </a:spcBef>
              <a:spcAft>
                <a:spcPts val="0"/>
              </a:spcAft>
              <a:buNone/>
              <a:defRPr sz="2500" baseline="0">
                <a:solidFill>
                  <a:schemeClr val="bg1"/>
                </a:solidFill>
                <a:latin typeface="Calibri Light" panose="020F0302020204030204" pitchFamily="34" charset="0"/>
              </a:defRPr>
            </a:lvl1pPr>
          </a:lstStyle>
          <a:p>
            <a:pPr lvl="0"/>
            <a:r>
              <a:rPr lang="pl-PL" dirty="0"/>
              <a:t>Nazwa jednostki lub komórki</a:t>
            </a:r>
          </a:p>
        </p:txBody>
      </p:sp>
    </p:spTree>
    <p:extLst>
      <p:ext uri="{BB962C8B-B14F-4D97-AF65-F5344CB8AC3E}">
        <p14:creationId xmlns:p14="http://schemas.microsoft.com/office/powerpoint/2010/main" val="277901601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ytuł sekcji">
    <p:bg>
      <p:bgPr>
        <a:solidFill>
          <a:schemeClr val="accent1"/>
        </a:solidFill>
        <a:effectLst/>
      </p:bgPr>
    </p:bg>
    <p:spTree>
      <p:nvGrpSpPr>
        <p:cNvPr id="1" name=""/>
        <p:cNvGrpSpPr/>
        <p:nvPr/>
      </p:nvGrpSpPr>
      <p:grpSpPr>
        <a:xfrm>
          <a:off x="0" y="0"/>
          <a:ext cx="0" cy="0"/>
          <a:chOff x="0" y="0"/>
          <a:chExt cx="0" cy="0"/>
        </a:xfrm>
      </p:grpSpPr>
      <p:sp>
        <p:nvSpPr>
          <p:cNvPr id="3" name="Symbol zastępczy tekstu 2"/>
          <p:cNvSpPr>
            <a:spLocks noGrp="1"/>
          </p:cNvSpPr>
          <p:nvPr userDrawn="1">
            <p:ph type="body" sz="quarter" idx="10" hasCustomPrompt="1"/>
          </p:nvPr>
        </p:nvSpPr>
        <p:spPr>
          <a:xfrm>
            <a:off x="777600" y="6187802"/>
            <a:ext cx="11413432" cy="865187"/>
          </a:xfrm>
          <a:prstGeom prst="rect">
            <a:avLst/>
          </a:prstGeom>
        </p:spPr>
        <p:txBody>
          <a:bodyPr anchor="t">
            <a:normAutofit/>
          </a:bodyPr>
          <a:lstStyle>
            <a:lvl1pPr marL="0" indent="0" algn="l">
              <a:spcBef>
                <a:spcPts val="0"/>
              </a:spcBef>
              <a:spcAft>
                <a:spcPts val="0"/>
              </a:spcAft>
              <a:buNone/>
              <a:defRPr sz="2500" baseline="0">
                <a:solidFill>
                  <a:schemeClr val="bg1"/>
                </a:solidFill>
                <a:latin typeface="Calibri Light" panose="020F0302020204030204" pitchFamily="34" charset="0"/>
              </a:defRPr>
            </a:lvl1pPr>
          </a:lstStyle>
          <a:p>
            <a:pPr lvl="0"/>
            <a:r>
              <a:rPr lang="pl-PL" dirty="0"/>
              <a:t>Dodatkowy tekst</a:t>
            </a:r>
          </a:p>
        </p:txBody>
      </p:sp>
      <p:grpSp>
        <p:nvGrpSpPr>
          <p:cNvPr id="2" name="Grupa 1"/>
          <p:cNvGrpSpPr/>
          <p:nvPr userDrawn="1"/>
        </p:nvGrpSpPr>
        <p:grpSpPr>
          <a:xfrm>
            <a:off x="-12998" y="7678476"/>
            <a:ext cx="13017798" cy="2090536"/>
            <a:chOff x="-12998" y="7678476"/>
            <a:chExt cx="13017798" cy="2090536"/>
          </a:xfrm>
        </p:grpSpPr>
        <p:sp>
          <p:nvSpPr>
            <p:cNvPr id="19" name="Trapez 3"/>
            <p:cNvSpPr/>
            <p:nvPr/>
          </p:nvSpPr>
          <p:spPr>
            <a:xfrm>
              <a:off x="-12998" y="7678476"/>
              <a:ext cx="13017797" cy="2090536"/>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3153589"/>
                <a:gd name="connsiteY0" fmla="*/ 1143022 h 1145878"/>
                <a:gd name="connsiteX1" fmla="*/ 920097 w 13153589"/>
                <a:gd name="connsiteY1" fmla="*/ 1588 h 1145878"/>
                <a:gd name="connsiteX2" fmla="*/ 13150586 w 13153589"/>
                <a:gd name="connsiteY2" fmla="*/ 0 h 1145878"/>
                <a:gd name="connsiteX3" fmla="*/ 13153497 w 13153589"/>
                <a:gd name="connsiteY3" fmla="*/ 1145878 h 1145878"/>
                <a:gd name="connsiteX4" fmla="*/ 0 w 13153589"/>
                <a:gd name="connsiteY4" fmla="*/ 1143022 h 1145878"/>
                <a:gd name="connsiteX0" fmla="*/ 0 w 13153589"/>
                <a:gd name="connsiteY0" fmla="*/ 1146671 h 1149527"/>
                <a:gd name="connsiteX1" fmla="*/ 833477 w 13153589"/>
                <a:gd name="connsiteY1" fmla="*/ 0 h 1149527"/>
                <a:gd name="connsiteX2" fmla="*/ 13150586 w 13153589"/>
                <a:gd name="connsiteY2" fmla="*/ 3649 h 1149527"/>
                <a:gd name="connsiteX3" fmla="*/ 13153497 w 13153589"/>
                <a:gd name="connsiteY3" fmla="*/ 1149527 h 1149527"/>
                <a:gd name="connsiteX4" fmla="*/ 0 w 13153589"/>
                <a:gd name="connsiteY4" fmla="*/ 1146671 h 114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53589" h="1149527">
                  <a:moveTo>
                    <a:pt x="0" y="1146671"/>
                  </a:moveTo>
                  <a:lnTo>
                    <a:pt x="833477" y="0"/>
                  </a:lnTo>
                  <a:lnTo>
                    <a:pt x="13150586" y="3649"/>
                  </a:lnTo>
                  <a:cubicBezTo>
                    <a:pt x="13149804" y="392752"/>
                    <a:pt x="13154279" y="760424"/>
                    <a:pt x="13153497" y="1149527"/>
                  </a:cubicBezTo>
                  <a:lnTo>
                    <a:pt x="0" y="1146671"/>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0" name="Prostokąt 19"/>
            <p:cNvSpPr/>
            <p:nvPr/>
          </p:nvSpPr>
          <p:spPr>
            <a:xfrm>
              <a:off x="0" y="8178527"/>
              <a:ext cx="13004800" cy="1590485"/>
            </a:xfrm>
            <a:prstGeom prst="rect">
              <a:avLst/>
            </a:prstGeom>
            <a:solidFill>
              <a:schemeClr val="bg1"/>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1" name="Trójkąt prostokątny 14"/>
            <p:cNvSpPr/>
            <p:nvPr/>
          </p:nvSpPr>
          <p:spPr>
            <a:xfrm flipV="1">
              <a:off x="-2756" y="8171381"/>
              <a:ext cx="621929" cy="1596952"/>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 name="connsiteX0" fmla="*/ 0 w 604316"/>
                <a:gd name="connsiteY0" fmla="*/ 787325 h 1599332"/>
                <a:gd name="connsiteX1" fmla="*/ 0 w 604316"/>
                <a:gd name="connsiteY1" fmla="*/ 0 h 1599332"/>
                <a:gd name="connsiteX2" fmla="*/ 604316 w 604316"/>
                <a:gd name="connsiteY2" fmla="*/ 1599332 h 1599332"/>
                <a:gd name="connsiteX3" fmla="*/ 0 w 604316"/>
                <a:gd name="connsiteY3" fmla="*/ 787325 h 1599332"/>
                <a:gd name="connsiteX0" fmla="*/ 0 w 604316"/>
                <a:gd name="connsiteY0" fmla="*/ 1596950 h 1599332"/>
                <a:gd name="connsiteX1" fmla="*/ 0 w 604316"/>
                <a:gd name="connsiteY1" fmla="*/ 0 h 1599332"/>
                <a:gd name="connsiteX2" fmla="*/ 604316 w 604316"/>
                <a:gd name="connsiteY2" fmla="*/ 1599332 h 1599332"/>
                <a:gd name="connsiteX3" fmla="*/ 0 w 604316"/>
                <a:gd name="connsiteY3" fmla="*/ 1596950 h 1599332"/>
                <a:gd name="connsiteX0" fmla="*/ 0 w 613841"/>
                <a:gd name="connsiteY0" fmla="*/ 1596950 h 1596950"/>
                <a:gd name="connsiteX1" fmla="*/ 0 w 613841"/>
                <a:gd name="connsiteY1" fmla="*/ 0 h 1596950"/>
                <a:gd name="connsiteX2" fmla="*/ 613841 w 613841"/>
                <a:gd name="connsiteY2" fmla="*/ 1594570 h 1596950"/>
                <a:gd name="connsiteX3" fmla="*/ 0 w 613841"/>
                <a:gd name="connsiteY3" fmla="*/ 1596950 h 1596950"/>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0 w 611460"/>
                <a:gd name="connsiteY0" fmla="*/ 1589806 h 1589806"/>
                <a:gd name="connsiteX1" fmla="*/ 0 w 611460"/>
                <a:gd name="connsiteY1" fmla="*/ 0 h 1589806"/>
                <a:gd name="connsiteX2" fmla="*/ 611460 w 611460"/>
                <a:gd name="connsiteY2" fmla="*/ 1585045 h 1589806"/>
                <a:gd name="connsiteX3" fmla="*/ 0 w 611460"/>
                <a:gd name="connsiteY3" fmla="*/ 1589806 h 1589806"/>
                <a:gd name="connsiteX0" fmla="*/ 0 w 613841"/>
                <a:gd name="connsiteY0" fmla="*/ 1589806 h 1589806"/>
                <a:gd name="connsiteX1" fmla="*/ 0 w 613841"/>
                <a:gd name="connsiteY1" fmla="*/ 0 h 1589806"/>
                <a:gd name="connsiteX2" fmla="*/ 613841 w 613841"/>
                <a:gd name="connsiteY2" fmla="*/ 1587426 h 1589806"/>
                <a:gd name="connsiteX3" fmla="*/ 0 w 613841"/>
                <a:gd name="connsiteY3" fmla="*/ 1589806 h 1589806"/>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2381 w 613841"/>
                <a:gd name="connsiteY0" fmla="*/ 1596950 h 1596950"/>
                <a:gd name="connsiteX1" fmla="*/ 0 w 613841"/>
                <a:gd name="connsiteY1" fmla="*/ 0 h 1596950"/>
                <a:gd name="connsiteX2" fmla="*/ 613841 w 613841"/>
                <a:gd name="connsiteY2" fmla="*/ 1594570 h 1596950"/>
                <a:gd name="connsiteX3" fmla="*/ 2381 w 613841"/>
                <a:gd name="connsiteY3" fmla="*/ 1596950 h 1596950"/>
                <a:gd name="connsiteX0" fmla="*/ 105 w 616327"/>
                <a:gd name="connsiteY0" fmla="*/ 1596950 h 1596950"/>
                <a:gd name="connsiteX1" fmla="*/ 2486 w 616327"/>
                <a:gd name="connsiteY1" fmla="*/ 0 h 1596950"/>
                <a:gd name="connsiteX2" fmla="*/ 616327 w 616327"/>
                <a:gd name="connsiteY2" fmla="*/ 1594570 h 1596950"/>
                <a:gd name="connsiteX3" fmla="*/ 105 w 616327"/>
                <a:gd name="connsiteY3" fmla="*/ 1596950 h 1596950"/>
                <a:gd name="connsiteX0" fmla="*/ 105 w 609303"/>
                <a:gd name="connsiteY0" fmla="*/ 1596950 h 1596952"/>
                <a:gd name="connsiteX1" fmla="*/ 2486 w 609303"/>
                <a:gd name="connsiteY1" fmla="*/ 0 h 1596952"/>
                <a:gd name="connsiteX2" fmla="*/ 609303 w 609303"/>
                <a:gd name="connsiteY2" fmla="*/ 1596952 h 1596952"/>
                <a:gd name="connsiteX3" fmla="*/ 105 w 609303"/>
                <a:gd name="connsiteY3" fmla="*/ 1596950 h 1596952"/>
                <a:gd name="connsiteX0" fmla="*/ 2302 w 611500"/>
                <a:gd name="connsiteY0" fmla="*/ 1596950 h 1596952"/>
                <a:gd name="connsiteX1" fmla="*/ 0 w 611500"/>
                <a:gd name="connsiteY1" fmla="*/ 0 h 1596952"/>
                <a:gd name="connsiteX2" fmla="*/ 611500 w 611500"/>
                <a:gd name="connsiteY2" fmla="*/ 1596952 h 1596952"/>
                <a:gd name="connsiteX3" fmla="*/ 2302 w 611500"/>
                <a:gd name="connsiteY3" fmla="*/ 1596950 h 1596952"/>
              </a:gdLst>
              <a:ahLst/>
              <a:cxnLst>
                <a:cxn ang="0">
                  <a:pos x="connsiteX0" y="connsiteY0"/>
                </a:cxn>
                <a:cxn ang="0">
                  <a:pos x="connsiteX1" y="connsiteY1"/>
                </a:cxn>
                <a:cxn ang="0">
                  <a:pos x="connsiteX2" y="connsiteY2"/>
                </a:cxn>
                <a:cxn ang="0">
                  <a:pos x="connsiteX3" y="connsiteY3"/>
                </a:cxn>
              </a:cxnLst>
              <a:rect l="l" t="t" r="r" b="b"/>
              <a:pathLst>
                <a:path w="611500" h="1596952">
                  <a:moveTo>
                    <a:pt x="2302" y="1596950"/>
                  </a:moveTo>
                  <a:cubicBezTo>
                    <a:pt x="1508" y="1064633"/>
                    <a:pt x="794" y="532317"/>
                    <a:pt x="0" y="0"/>
                  </a:cubicBezTo>
                  <a:lnTo>
                    <a:pt x="611500" y="1596952"/>
                  </a:lnTo>
                  <a:lnTo>
                    <a:pt x="2302" y="1596950"/>
                  </a:lnTo>
                  <a:close/>
                </a:path>
              </a:pathLst>
            </a:custGeom>
            <a:solidFill>
              <a:schemeClr val="tx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pic>
          <p:nvPicPr>
            <p:cNvPr id="1026" name="Picture 2" descr="D:\Moje obrazy\logo zus\logoZUSnoweRozwinieci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90747" y="8682125"/>
              <a:ext cx="2560325" cy="575464"/>
            </a:xfrm>
            <a:prstGeom prst="rect">
              <a:avLst/>
            </a:prstGeom>
            <a:noFill/>
            <a:extLst>
              <a:ext uri="{909E8E84-426E-40DD-AFC4-6F175D3DCCD1}">
                <a14:hiddenFill xmlns:a14="http://schemas.microsoft.com/office/drawing/2010/main">
                  <a:solidFill>
                    <a:srgbClr val="FFFFFF"/>
                  </a:solidFill>
                </a14:hiddenFill>
              </a:ext>
            </a:extLst>
          </p:spPr>
        </p:pic>
      </p:grpSp>
      <p:sp>
        <p:nvSpPr>
          <p:cNvPr id="24" name="Symbol zastępczy tekstu 2"/>
          <p:cNvSpPr>
            <a:spLocks noGrp="1"/>
          </p:cNvSpPr>
          <p:nvPr userDrawn="1">
            <p:ph type="body" sz="quarter" idx="11" hasCustomPrompt="1"/>
          </p:nvPr>
        </p:nvSpPr>
        <p:spPr>
          <a:xfrm>
            <a:off x="777600" y="4565526"/>
            <a:ext cx="11413432" cy="1080120"/>
          </a:xfrm>
          <a:prstGeom prst="rect">
            <a:avLst/>
          </a:prstGeom>
        </p:spPr>
        <p:txBody>
          <a:bodyPr anchor="t">
            <a:normAutofit/>
          </a:bodyPr>
          <a:lstStyle>
            <a:lvl1pPr marL="0" marR="0" indent="0" algn="l" defTabSz="584200" eaLnBrk="1" fontAlgn="auto" latinLnBrk="0" hangingPunct="1">
              <a:lnSpc>
                <a:spcPct val="100000"/>
              </a:lnSpc>
              <a:spcBef>
                <a:spcPts val="0"/>
              </a:spcBef>
              <a:spcAft>
                <a:spcPts val="0"/>
              </a:spcAft>
              <a:buClrTx/>
              <a:buSzPct val="75000"/>
              <a:buFontTx/>
              <a:buNone/>
              <a:tabLst/>
              <a:defRPr sz="3400" b="1" baseline="0">
                <a:solidFill>
                  <a:schemeClr val="bg1"/>
                </a:solidFill>
                <a:latin typeface="Calibri Light" panose="020F0302020204030204" pitchFamily="34" charset="0"/>
              </a:defRPr>
            </a:lvl1pPr>
          </a:lstStyle>
          <a:p>
            <a:pPr lvl="0"/>
            <a:r>
              <a:rPr lang="pl-PL" dirty="0"/>
              <a:t>Podtytuł sekcji</a:t>
            </a:r>
          </a:p>
        </p:txBody>
      </p:sp>
      <p:sp>
        <p:nvSpPr>
          <p:cNvPr id="25" name="Symbol zastępczy tekstu 2"/>
          <p:cNvSpPr>
            <a:spLocks noGrp="1"/>
          </p:cNvSpPr>
          <p:nvPr userDrawn="1">
            <p:ph type="body" sz="quarter" idx="12" hasCustomPrompt="1"/>
          </p:nvPr>
        </p:nvSpPr>
        <p:spPr>
          <a:xfrm>
            <a:off x="777600" y="1189534"/>
            <a:ext cx="11413432" cy="2016224"/>
          </a:xfrm>
          <a:prstGeom prst="rect">
            <a:avLst/>
          </a:prstGeom>
        </p:spPr>
        <p:txBody>
          <a:bodyPr anchor="t">
            <a:noAutofit/>
          </a:bodyPr>
          <a:lstStyle>
            <a:lvl1pPr marL="0" indent="0" algn="l">
              <a:spcBef>
                <a:spcPts val="0"/>
              </a:spcBef>
              <a:spcAft>
                <a:spcPts val="0"/>
              </a:spcAft>
              <a:buNone/>
              <a:defRPr sz="6400" b="1" baseline="0">
                <a:solidFill>
                  <a:schemeClr val="bg1"/>
                </a:solidFill>
                <a:latin typeface="Calibri" panose="020F0502020204030204" pitchFamily="34" charset="0"/>
              </a:defRPr>
            </a:lvl1pPr>
          </a:lstStyle>
          <a:p>
            <a:pPr lvl="0"/>
            <a:r>
              <a:rPr lang="pl-PL" dirty="0"/>
              <a:t>Tu proszę wpisać tytuł sekcji tytuł sekcji</a:t>
            </a:r>
          </a:p>
        </p:txBody>
      </p:sp>
      <p:sp>
        <p:nvSpPr>
          <p:cNvPr id="28" name="Shape 35"/>
          <p:cNvSpPr/>
          <p:nvPr userDrawn="1"/>
        </p:nvSpPr>
        <p:spPr>
          <a:xfrm>
            <a:off x="885776" y="3796481"/>
            <a:ext cx="1270000" cy="212031"/>
          </a:xfrm>
          <a:prstGeom prst="rect">
            <a:avLst/>
          </a:prstGeom>
          <a:solidFill>
            <a:schemeClr val="tx1"/>
          </a:solidFill>
          <a:ln w="12700">
            <a:miter lim="400000"/>
          </a:ln>
        </p:spPr>
        <p:txBody>
          <a:bodyPr lIns="0" tIns="0" rIns="0" bIns="0" anchor="ctr"/>
          <a:lstStyle/>
          <a:p>
            <a:pPr lvl="0">
              <a:defRPr sz="2400">
                <a:solidFill>
                  <a:srgbClr val="FFFFFF"/>
                </a:solidFill>
              </a:defRPr>
            </a:pPr>
            <a:endParaRPr lang="pl-PL" dirty="0"/>
          </a:p>
        </p:txBody>
      </p:sp>
      <p:sp>
        <p:nvSpPr>
          <p:cNvPr id="14" name="Symbol zastępczy tekstu 2"/>
          <p:cNvSpPr>
            <a:spLocks noGrp="1"/>
          </p:cNvSpPr>
          <p:nvPr>
            <p:ph type="body" sz="quarter" idx="13" hasCustomPrompt="1"/>
          </p:nvPr>
        </p:nvSpPr>
        <p:spPr>
          <a:xfrm>
            <a:off x="957784" y="8693224"/>
            <a:ext cx="8208912" cy="432594"/>
          </a:xfrm>
          <a:prstGeom prst="rect">
            <a:avLst/>
          </a:prstGeom>
        </p:spPr>
        <p:txBody>
          <a:bodyPr anchor="t">
            <a:noAutofit/>
          </a:bodyPr>
          <a:lstStyle>
            <a:lvl1pPr marL="0" indent="0" algn="l">
              <a:spcBef>
                <a:spcPts val="0"/>
              </a:spcBef>
              <a:spcAft>
                <a:spcPts val="0"/>
              </a:spcAft>
              <a:buNone/>
              <a:defRPr sz="2500" baseline="0">
                <a:solidFill>
                  <a:schemeClr val="tx1"/>
                </a:solidFill>
                <a:latin typeface="Calibri Light" panose="020F0302020204030204" pitchFamily="34" charset="0"/>
              </a:defRPr>
            </a:lvl1pPr>
          </a:lstStyle>
          <a:p>
            <a:pPr lvl="0"/>
            <a:r>
              <a:rPr lang="pl-PL" dirty="0"/>
              <a:t>Nazwa jednostki lub komórki</a:t>
            </a:r>
          </a:p>
        </p:txBody>
      </p:sp>
    </p:spTree>
    <p:extLst>
      <p:ext uri="{BB962C8B-B14F-4D97-AF65-F5344CB8AC3E}">
        <p14:creationId xmlns:p14="http://schemas.microsoft.com/office/powerpoint/2010/main" val="2453873670"/>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 i grafika - krótszy tytuł">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lvl="0">
                  <a:defRPr sz="2400">
                    <a:solidFill>
                      <a:srgbClr val="FFFFFF"/>
                    </a:solidFill>
                  </a:defRPr>
                </a:pPr>
                <a:endParaRPr lang="pl-PL" dirty="0"/>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15" name="Symbol zastępczy tekstu 14"/>
          <p:cNvSpPr>
            <a:spLocks noGrp="1"/>
          </p:cNvSpPr>
          <p:nvPr>
            <p:ph type="body" sz="quarter" idx="11"/>
          </p:nvPr>
        </p:nvSpPr>
        <p:spPr>
          <a:xfrm>
            <a:off x="777600" y="3364632"/>
            <a:ext cx="5508776" cy="4968552"/>
          </a:xfrm>
          <a:prstGeom prst="rect">
            <a:avLst/>
          </a:prstGeom>
        </p:spPr>
        <p:txBody>
          <a:bodyPr/>
          <a:lstStyle>
            <a:lvl1pPr marL="0" indent="0">
              <a:spcBef>
                <a:spcPts val="0"/>
              </a:spcBef>
              <a:spcAft>
                <a:spcPts val="600"/>
              </a:spcAft>
              <a:buFont typeface="Arial" panose="020B0604020202020204" pitchFamily="34" charset="0"/>
              <a:buNone/>
              <a:defRPr sz="2000" b="0">
                <a:solidFill>
                  <a:schemeClr val="tx2"/>
                </a:solidFill>
                <a:latin typeface="Calibri" panose="020F0502020204030204" pitchFamily="34" charset="0"/>
              </a:defRPr>
            </a:lvl1pPr>
            <a:lvl2pPr marL="432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2pPr>
            <a:lvl3pPr marL="864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3pPr>
            <a:lvl4pPr marL="1296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4pPr>
            <a:lvl5pPr marL="2222500" indent="-444500">
              <a:buFont typeface="Arial" panose="020B0604020202020204" pitchFamily="34" charset="0"/>
              <a:buChar char="•"/>
              <a:defRPr sz="1600" b="0">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16" name="Symbol zastępczy tekstu 14"/>
          <p:cNvSpPr>
            <a:spLocks noGrp="1"/>
          </p:cNvSpPr>
          <p:nvPr>
            <p:ph type="body" sz="quarter" idx="12" hasCustomPrompt="1"/>
          </p:nvPr>
        </p:nvSpPr>
        <p:spPr>
          <a:xfrm>
            <a:off x="741760" y="2212504"/>
            <a:ext cx="11521280" cy="864096"/>
          </a:xfrm>
          <a:prstGeom prst="rect">
            <a:avLst/>
          </a:prstGeom>
        </p:spPr>
        <p:txBody>
          <a:bodyPr/>
          <a:lstStyle>
            <a:lvl1pPr marL="0" marR="0" indent="0" defTabSz="584200" eaLnBrk="1" fontAlgn="auto" latinLnBrk="0" hangingPunct="1">
              <a:lnSpc>
                <a:spcPct val="100000"/>
              </a:lnSpc>
              <a:spcBef>
                <a:spcPts val="0"/>
              </a:spcBef>
              <a:spcAft>
                <a:spcPts val="600"/>
              </a:spcAft>
              <a:buClrTx/>
              <a:buSzPct val="75000"/>
              <a:buFont typeface="Arial" panose="020B0604020202020204" pitchFamily="34" charset="0"/>
              <a:buNone/>
              <a:tabLst/>
              <a:defRPr sz="2500" b="0"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marL="0" marR="0" lvl="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a:pPr>
            <a:r>
              <a:rPr lang="pl-PL" dirty="0"/>
              <a:t>Tu można wpisać tekst wprowadzający. Zieloną kreskę można w razie potrzeby przesunąć (ale nie wydłużać) we wzorcu: menu „Widok” &gt; „Wzorzec slajdów”.</a:t>
            </a:r>
          </a:p>
        </p:txBody>
      </p:sp>
      <p:sp>
        <p:nvSpPr>
          <p:cNvPr id="17" name="Symbol zastępczy tekstu 2"/>
          <p:cNvSpPr>
            <a:spLocks noGrp="1"/>
          </p:cNvSpPr>
          <p:nvPr>
            <p:ph type="body" sz="quarter" idx="13" hasCustomPrompt="1"/>
          </p:nvPr>
        </p:nvSpPr>
        <p:spPr>
          <a:xfrm>
            <a:off x="3046016" y="77664"/>
            <a:ext cx="9217024" cy="381719"/>
          </a:xfrm>
          <a:prstGeom prst="rect">
            <a:avLst/>
          </a:prstGeom>
        </p:spPr>
        <p:txBody>
          <a:bodyPr anchor="t">
            <a:normAutofit/>
          </a:bodyPr>
          <a:lstStyle>
            <a:lvl1pPr marL="0" indent="0" algn="l">
              <a:spcBef>
                <a:spcPts val="0"/>
              </a:spcBef>
              <a:spcAft>
                <a:spcPts val="600"/>
              </a:spcAft>
              <a:buNone/>
              <a:defRPr sz="1900" b="1" baseline="0">
                <a:solidFill>
                  <a:schemeClr val="tx1"/>
                </a:solidFill>
                <a:latin typeface="Calibri" panose="020F0502020204030204" pitchFamily="34" charset="0"/>
              </a:defRPr>
            </a:lvl1pPr>
          </a:lstStyle>
          <a:p>
            <a:pPr lvl="0"/>
            <a:r>
              <a:rPr lang="pl-PL" dirty="0"/>
              <a:t>Tytuł sekcji (najlepiej wpisać w „Widoku wzorca” do układu slajdu dla każdej sekcji) </a:t>
            </a:r>
          </a:p>
        </p:txBody>
      </p:sp>
      <p:sp>
        <p:nvSpPr>
          <p:cNvPr id="18" name="Symbol zastępczy tekstu 14"/>
          <p:cNvSpPr>
            <a:spLocks noGrp="1"/>
          </p:cNvSpPr>
          <p:nvPr>
            <p:ph type="body" sz="quarter" idx="14" hasCustomPrompt="1"/>
          </p:nvPr>
        </p:nvSpPr>
        <p:spPr>
          <a:xfrm>
            <a:off x="741760" y="844352"/>
            <a:ext cx="11521280" cy="864096"/>
          </a:xfrm>
          <a:prstGeom prst="rect">
            <a:avLst/>
          </a:prstGeom>
        </p:spPr>
        <p:txBody>
          <a:bodyPr/>
          <a:lstStyle>
            <a:lvl1pPr marL="0" indent="0">
              <a:spcBef>
                <a:spcPts val="0"/>
              </a:spcBef>
              <a:spcAft>
                <a:spcPts val="0"/>
              </a:spcAft>
              <a:buFont typeface="Arial" panose="020B0604020202020204" pitchFamily="34" charset="0"/>
              <a:buNone/>
              <a:defRPr sz="5200" b="1"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a:t>Tytuł slajdu krótszy</a:t>
            </a:r>
          </a:p>
        </p:txBody>
      </p:sp>
      <p:sp>
        <p:nvSpPr>
          <p:cNvPr id="19" name="Shape 35"/>
          <p:cNvSpPr/>
          <p:nvPr userDrawn="1"/>
        </p:nvSpPr>
        <p:spPr>
          <a:xfrm>
            <a:off x="829279" y="1780456"/>
            <a:ext cx="1270000" cy="212031"/>
          </a:xfrm>
          <a:prstGeom prst="rect">
            <a:avLst/>
          </a:prstGeom>
          <a:solidFill>
            <a:srgbClr val="029A3F"/>
          </a:solidFill>
          <a:ln w="12700">
            <a:miter lim="400000"/>
          </a:ln>
        </p:spPr>
        <p:txBody>
          <a:bodyPr lIns="0" tIns="0" rIns="0" bIns="0" anchor="ctr"/>
          <a:lstStyle/>
          <a:p>
            <a:pPr lvl="0">
              <a:defRPr sz="2400">
                <a:solidFill>
                  <a:srgbClr val="FFFFFF"/>
                </a:solidFill>
              </a:defRPr>
            </a:pPr>
            <a:endParaRPr lang="pl-PL" dirty="0"/>
          </a:p>
        </p:txBody>
      </p:sp>
      <p:sp>
        <p:nvSpPr>
          <p:cNvPr id="21" name="Symbol zastępczy zawartości 20"/>
          <p:cNvSpPr>
            <a:spLocks noGrp="1"/>
          </p:cNvSpPr>
          <p:nvPr>
            <p:ph sz="quarter" idx="15"/>
          </p:nvPr>
        </p:nvSpPr>
        <p:spPr>
          <a:xfrm>
            <a:off x="6789738" y="3364632"/>
            <a:ext cx="5473302" cy="4968552"/>
          </a:xfrm>
          <a:prstGeom prst="rect">
            <a:avLst/>
          </a:prstGeom>
        </p:spPr>
        <p:txBody>
          <a:bodyPr/>
          <a:lstStyle>
            <a:lvl1pPr marL="0" indent="0">
              <a:spcBef>
                <a:spcPts val="0"/>
              </a:spcBef>
              <a:spcAft>
                <a:spcPts val="600"/>
              </a:spcAft>
              <a:buNone/>
              <a:defRPr sz="2000">
                <a:solidFill>
                  <a:schemeClr val="tx2"/>
                </a:solidFill>
                <a:latin typeface="Calibri" panose="020F0502020204030204" pitchFamily="34" charset="0"/>
              </a:defRPr>
            </a:lvl1pPr>
            <a:lvl2pPr marL="432000" indent="-432000">
              <a:spcBef>
                <a:spcPts val="0"/>
              </a:spcBef>
              <a:spcAft>
                <a:spcPts val="600"/>
              </a:spcAft>
              <a:defRPr sz="2000">
                <a:solidFill>
                  <a:schemeClr val="tx2"/>
                </a:solidFill>
                <a:latin typeface="Calibri" panose="020F0502020204030204" pitchFamily="34" charset="0"/>
              </a:defRPr>
            </a:lvl2pPr>
            <a:lvl3pPr marL="864000" indent="-432000">
              <a:spcBef>
                <a:spcPts val="0"/>
              </a:spcBef>
              <a:spcAft>
                <a:spcPts val="600"/>
              </a:spcAft>
              <a:defRPr sz="2000">
                <a:solidFill>
                  <a:schemeClr val="tx2"/>
                </a:solidFill>
                <a:latin typeface="Calibri" panose="020F0502020204030204" pitchFamily="34" charset="0"/>
              </a:defRPr>
            </a:lvl3pPr>
            <a:lvl4pPr marL="1296000" indent="-432000">
              <a:spcBef>
                <a:spcPts val="0"/>
              </a:spcBef>
              <a:spcAft>
                <a:spcPts val="600"/>
              </a:spcAft>
              <a:defRPr sz="2000">
                <a:solidFill>
                  <a:schemeClr val="tx2"/>
                </a:solidFill>
                <a:latin typeface="Calibri" panose="020F0502020204030204" pitchFamily="34" charset="0"/>
              </a:defRPr>
            </a:lvl4pPr>
            <a:lvl5pPr>
              <a:defRPr sz="1600">
                <a:solidFill>
                  <a:schemeClr val="tx2"/>
                </a:solidFill>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2" name="pole tekstowe 1"/>
          <p:cNvSpPr txBox="1"/>
          <p:nvPr userDrawn="1"/>
        </p:nvSpPr>
        <p:spPr>
          <a:xfrm>
            <a:off x="829279" y="83994"/>
            <a:ext cx="776577"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1" hangingPunct="0">
              <a:lnSpc>
                <a:spcPct val="100000"/>
              </a:lnSpc>
              <a:spcBef>
                <a:spcPts val="0"/>
              </a:spcBef>
              <a:spcAft>
                <a:spcPts val="0"/>
              </a:spcAft>
              <a:buClrTx/>
              <a:buSzTx/>
              <a:buFontTx/>
              <a:buNone/>
              <a:tabLst/>
            </a:pPr>
            <a:fld id="{C19836D0-3F8D-48FA-A6B3-A53F85479A39}" type="slidenum">
              <a:rPr kumimoji="0" lang="pl-PL" sz="2000" b="1" i="0" u="none" strike="noStrike" cap="none" spc="0" normalizeH="0" baseline="0" smtClean="0">
                <a:ln>
                  <a:noFill/>
                </a:ln>
                <a:solidFill>
                  <a:schemeClr val="bg1"/>
                </a:solidFill>
                <a:effectLst/>
                <a:uFillTx/>
                <a:latin typeface="Calibri" panose="020F0502020204030204" pitchFamily="34" charset="0"/>
                <a:ea typeface="+mn-ea"/>
                <a:cs typeface="+mn-cs"/>
                <a:sym typeface="Helvetica Light"/>
              </a:rPr>
              <a:t>‹#›</a:t>
            </a:fld>
            <a:endParaRPr kumimoji="0" lang="pl-PL" sz="20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endParaRPr>
          </a:p>
        </p:txBody>
      </p:sp>
    </p:spTree>
    <p:extLst>
      <p:ext uri="{BB962C8B-B14F-4D97-AF65-F5344CB8AC3E}">
        <p14:creationId xmlns:p14="http://schemas.microsoft.com/office/powerpoint/2010/main" val="1163583357"/>
      </p:ext>
    </p:extLst>
  </p:cSld>
  <p:clrMapOvr>
    <a:masterClrMapping/>
  </p:clrMapOvr>
  <p:transition spd="med"/>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 z dużą grafiką - krótszy tytuł">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lvl="0">
                  <a:defRPr sz="2400">
                    <a:solidFill>
                      <a:srgbClr val="FFFFFF"/>
                    </a:solidFill>
                  </a:defRPr>
                </a:pPr>
                <a:endParaRPr lang="pl-PL" dirty="0"/>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15" name="Symbol zastępczy tekstu 14"/>
          <p:cNvSpPr>
            <a:spLocks noGrp="1"/>
          </p:cNvSpPr>
          <p:nvPr>
            <p:ph type="body" sz="quarter" idx="11"/>
          </p:nvPr>
        </p:nvSpPr>
        <p:spPr>
          <a:xfrm>
            <a:off x="6790432" y="4588768"/>
            <a:ext cx="5508776" cy="3744416"/>
          </a:xfrm>
          <a:prstGeom prst="rect">
            <a:avLst/>
          </a:prstGeom>
        </p:spPr>
        <p:txBody>
          <a:bodyPr/>
          <a:lstStyle>
            <a:lvl1pPr marL="0" indent="0">
              <a:spcBef>
                <a:spcPts val="0"/>
              </a:spcBef>
              <a:spcAft>
                <a:spcPts val="600"/>
              </a:spcAft>
              <a:buFont typeface="Arial" panose="020B0604020202020204" pitchFamily="34" charset="0"/>
              <a:buNone/>
              <a:defRPr sz="2000" b="0">
                <a:solidFill>
                  <a:schemeClr val="tx2"/>
                </a:solidFill>
                <a:latin typeface="Calibri" panose="020F0502020204030204" pitchFamily="34" charset="0"/>
              </a:defRPr>
            </a:lvl1pPr>
            <a:lvl2pPr marL="432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2pPr>
            <a:lvl3pPr marL="864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3pPr>
            <a:lvl4pPr marL="1296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4pPr>
            <a:lvl5pPr marL="2222500" indent="-444500">
              <a:buFont typeface="Arial" panose="020B0604020202020204" pitchFamily="34" charset="0"/>
              <a:buChar char="•"/>
              <a:defRPr sz="1600" b="0">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16" name="Symbol zastępczy tekstu 14"/>
          <p:cNvSpPr>
            <a:spLocks noGrp="1"/>
          </p:cNvSpPr>
          <p:nvPr>
            <p:ph type="body" sz="quarter" idx="12" hasCustomPrompt="1"/>
          </p:nvPr>
        </p:nvSpPr>
        <p:spPr>
          <a:xfrm>
            <a:off x="6790432" y="2716560"/>
            <a:ext cx="5472608" cy="1656184"/>
          </a:xfrm>
          <a:prstGeom prst="rect">
            <a:avLst/>
          </a:prstGeom>
        </p:spPr>
        <p:txBody>
          <a:bodyPr/>
          <a:lstStyle>
            <a:lvl1pPr marL="0" marR="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sz="2500" b="0"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marL="0" marR="0" lvl="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a:pPr>
            <a:r>
              <a:rPr lang="pl-PL" dirty="0"/>
              <a:t>Tu można wpisać tekst wprowadzający. Zieloną kreskę można w razie potrzeby przesunąć (ale nie wydłużać) we wzorcu: menu „Widok” &gt; „Wzorzec slajdów”</a:t>
            </a:r>
          </a:p>
        </p:txBody>
      </p:sp>
      <p:sp>
        <p:nvSpPr>
          <p:cNvPr id="17" name="Symbol zastępczy tekstu 2"/>
          <p:cNvSpPr>
            <a:spLocks noGrp="1"/>
          </p:cNvSpPr>
          <p:nvPr>
            <p:ph type="body" sz="quarter" idx="13" hasCustomPrompt="1"/>
          </p:nvPr>
        </p:nvSpPr>
        <p:spPr>
          <a:xfrm>
            <a:off x="3046016" y="77664"/>
            <a:ext cx="9217024" cy="381719"/>
          </a:xfrm>
          <a:prstGeom prst="rect">
            <a:avLst/>
          </a:prstGeom>
        </p:spPr>
        <p:txBody>
          <a:bodyPr anchor="t">
            <a:noAutofit/>
          </a:bodyPr>
          <a:lstStyle>
            <a:lvl1pPr marL="0" indent="0" algn="l">
              <a:spcBef>
                <a:spcPts val="0"/>
              </a:spcBef>
              <a:spcAft>
                <a:spcPts val="600"/>
              </a:spcAft>
              <a:buNone/>
              <a:defRPr sz="1900" b="1" baseline="0">
                <a:solidFill>
                  <a:schemeClr val="tx1"/>
                </a:solidFill>
                <a:latin typeface="Calibri" panose="020F0502020204030204" pitchFamily="34" charset="0"/>
              </a:defRPr>
            </a:lvl1pPr>
          </a:lstStyle>
          <a:p>
            <a:pPr lvl="0"/>
            <a:r>
              <a:rPr lang="pl-PL" dirty="0"/>
              <a:t>Tytuł sekcji (najlepiej wpisać w „Widoku wzorca” do układu slajdu dla każdej sekcji) </a:t>
            </a:r>
          </a:p>
        </p:txBody>
      </p:sp>
      <p:sp>
        <p:nvSpPr>
          <p:cNvPr id="18" name="Symbol zastępczy tekstu 14"/>
          <p:cNvSpPr>
            <a:spLocks noGrp="1"/>
          </p:cNvSpPr>
          <p:nvPr>
            <p:ph type="body" sz="quarter" idx="14" hasCustomPrompt="1"/>
          </p:nvPr>
        </p:nvSpPr>
        <p:spPr>
          <a:xfrm>
            <a:off x="6790432" y="916359"/>
            <a:ext cx="5472608" cy="1296145"/>
          </a:xfrm>
          <a:prstGeom prst="rect">
            <a:avLst/>
          </a:prstGeom>
        </p:spPr>
        <p:txBody>
          <a:bodyPr/>
          <a:lstStyle>
            <a:lvl1pPr marL="0" indent="0">
              <a:spcBef>
                <a:spcPts val="0"/>
              </a:spcBef>
              <a:spcAft>
                <a:spcPts val="0"/>
              </a:spcAft>
              <a:buFont typeface="Arial" panose="020B0604020202020204" pitchFamily="34" charset="0"/>
              <a:buNone/>
              <a:defRPr sz="4200" b="1"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a:t>Tytuł slajdu</a:t>
            </a:r>
            <a:br>
              <a:rPr lang="pl-PL" dirty="0"/>
            </a:br>
            <a:r>
              <a:rPr lang="pl-PL" dirty="0"/>
              <a:t>krótszy</a:t>
            </a:r>
          </a:p>
        </p:txBody>
      </p:sp>
      <p:sp>
        <p:nvSpPr>
          <p:cNvPr id="21" name="Symbol zastępczy zawartości 20"/>
          <p:cNvSpPr>
            <a:spLocks noGrp="1"/>
          </p:cNvSpPr>
          <p:nvPr>
            <p:ph sz="quarter" idx="15"/>
          </p:nvPr>
        </p:nvSpPr>
        <p:spPr>
          <a:xfrm>
            <a:off x="741760" y="916360"/>
            <a:ext cx="5473302" cy="7416824"/>
          </a:xfrm>
          <a:prstGeom prst="rect">
            <a:avLst/>
          </a:prstGeom>
        </p:spPr>
        <p:txBody>
          <a:bodyPr/>
          <a:lstStyle>
            <a:lvl1pPr marL="0" indent="0">
              <a:spcBef>
                <a:spcPts val="0"/>
              </a:spcBef>
              <a:spcAft>
                <a:spcPts val="600"/>
              </a:spcAft>
              <a:buNone/>
              <a:defRPr sz="2000">
                <a:solidFill>
                  <a:schemeClr val="tx2"/>
                </a:solidFill>
                <a:latin typeface="Calibri" panose="020F0502020204030204" pitchFamily="34" charset="0"/>
              </a:defRPr>
            </a:lvl1pPr>
            <a:lvl2pPr marL="432000" indent="-432000">
              <a:spcBef>
                <a:spcPts val="0"/>
              </a:spcBef>
              <a:spcAft>
                <a:spcPts val="600"/>
              </a:spcAft>
              <a:defRPr sz="2000">
                <a:solidFill>
                  <a:schemeClr val="tx2"/>
                </a:solidFill>
                <a:latin typeface="Calibri" panose="020F0502020204030204" pitchFamily="34" charset="0"/>
              </a:defRPr>
            </a:lvl2pPr>
            <a:lvl3pPr marL="864000" indent="-432000">
              <a:spcBef>
                <a:spcPts val="0"/>
              </a:spcBef>
              <a:spcAft>
                <a:spcPts val="600"/>
              </a:spcAft>
              <a:defRPr sz="2000">
                <a:solidFill>
                  <a:schemeClr val="tx2"/>
                </a:solidFill>
                <a:latin typeface="Calibri" panose="020F0502020204030204" pitchFamily="34" charset="0"/>
              </a:defRPr>
            </a:lvl3pPr>
            <a:lvl4pPr marL="1296000" indent="-432000">
              <a:spcBef>
                <a:spcPts val="0"/>
              </a:spcBef>
              <a:spcAft>
                <a:spcPts val="600"/>
              </a:spcAft>
              <a:defRPr sz="2000">
                <a:solidFill>
                  <a:schemeClr val="tx2"/>
                </a:solidFill>
                <a:latin typeface="Calibri" panose="020F0502020204030204" pitchFamily="34" charset="0"/>
              </a:defRPr>
            </a:lvl4pPr>
            <a:lvl5pPr>
              <a:defRPr sz="1600">
                <a:solidFill>
                  <a:schemeClr val="tx2"/>
                </a:solidFill>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20" name="pole tekstowe 19"/>
          <p:cNvSpPr txBox="1"/>
          <p:nvPr userDrawn="1"/>
        </p:nvSpPr>
        <p:spPr>
          <a:xfrm>
            <a:off x="829279" y="83994"/>
            <a:ext cx="776577"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1" hangingPunct="0">
              <a:lnSpc>
                <a:spcPct val="100000"/>
              </a:lnSpc>
              <a:spcBef>
                <a:spcPts val="0"/>
              </a:spcBef>
              <a:spcAft>
                <a:spcPts val="0"/>
              </a:spcAft>
              <a:buClrTx/>
              <a:buSzTx/>
              <a:buFontTx/>
              <a:buNone/>
              <a:tabLst/>
            </a:pPr>
            <a:fld id="{C19836D0-3F8D-48FA-A6B3-A53F85479A39}" type="slidenum">
              <a:rPr kumimoji="0" lang="pl-PL" sz="2000" b="1" i="0" u="none" strike="noStrike" cap="none" spc="0" normalizeH="0" baseline="0" smtClean="0">
                <a:ln>
                  <a:noFill/>
                </a:ln>
                <a:solidFill>
                  <a:schemeClr val="bg1"/>
                </a:solidFill>
                <a:effectLst/>
                <a:uFillTx/>
                <a:latin typeface="Calibri" panose="020F0502020204030204" pitchFamily="34" charset="0"/>
                <a:ea typeface="+mn-ea"/>
                <a:cs typeface="+mn-cs"/>
                <a:sym typeface="Helvetica Light"/>
              </a:rPr>
              <a:t>‹#›</a:t>
            </a:fld>
            <a:endParaRPr kumimoji="0" lang="pl-PL" sz="20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endParaRPr>
          </a:p>
        </p:txBody>
      </p:sp>
    </p:spTree>
    <p:extLst>
      <p:ext uri="{BB962C8B-B14F-4D97-AF65-F5344CB8AC3E}">
        <p14:creationId xmlns:p14="http://schemas.microsoft.com/office/powerpoint/2010/main" val="328534994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 z dużą grafiką - dłuższy tytuł">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lvl="0">
                  <a:defRPr sz="2400">
                    <a:solidFill>
                      <a:srgbClr val="FFFFFF"/>
                    </a:solidFill>
                  </a:defRPr>
                </a:pPr>
                <a:endParaRPr lang="pl-PL" dirty="0"/>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15" name="Symbol zastępczy tekstu 14"/>
          <p:cNvSpPr>
            <a:spLocks noGrp="1"/>
          </p:cNvSpPr>
          <p:nvPr>
            <p:ph type="body" sz="quarter" idx="11"/>
          </p:nvPr>
        </p:nvSpPr>
        <p:spPr>
          <a:xfrm>
            <a:off x="6790432" y="4804792"/>
            <a:ext cx="5508776" cy="3528392"/>
          </a:xfrm>
          <a:prstGeom prst="rect">
            <a:avLst/>
          </a:prstGeom>
        </p:spPr>
        <p:txBody>
          <a:bodyPr/>
          <a:lstStyle>
            <a:lvl1pPr marL="0" indent="0">
              <a:spcBef>
                <a:spcPts val="0"/>
              </a:spcBef>
              <a:spcAft>
                <a:spcPts val="600"/>
              </a:spcAft>
              <a:buFont typeface="Arial" panose="020B0604020202020204" pitchFamily="34" charset="0"/>
              <a:buNone/>
              <a:defRPr sz="2000" b="0">
                <a:solidFill>
                  <a:schemeClr val="tx2"/>
                </a:solidFill>
                <a:latin typeface="Calibri" panose="020F0502020204030204" pitchFamily="34" charset="0"/>
              </a:defRPr>
            </a:lvl1pPr>
            <a:lvl2pPr marL="432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2pPr>
            <a:lvl3pPr marL="864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3pPr>
            <a:lvl4pPr marL="1296000" indent="-432000">
              <a:spcBef>
                <a:spcPts val="0"/>
              </a:spcBef>
              <a:spcAft>
                <a:spcPts val="600"/>
              </a:spcAft>
              <a:buFont typeface="Arial" panose="020B0604020202020204" pitchFamily="34" charset="0"/>
              <a:buChar char="•"/>
              <a:defRPr sz="2000" b="0">
                <a:solidFill>
                  <a:schemeClr val="tx2"/>
                </a:solidFill>
                <a:latin typeface="Calibri" panose="020F0502020204030204" pitchFamily="34" charset="0"/>
              </a:defRPr>
            </a:lvl4pPr>
            <a:lvl5pPr marL="2222500" indent="-444500">
              <a:buFont typeface="Arial" panose="020B0604020202020204" pitchFamily="34" charset="0"/>
              <a:buChar char="•"/>
              <a:defRPr sz="1600" b="0">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16" name="Symbol zastępczy tekstu 14"/>
          <p:cNvSpPr>
            <a:spLocks noGrp="1"/>
          </p:cNvSpPr>
          <p:nvPr>
            <p:ph type="body" sz="quarter" idx="12" hasCustomPrompt="1"/>
          </p:nvPr>
        </p:nvSpPr>
        <p:spPr>
          <a:xfrm>
            <a:off x="6790432" y="2932584"/>
            <a:ext cx="5472608" cy="1656184"/>
          </a:xfrm>
          <a:prstGeom prst="rect">
            <a:avLst/>
          </a:prstGeom>
        </p:spPr>
        <p:txBody>
          <a:bodyPr/>
          <a:lstStyle>
            <a:lvl1pPr marL="0" marR="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sz="2500" b="0"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marL="0" marR="0" lvl="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a:pPr>
            <a:r>
              <a:rPr lang="pl-PL" dirty="0"/>
              <a:t>Tu można wpisać tekst wprowadzający. Zieloną kreskę można w razie potrzeby przesunąć (ale nie wydłużać) we wzorcu: menu „Widok” &gt; „Wzorzec slajdów”</a:t>
            </a:r>
          </a:p>
        </p:txBody>
      </p:sp>
      <p:sp>
        <p:nvSpPr>
          <p:cNvPr id="17" name="Symbol zastępczy tekstu 2"/>
          <p:cNvSpPr>
            <a:spLocks noGrp="1"/>
          </p:cNvSpPr>
          <p:nvPr>
            <p:ph type="body" sz="quarter" idx="13" hasCustomPrompt="1"/>
          </p:nvPr>
        </p:nvSpPr>
        <p:spPr>
          <a:xfrm>
            <a:off x="3046016" y="77664"/>
            <a:ext cx="9217024" cy="381719"/>
          </a:xfrm>
          <a:prstGeom prst="rect">
            <a:avLst/>
          </a:prstGeom>
        </p:spPr>
        <p:txBody>
          <a:bodyPr anchor="t">
            <a:normAutofit/>
          </a:bodyPr>
          <a:lstStyle>
            <a:lvl1pPr marL="0" indent="0" algn="l">
              <a:spcBef>
                <a:spcPts val="0"/>
              </a:spcBef>
              <a:spcAft>
                <a:spcPts val="600"/>
              </a:spcAft>
              <a:buNone/>
              <a:defRPr sz="1900" b="1" baseline="0">
                <a:solidFill>
                  <a:schemeClr val="tx1"/>
                </a:solidFill>
                <a:latin typeface="Calibri" panose="020F0502020204030204" pitchFamily="34" charset="0"/>
              </a:defRPr>
            </a:lvl1pPr>
          </a:lstStyle>
          <a:p>
            <a:pPr lvl="0"/>
            <a:r>
              <a:rPr lang="pl-PL" dirty="0"/>
              <a:t>Tytuł sekcji (najlepiej wpisać w „Widoku wzorca” do układu slajdu dla każdej sekcji) </a:t>
            </a:r>
          </a:p>
        </p:txBody>
      </p:sp>
      <p:sp>
        <p:nvSpPr>
          <p:cNvPr id="18" name="Symbol zastępczy tekstu 14"/>
          <p:cNvSpPr>
            <a:spLocks noGrp="1"/>
          </p:cNvSpPr>
          <p:nvPr>
            <p:ph type="body" sz="quarter" idx="14" hasCustomPrompt="1"/>
          </p:nvPr>
        </p:nvSpPr>
        <p:spPr>
          <a:xfrm>
            <a:off x="6790432" y="916359"/>
            <a:ext cx="5472608" cy="1512169"/>
          </a:xfrm>
          <a:prstGeom prst="rect">
            <a:avLst/>
          </a:prstGeom>
        </p:spPr>
        <p:txBody>
          <a:bodyPr/>
          <a:lstStyle>
            <a:lvl1pPr marL="0" indent="0">
              <a:spcBef>
                <a:spcPts val="0"/>
              </a:spcBef>
              <a:spcAft>
                <a:spcPts val="0"/>
              </a:spcAft>
              <a:buFont typeface="Arial" panose="020B0604020202020204" pitchFamily="34" charset="0"/>
              <a:buNone/>
              <a:defRPr sz="3400" b="1" baseline="0">
                <a:solidFill>
                  <a:schemeClr val="tx1"/>
                </a:solidFill>
                <a:latin typeface="Calibri" panose="020F0502020204030204" pitchFamily="34" charset="0"/>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a:t>Tytuł </a:t>
            </a:r>
            <a:br>
              <a:rPr lang="pl-PL" dirty="0"/>
            </a:br>
            <a:r>
              <a:rPr lang="pl-PL" dirty="0"/>
              <a:t>slajdu dłuższy</a:t>
            </a:r>
          </a:p>
        </p:txBody>
      </p:sp>
      <p:sp>
        <p:nvSpPr>
          <p:cNvPr id="21" name="Symbol zastępczy zawartości 20"/>
          <p:cNvSpPr>
            <a:spLocks noGrp="1"/>
          </p:cNvSpPr>
          <p:nvPr>
            <p:ph sz="quarter" idx="15"/>
          </p:nvPr>
        </p:nvSpPr>
        <p:spPr>
          <a:xfrm>
            <a:off x="741760" y="916360"/>
            <a:ext cx="5473302" cy="7416824"/>
          </a:xfrm>
          <a:prstGeom prst="rect">
            <a:avLst/>
          </a:prstGeom>
        </p:spPr>
        <p:txBody>
          <a:bodyPr/>
          <a:lstStyle>
            <a:lvl1pPr marL="0" indent="0">
              <a:spcBef>
                <a:spcPts val="0"/>
              </a:spcBef>
              <a:spcAft>
                <a:spcPts val="600"/>
              </a:spcAft>
              <a:buNone/>
              <a:defRPr sz="2000">
                <a:solidFill>
                  <a:schemeClr val="tx2"/>
                </a:solidFill>
                <a:latin typeface="Calibri" panose="020F0502020204030204" pitchFamily="34" charset="0"/>
              </a:defRPr>
            </a:lvl1pPr>
            <a:lvl2pPr marL="432000" indent="-432000">
              <a:spcBef>
                <a:spcPts val="0"/>
              </a:spcBef>
              <a:spcAft>
                <a:spcPts val="600"/>
              </a:spcAft>
              <a:defRPr sz="2000">
                <a:solidFill>
                  <a:schemeClr val="tx2"/>
                </a:solidFill>
                <a:latin typeface="Calibri" panose="020F0502020204030204" pitchFamily="34" charset="0"/>
              </a:defRPr>
            </a:lvl2pPr>
            <a:lvl3pPr marL="864000" indent="-432000">
              <a:spcBef>
                <a:spcPts val="0"/>
              </a:spcBef>
              <a:spcAft>
                <a:spcPts val="600"/>
              </a:spcAft>
              <a:defRPr sz="2000">
                <a:solidFill>
                  <a:schemeClr val="tx2"/>
                </a:solidFill>
                <a:latin typeface="Calibri" panose="020F0502020204030204" pitchFamily="34" charset="0"/>
              </a:defRPr>
            </a:lvl3pPr>
            <a:lvl4pPr marL="1296000" indent="-432000">
              <a:spcBef>
                <a:spcPts val="0"/>
              </a:spcBef>
              <a:spcAft>
                <a:spcPts val="600"/>
              </a:spcAft>
              <a:defRPr sz="2000">
                <a:solidFill>
                  <a:schemeClr val="tx2"/>
                </a:solidFill>
                <a:latin typeface="Calibri" panose="020F0502020204030204" pitchFamily="34" charset="0"/>
              </a:defRPr>
            </a:lvl4pPr>
            <a:lvl5pPr>
              <a:defRPr sz="1600">
                <a:solidFill>
                  <a:schemeClr val="tx2"/>
                </a:solidFill>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20" name="pole tekstowe 19"/>
          <p:cNvSpPr txBox="1"/>
          <p:nvPr userDrawn="1"/>
        </p:nvSpPr>
        <p:spPr>
          <a:xfrm>
            <a:off x="829279" y="83994"/>
            <a:ext cx="776577"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1" hangingPunct="0">
              <a:lnSpc>
                <a:spcPct val="100000"/>
              </a:lnSpc>
              <a:spcBef>
                <a:spcPts val="0"/>
              </a:spcBef>
              <a:spcAft>
                <a:spcPts val="0"/>
              </a:spcAft>
              <a:buClrTx/>
              <a:buSzTx/>
              <a:buFontTx/>
              <a:buNone/>
              <a:tabLst/>
            </a:pPr>
            <a:fld id="{C19836D0-3F8D-48FA-A6B3-A53F85479A39}" type="slidenum">
              <a:rPr kumimoji="0" lang="pl-PL" sz="2000" b="1" i="0" u="none" strike="noStrike" cap="none" spc="0" normalizeH="0" baseline="0" smtClean="0">
                <a:ln>
                  <a:noFill/>
                </a:ln>
                <a:solidFill>
                  <a:schemeClr val="bg1"/>
                </a:solidFill>
                <a:effectLst/>
                <a:uFillTx/>
                <a:latin typeface="Calibri" panose="020F0502020204030204" pitchFamily="34" charset="0"/>
                <a:ea typeface="+mn-ea"/>
                <a:cs typeface="+mn-cs"/>
                <a:sym typeface="Helvetica Light"/>
              </a:rPr>
              <a:t>‹#›</a:t>
            </a:fld>
            <a:endParaRPr kumimoji="0" lang="pl-PL" sz="19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endParaRPr>
          </a:p>
        </p:txBody>
      </p:sp>
    </p:spTree>
    <p:extLst>
      <p:ext uri="{BB962C8B-B14F-4D97-AF65-F5344CB8AC3E}">
        <p14:creationId xmlns:p14="http://schemas.microsoft.com/office/powerpoint/2010/main" val="26001462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usty">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lvl="0">
                  <a:defRPr sz="2400">
                    <a:solidFill>
                      <a:srgbClr val="FFFFFF"/>
                    </a:solidFill>
                  </a:defRPr>
                </a:pPr>
                <a:endParaRPr lang="pl-PL" dirty="0"/>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9" name="Symbol zastępczy tekstu 2"/>
          <p:cNvSpPr>
            <a:spLocks noGrp="1"/>
          </p:cNvSpPr>
          <p:nvPr>
            <p:ph type="body" sz="quarter" idx="13" hasCustomPrompt="1"/>
          </p:nvPr>
        </p:nvSpPr>
        <p:spPr>
          <a:xfrm>
            <a:off x="3046016" y="77664"/>
            <a:ext cx="9217024" cy="381719"/>
          </a:xfrm>
          <a:prstGeom prst="rect">
            <a:avLst/>
          </a:prstGeom>
        </p:spPr>
        <p:txBody>
          <a:bodyPr anchor="t">
            <a:noAutofit/>
          </a:bodyPr>
          <a:lstStyle>
            <a:lvl1pPr marL="0" indent="0" algn="l">
              <a:spcBef>
                <a:spcPts val="0"/>
              </a:spcBef>
              <a:spcAft>
                <a:spcPts val="600"/>
              </a:spcAft>
              <a:buNone/>
              <a:defRPr sz="1900" b="1" baseline="0">
                <a:solidFill>
                  <a:schemeClr val="tx1"/>
                </a:solidFill>
                <a:latin typeface="Calibri" panose="020F0502020204030204" pitchFamily="34" charset="0"/>
              </a:defRPr>
            </a:lvl1pPr>
          </a:lstStyle>
          <a:p>
            <a:pPr lvl="0"/>
            <a:r>
              <a:rPr lang="pl-PL" dirty="0"/>
              <a:t>Tytuł sekcji (najlepiej wpisać w „Widoku wzorca” do układu slajdu dla każdej sekcji) </a:t>
            </a:r>
          </a:p>
        </p:txBody>
      </p:sp>
      <p:sp>
        <p:nvSpPr>
          <p:cNvPr id="13" name="pole tekstowe 12"/>
          <p:cNvSpPr txBox="1"/>
          <p:nvPr userDrawn="1"/>
        </p:nvSpPr>
        <p:spPr>
          <a:xfrm>
            <a:off x="829279" y="83995"/>
            <a:ext cx="776577"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1" hangingPunct="0">
              <a:lnSpc>
                <a:spcPct val="100000"/>
              </a:lnSpc>
              <a:spcBef>
                <a:spcPts val="0"/>
              </a:spcBef>
              <a:spcAft>
                <a:spcPts val="0"/>
              </a:spcAft>
              <a:buClrTx/>
              <a:buSzTx/>
              <a:buFontTx/>
              <a:buNone/>
              <a:tabLst/>
            </a:pPr>
            <a:fld id="{C19836D0-3F8D-48FA-A6B3-A53F85479A39}" type="slidenum">
              <a:rPr kumimoji="0" lang="pl-PL" sz="2000" b="1" i="0" u="none" strike="noStrike" cap="none" spc="0" normalizeH="0" baseline="0" smtClean="0">
                <a:ln>
                  <a:noFill/>
                </a:ln>
                <a:solidFill>
                  <a:schemeClr val="bg1"/>
                </a:solidFill>
                <a:effectLst/>
                <a:uFillTx/>
                <a:latin typeface="Calibri" panose="020F0502020204030204" pitchFamily="34" charset="0"/>
                <a:ea typeface="+mn-ea"/>
                <a:cs typeface="+mn-cs"/>
                <a:sym typeface="Helvetica Light"/>
              </a:rPr>
              <a:t>‹#›</a:t>
            </a:fld>
            <a:endParaRPr kumimoji="0" lang="pl-PL" sz="19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endParaRPr>
          </a:p>
        </p:txBody>
      </p:sp>
    </p:spTree>
    <p:extLst>
      <p:ext uri="{BB962C8B-B14F-4D97-AF65-F5344CB8AC3E}">
        <p14:creationId xmlns:p14="http://schemas.microsoft.com/office/powerpoint/2010/main" val="77033653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ajd końcowy">
    <p:bg>
      <p:bgPr>
        <a:solidFill>
          <a:schemeClr val="tx1"/>
        </a:solidFill>
        <a:effectLst/>
      </p:bgPr>
    </p:bg>
    <p:spTree>
      <p:nvGrpSpPr>
        <p:cNvPr id="1" name=""/>
        <p:cNvGrpSpPr/>
        <p:nvPr/>
      </p:nvGrpSpPr>
      <p:grpSpPr>
        <a:xfrm>
          <a:off x="0" y="0"/>
          <a:ext cx="0" cy="0"/>
          <a:chOff x="0" y="0"/>
          <a:chExt cx="0" cy="0"/>
        </a:xfrm>
      </p:grpSpPr>
      <p:sp>
        <p:nvSpPr>
          <p:cNvPr id="19" name="Trapez 3"/>
          <p:cNvSpPr/>
          <p:nvPr/>
        </p:nvSpPr>
        <p:spPr>
          <a:xfrm>
            <a:off x="-12998" y="7678476"/>
            <a:ext cx="13017797" cy="2090536"/>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3153589"/>
              <a:gd name="connsiteY0" fmla="*/ 1143022 h 1145878"/>
              <a:gd name="connsiteX1" fmla="*/ 920097 w 13153589"/>
              <a:gd name="connsiteY1" fmla="*/ 1588 h 1145878"/>
              <a:gd name="connsiteX2" fmla="*/ 13150586 w 13153589"/>
              <a:gd name="connsiteY2" fmla="*/ 0 h 1145878"/>
              <a:gd name="connsiteX3" fmla="*/ 13153497 w 13153589"/>
              <a:gd name="connsiteY3" fmla="*/ 1145878 h 1145878"/>
              <a:gd name="connsiteX4" fmla="*/ 0 w 13153589"/>
              <a:gd name="connsiteY4" fmla="*/ 1143022 h 1145878"/>
              <a:gd name="connsiteX0" fmla="*/ 0 w 13153589"/>
              <a:gd name="connsiteY0" fmla="*/ 1146671 h 1149527"/>
              <a:gd name="connsiteX1" fmla="*/ 833477 w 13153589"/>
              <a:gd name="connsiteY1" fmla="*/ 0 h 1149527"/>
              <a:gd name="connsiteX2" fmla="*/ 13150586 w 13153589"/>
              <a:gd name="connsiteY2" fmla="*/ 3649 h 1149527"/>
              <a:gd name="connsiteX3" fmla="*/ 13153497 w 13153589"/>
              <a:gd name="connsiteY3" fmla="*/ 1149527 h 1149527"/>
              <a:gd name="connsiteX4" fmla="*/ 0 w 13153589"/>
              <a:gd name="connsiteY4" fmla="*/ 1146671 h 1149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53589" h="1149527">
                <a:moveTo>
                  <a:pt x="0" y="1146671"/>
                </a:moveTo>
                <a:lnTo>
                  <a:pt x="833477" y="0"/>
                </a:lnTo>
                <a:lnTo>
                  <a:pt x="13150586" y="3649"/>
                </a:lnTo>
                <a:cubicBezTo>
                  <a:pt x="13149804" y="392752"/>
                  <a:pt x="13154279" y="760424"/>
                  <a:pt x="13153497" y="1149527"/>
                </a:cubicBezTo>
                <a:lnTo>
                  <a:pt x="0" y="1146671"/>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0" name="Prostokąt 19"/>
          <p:cNvSpPr/>
          <p:nvPr/>
        </p:nvSpPr>
        <p:spPr>
          <a:xfrm>
            <a:off x="0" y="8178527"/>
            <a:ext cx="13004800" cy="1590485"/>
          </a:xfrm>
          <a:prstGeom prst="rect">
            <a:avLst/>
          </a:prstGeom>
          <a:solidFill>
            <a:schemeClr val="accent1"/>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1" name="Trójkąt prostokątny 14"/>
          <p:cNvSpPr/>
          <p:nvPr/>
        </p:nvSpPr>
        <p:spPr>
          <a:xfrm flipV="1">
            <a:off x="-2756" y="8171381"/>
            <a:ext cx="621929" cy="1596952"/>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 name="connsiteX0" fmla="*/ 0 w 604316"/>
              <a:gd name="connsiteY0" fmla="*/ 787325 h 1599332"/>
              <a:gd name="connsiteX1" fmla="*/ 0 w 604316"/>
              <a:gd name="connsiteY1" fmla="*/ 0 h 1599332"/>
              <a:gd name="connsiteX2" fmla="*/ 604316 w 604316"/>
              <a:gd name="connsiteY2" fmla="*/ 1599332 h 1599332"/>
              <a:gd name="connsiteX3" fmla="*/ 0 w 604316"/>
              <a:gd name="connsiteY3" fmla="*/ 787325 h 1599332"/>
              <a:gd name="connsiteX0" fmla="*/ 0 w 604316"/>
              <a:gd name="connsiteY0" fmla="*/ 1596950 h 1599332"/>
              <a:gd name="connsiteX1" fmla="*/ 0 w 604316"/>
              <a:gd name="connsiteY1" fmla="*/ 0 h 1599332"/>
              <a:gd name="connsiteX2" fmla="*/ 604316 w 604316"/>
              <a:gd name="connsiteY2" fmla="*/ 1599332 h 1599332"/>
              <a:gd name="connsiteX3" fmla="*/ 0 w 604316"/>
              <a:gd name="connsiteY3" fmla="*/ 1596950 h 1599332"/>
              <a:gd name="connsiteX0" fmla="*/ 0 w 613841"/>
              <a:gd name="connsiteY0" fmla="*/ 1596950 h 1596950"/>
              <a:gd name="connsiteX1" fmla="*/ 0 w 613841"/>
              <a:gd name="connsiteY1" fmla="*/ 0 h 1596950"/>
              <a:gd name="connsiteX2" fmla="*/ 613841 w 613841"/>
              <a:gd name="connsiteY2" fmla="*/ 1594570 h 1596950"/>
              <a:gd name="connsiteX3" fmla="*/ 0 w 613841"/>
              <a:gd name="connsiteY3" fmla="*/ 1596950 h 1596950"/>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0 w 611460"/>
              <a:gd name="connsiteY0" fmla="*/ 1589806 h 1589806"/>
              <a:gd name="connsiteX1" fmla="*/ 0 w 611460"/>
              <a:gd name="connsiteY1" fmla="*/ 0 h 1589806"/>
              <a:gd name="connsiteX2" fmla="*/ 611460 w 611460"/>
              <a:gd name="connsiteY2" fmla="*/ 1585045 h 1589806"/>
              <a:gd name="connsiteX3" fmla="*/ 0 w 611460"/>
              <a:gd name="connsiteY3" fmla="*/ 1589806 h 1589806"/>
              <a:gd name="connsiteX0" fmla="*/ 0 w 613841"/>
              <a:gd name="connsiteY0" fmla="*/ 1589806 h 1589806"/>
              <a:gd name="connsiteX1" fmla="*/ 0 w 613841"/>
              <a:gd name="connsiteY1" fmla="*/ 0 h 1589806"/>
              <a:gd name="connsiteX2" fmla="*/ 613841 w 613841"/>
              <a:gd name="connsiteY2" fmla="*/ 1587426 h 1589806"/>
              <a:gd name="connsiteX3" fmla="*/ 0 w 613841"/>
              <a:gd name="connsiteY3" fmla="*/ 1589806 h 1589806"/>
              <a:gd name="connsiteX0" fmla="*/ 0 w 613841"/>
              <a:gd name="connsiteY0" fmla="*/ 1589806 h 1594570"/>
              <a:gd name="connsiteX1" fmla="*/ 0 w 613841"/>
              <a:gd name="connsiteY1" fmla="*/ 0 h 1594570"/>
              <a:gd name="connsiteX2" fmla="*/ 613841 w 613841"/>
              <a:gd name="connsiteY2" fmla="*/ 1594570 h 1594570"/>
              <a:gd name="connsiteX3" fmla="*/ 0 w 613841"/>
              <a:gd name="connsiteY3" fmla="*/ 1589806 h 1594570"/>
              <a:gd name="connsiteX0" fmla="*/ 2381 w 613841"/>
              <a:gd name="connsiteY0" fmla="*/ 1596950 h 1596950"/>
              <a:gd name="connsiteX1" fmla="*/ 0 w 613841"/>
              <a:gd name="connsiteY1" fmla="*/ 0 h 1596950"/>
              <a:gd name="connsiteX2" fmla="*/ 613841 w 613841"/>
              <a:gd name="connsiteY2" fmla="*/ 1594570 h 1596950"/>
              <a:gd name="connsiteX3" fmla="*/ 2381 w 613841"/>
              <a:gd name="connsiteY3" fmla="*/ 1596950 h 1596950"/>
              <a:gd name="connsiteX0" fmla="*/ 105 w 616327"/>
              <a:gd name="connsiteY0" fmla="*/ 1596950 h 1596950"/>
              <a:gd name="connsiteX1" fmla="*/ 2486 w 616327"/>
              <a:gd name="connsiteY1" fmla="*/ 0 h 1596950"/>
              <a:gd name="connsiteX2" fmla="*/ 616327 w 616327"/>
              <a:gd name="connsiteY2" fmla="*/ 1594570 h 1596950"/>
              <a:gd name="connsiteX3" fmla="*/ 105 w 616327"/>
              <a:gd name="connsiteY3" fmla="*/ 1596950 h 1596950"/>
              <a:gd name="connsiteX0" fmla="*/ 105 w 609303"/>
              <a:gd name="connsiteY0" fmla="*/ 1596950 h 1596952"/>
              <a:gd name="connsiteX1" fmla="*/ 2486 w 609303"/>
              <a:gd name="connsiteY1" fmla="*/ 0 h 1596952"/>
              <a:gd name="connsiteX2" fmla="*/ 609303 w 609303"/>
              <a:gd name="connsiteY2" fmla="*/ 1596952 h 1596952"/>
              <a:gd name="connsiteX3" fmla="*/ 105 w 609303"/>
              <a:gd name="connsiteY3" fmla="*/ 1596950 h 1596952"/>
              <a:gd name="connsiteX0" fmla="*/ 2302 w 611500"/>
              <a:gd name="connsiteY0" fmla="*/ 1596950 h 1596952"/>
              <a:gd name="connsiteX1" fmla="*/ 0 w 611500"/>
              <a:gd name="connsiteY1" fmla="*/ 0 h 1596952"/>
              <a:gd name="connsiteX2" fmla="*/ 611500 w 611500"/>
              <a:gd name="connsiteY2" fmla="*/ 1596952 h 1596952"/>
              <a:gd name="connsiteX3" fmla="*/ 2302 w 611500"/>
              <a:gd name="connsiteY3" fmla="*/ 1596950 h 1596952"/>
            </a:gdLst>
            <a:ahLst/>
            <a:cxnLst>
              <a:cxn ang="0">
                <a:pos x="connsiteX0" y="connsiteY0"/>
              </a:cxn>
              <a:cxn ang="0">
                <a:pos x="connsiteX1" y="connsiteY1"/>
              </a:cxn>
              <a:cxn ang="0">
                <a:pos x="connsiteX2" y="connsiteY2"/>
              </a:cxn>
              <a:cxn ang="0">
                <a:pos x="connsiteX3" y="connsiteY3"/>
              </a:cxn>
            </a:cxnLst>
            <a:rect l="l" t="t" r="r" b="b"/>
            <a:pathLst>
              <a:path w="611500" h="1596952">
                <a:moveTo>
                  <a:pt x="2302" y="1596950"/>
                </a:moveTo>
                <a:cubicBezTo>
                  <a:pt x="1508" y="1064633"/>
                  <a:pt x="794" y="532317"/>
                  <a:pt x="0" y="0"/>
                </a:cubicBezTo>
                <a:lnTo>
                  <a:pt x="611500" y="1596952"/>
                </a:lnTo>
                <a:lnTo>
                  <a:pt x="2302" y="1596950"/>
                </a:lnTo>
                <a:close/>
              </a:path>
            </a:pathLst>
          </a:cu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pl-PL"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4" name="pole tekstowe 3"/>
          <p:cNvSpPr txBox="1"/>
          <p:nvPr userDrawn="1"/>
        </p:nvSpPr>
        <p:spPr>
          <a:xfrm>
            <a:off x="957784" y="3417573"/>
            <a:ext cx="10945216" cy="111825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pl-PL" sz="6600" b="1" i="0" u="none" strike="noStrike" cap="none" spc="0" normalizeH="0" baseline="0" dirty="0">
                <a:ln>
                  <a:noFill/>
                </a:ln>
                <a:solidFill>
                  <a:schemeClr val="bg1"/>
                </a:solidFill>
                <a:effectLst/>
                <a:uFillTx/>
                <a:latin typeface="Calibri" panose="020F0502020204030204" pitchFamily="34" charset="0"/>
                <a:ea typeface="+mn-ea"/>
                <a:cs typeface="+mn-cs"/>
                <a:sym typeface="Helvetica Light"/>
              </a:rPr>
              <a:t>Dziękuję za uwagę</a:t>
            </a:r>
          </a:p>
        </p:txBody>
      </p:sp>
      <p:pic>
        <p:nvPicPr>
          <p:cNvPr id="1026" name="Picture 2" descr="D:\Moje obrazy\logo zus\logoZUSnoweRozwiniecie.png"/>
          <p:cNvPicPr>
            <a:picLocks noChangeAspect="1" noChangeArrowheads="1"/>
          </p:cNvPicPr>
          <p:nvPr userDrawn="1"/>
        </p:nvPicPr>
        <p:blipFill>
          <a:blip r:embed="rId2" cstate="print">
            <a:biLevel thresh="25000"/>
            <a:extLst>
              <a:ext uri="{BEBA8EAE-BF5A-486C-A8C5-ECC9F3942E4B}">
                <a14:imgProps xmlns:a14="http://schemas.microsoft.com/office/drawing/2010/main">
                  <a14:imgLayer r:embed="rId3">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990747" y="8682125"/>
            <a:ext cx="2560325" cy="575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88820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0_Tekst i grafika - dłuższy tytuł">
    <p:spTree>
      <p:nvGrpSpPr>
        <p:cNvPr id="1" name=""/>
        <p:cNvGrpSpPr/>
        <p:nvPr/>
      </p:nvGrpSpPr>
      <p:grpSpPr>
        <a:xfrm>
          <a:off x="0" y="0"/>
          <a:ext cx="0" cy="0"/>
          <a:chOff x="0" y="0"/>
          <a:chExt cx="0" cy="0"/>
        </a:xfrm>
      </p:grpSpPr>
      <p:grpSp>
        <p:nvGrpSpPr>
          <p:cNvPr id="4" name="Grupa 3"/>
          <p:cNvGrpSpPr/>
          <p:nvPr userDrawn="1"/>
        </p:nvGrpSpPr>
        <p:grpSpPr>
          <a:xfrm>
            <a:off x="-1" y="0"/>
            <a:ext cx="13004802" cy="9773344"/>
            <a:chOff x="-1" y="0"/>
            <a:chExt cx="13004802" cy="9773344"/>
          </a:xfrm>
        </p:grpSpPr>
        <p:sp>
          <p:nvSpPr>
            <p:cNvPr id="5" name="Trapez 3"/>
            <p:cNvSpPr/>
            <p:nvPr/>
          </p:nvSpPr>
          <p:spPr>
            <a:xfrm flipH="1" flipV="1">
              <a:off x="2439" y="0"/>
              <a:ext cx="2923680" cy="57413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745982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10407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208726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61912 h 1161912"/>
                <a:gd name="connsiteX1" fmla="*/ 1043460 w 12681995"/>
                <a:gd name="connsiteY1" fmla="*/ 0 h 1161912"/>
                <a:gd name="connsiteX2" fmla="*/ 12678992 w 12681995"/>
                <a:gd name="connsiteY2" fmla="*/ 13652 h 1161912"/>
                <a:gd name="connsiteX3" fmla="*/ 12681903 w 12681995"/>
                <a:gd name="connsiteY3" fmla="*/ 1159530 h 1161912"/>
                <a:gd name="connsiteX4" fmla="*/ 0 w 12681995"/>
                <a:gd name="connsiteY4" fmla="*/ 1161912 h 1161912"/>
                <a:gd name="connsiteX0" fmla="*/ 0 w 12681995"/>
                <a:gd name="connsiteY0" fmla="*/ 1148260 h 1148260"/>
                <a:gd name="connsiteX1" fmla="*/ 1043460 w 12681995"/>
                <a:gd name="connsiteY1" fmla="*/ 53024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64120 w 12681995"/>
                <a:gd name="connsiteY1" fmla="*/ 253048 h 1148260"/>
                <a:gd name="connsiteX2" fmla="*/ 12678992 w 12681995"/>
                <a:gd name="connsiteY2" fmla="*/ 0 h 1148260"/>
                <a:gd name="connsiteX3" fmla="*/ 12681903 w 12681995"/>
                <a:gd name="connsiteY3" fmla="*/ 1145878 h 1148260"/>
                <a:gd name="connsiteX4" fmla="*/ 0 w 12681995"/>
                <a:gd name="connsiteY4" fmla="*/ 1148260 h 1148260"/>
                <a:gd name="connsiteX0" fmla="*/ 0 w 12681995"/>
                <a:gd name="connsiteY0" fmla="*/ 1148260 h 1148260"/>
                <a:gd name="connsiteX1" fmla="*/ 1033132 w 12681995"/>
                <a:gd name="connsiteY1" fmla="*/ 636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1033132" y="636"/>
                  </a:lnTo>
                  <a:lnTo>
                    <a:pt x="12678992" y="0"/>
                  </a:lnTo>
                  <a:cubicBezTo>
                    <a:pt x="12678210" y="389103"/>
                    <a:pt x="12682685" y="756775"/>
                    <a:pt x="12681903" y="1145878"/>
                  </a:cubicBezTo>
                  <a:lnTo>
                    <a:pt x="0" y="1148260"/>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584200" rtl="0" latinLnBrk="1" hangingPunct="0"/>
              <a:endParaRPr lang="pl-PL" sz="2400" dirty="0">
                <a:solidFill>
                  <a:srgbClr val="FFFFFF"/>
                </a:solidFill>
              </a:endParaRPr>
            </a:p>
          </p:txBody>
        </p:sp>
        <p:grpSp>
          <p:nvGrpSpPr>
            <p:cNvPr id="6" name="Grupa 5"/>
            <p:cNvGrpSpPr/>
            <p:nvPr/>
          </p:nvGrpSpPr>
          <p:grpSpPr>
            <a:xfrm>
              <a:off x="-1" y="8625084"/>
              <a:ext cx="13004802" cy="1148260"/>
              <a:chOff x="-1" y="8625084"/>
              <a:chExt cx="13004802" cy="1148260"/>
            </a:xfrm>
          </p:grpSpPr>
          <p:sp>
            <p:nvSpPr>
              <p:cNvPr id="7" name="Trapez 3"/>
              <p:cNvSpPr/>
              <p:nvPr/>
            </p:nvSpPr>
            <p:spPr>
              <a:xfrm>
                <a:off x="-1" y="8625084"/>
                <a:ext cx="13004801" cy="1148260"/>
              </a:xfrm>
              <a:custGeom>
                <a:avLst/>
                <a:gdLst>
                  <a:gd name="connsiteX0" fmla="*/ 0 w 12651729"/>
                  <a:gd name="connsiteY0" fmla="*/ 1132384 h 1132384"/>
                  <a:gd name="connsiteX1" fmla="*/ 448503 w 12651729"/>
                  <a:gd name="connsiteY1" fmla="*/ 0 h 1132384"/>
                  <a:gd name="connsiteX2" fmla="*/ 12203226 w 12651729"/>
                  <a:gd name="connsiteY2" fmla="*/ 0 h 1132384"/>
                  <a:gd name="connsiteX3" fmla="*/ 12651729 w 12651729"/>
                  <a:gd name="connsiteY3" fmla="*/ 1132384 h 1132384"/>
                  <a:gd name="connsiteX4" fmla="*/ 0 w 12651729"/>
                  <a:gd name="connsiteY4" fmla="*/ 1132384 h 1132384"/>
                  <a:gd name="connsiteX0" fmla="*/ 0 w 12651729"/>
                  <a:gd name="connsiteY0" fmla="*/ 1160959 h 1160959"/>
                  <a:gd name="connsiteX1" fmla="*/ 448503 w 12651729"/>
                  <a:gd name="connsiteY1" fmla="*/ 28575 h 1160959"/>
                  <a:gd name="connsiteX2" fmla="*/ 12622326 w 12651729"/>
                  <a:gd name="connsiteY2" fmla="*/ 0 h 1160959"/>
                  <a:gd name="connsiteX3" fmla="*/ 12651729 w 12651729"/>
                  <a:gd name="connsiteY3" fmla="*/ 1160959 h 1160959"/>
                  <a:gd name="connsiteX4" fmla="*/ 0 w 12651729"/>
                  <a:gd name="connsiteY4" fmla="*/ 1160959 h 1160959"/>
                  <a:gd name="connsiteX0" fmla="*/ 0 w 12654076"/>
                  <a:gd name="connsiteY0" fmla="*/ 1167309 h 1167309"/>
                  <a:gd name="connsiteX1" fmla="*/ 448503 w 12654076"/>
                  <a:gd name="connsiteY1" fmla="*/ 34925 h 1167309"/>
                  <a:gd name="connsiteX2" fmla="*/ 12654076 w 12654076"/>
                  <a:gd name="connsiteY2" fmla="*/ 0 h 1167309"/>
                  <a:gd name="connsiteX3" fmla="*/ 12651729 w 12654076"/>
                  <a:gd name="connsiteY3" fmla="*/ 1167309 h 1167309"/>
                  <a:gd name="connsiteX4" fmla="*/ 0 w 12654076"/>
                  <a:gd name="connsiteY4" fmla="*/ 1167309 h 1167309"/>
                  <a:gd name="connsiteX0" fmla="*/ 0 w 12660426"/>
                  <a:gd name="connsiteY0" fmla="*/ 1148259 h 1148259"/>
                  <a:gd name="connsiteX1" fmla="*/ 448503 w 12660426"/>
                  <a:gd name="connsiteY1" fmla="*/ 15875 h 1148259"/>
                  <a:gd name="connsiteX2" fmla="*/ 12660426 w 12660426"/>
                  <a:gd name="connsiteY2" fmla="*/ 0 h 1148259"/>
                  <a:gd name="connsiteX3" fmla="*/ 12651729 w 12660426"/>
                  <a:gd name="connsiteY3" fmla="*/ 1148259 h 1148259"/>
                  <a:gd name="connsiteX4" fmla="*/ 0 w 12660426"/>
                  <a:gd name="connsiteY4" fmla="*/ 1148259 h 1148259"/>
                  <a:gd name="connsiteX0" fmla="*/ 0 w 12670336"/>
                  <a:gd name="connsiteY0" fmla="*/ 1148259 h 1148259"/>
                  <a:gd name="connsiteX1" fmla="*/ 448503 w 12670336"/>
                  <a:gd name="connsiteY1" fmla="*/ 15875 h 1148259"/>
                  <a:gd name="connsiteX2" fmla="*/ 12660426 w 12670336"/>
                  <a:gd name="connsiteY2" fmla="*/ 0 h 1148259"/>
                  <a:gd name="connsiteX3" fmla="*/ 12670298 w 12670336"/>
                  <a:gd name="connsiteY3" fmla="*/ 1148259 h 1148259"/>
                  <a:gd name="connsiteX4" fmla="*/ 0 w 12670336"/>
                  <a:gd name="connsiteY4" fmla="*/ 1148259 h 1148259"/>
                  <a:gd name="connsiteX0" fmla="*/ 0 w 12672031"/>
                  <a:gd name="connsiteY0" fmla="*/ 1143497 h 1143497"/>
                  <a:gd name="connsiteX1" fmla="*/ 448503 w 12672031"/>
                  <a:gd name="connsiteY1" fmla="*/ 11113 h 1143497"/>
                  <a:gd name="connsiteX2" fmla="*/ 12672031 w 12672031"/>
                  <a:gd name="connsiteY2" fmla="*/ 0 h 1143497"/>
                  <a:gd name="connsiteX3" fmla="*/ 12670298 w 12672031"/>
                  <a:gd name="connsiteY3" fmla="*/ 1143497 h 1143497"/>
                  <a:gd name="connsiteX4" fmla="*/ 0 w 12672031"/>
                  <a:gd name="connsiteY4" fmla="*/ 1143497 h 1143497"/>
                  <a:gd name="connsiteX0" fmla="*/ 0 w 12670360"/>
                  <a:gd name="connsiteY0" fmla="*/ 1143497 h 1143497"/>
                  <a:gd name="connsiteX1" fmla="*/ 448503 w 12670360"/>
                  <a:gd name="connsiteY1" fmla="*/ 11113 h 1143497"/>
                  <a:gd name="connsiteX2" fmla="*/ 12665068 w 12670360"/>
                  <a:gd name="connsiteY2" fmla="*/ 0 h 1143497"/>
                  <a:gd name="connsiteX3" fmla="*/ 12670298 w 12670360"/>
                  <a:gd name="connsiteY3" fmla="*/ 1143497 h 1143497"/>
                  <a:gd name="connsiteX4" fmla="*/ 0 w 12670360"/>
                  <a:gd name="connsiteY4" fmla="*/ 1143497 h 1143497"/>
                  <a:gd name="connsiteX0" fmla="*/ 0 w 12672030"/>
                  <a:gd name="connsiteY0" fmla="*/ 1145878 h 1145878"/>
                  <a:gd name="connsiteX1" fmla="*/ 448503 w 12672030"/>
                  <a:gd name="connsiteY1" fmla="*/ 13494 h 1145878"/>
                  <a:gd name="connsiteX2" fmla="*/ 12672030 w 12672030"/>
                  <a:gd name="connsiteY2" fmla="*/ 0 h 1145878"/>
                  <a:gd name="connsiteX3" fmla="*/ 12670298 w 12672030"/>
                  <a:gd name="connsiteY3" fmla="*/ 1145878 h 1145878"/>
                  <a:gd name="connsiteX4" fmla="*/ 0 w 12672030"/>
                  <a:gd name="connsiteY4" fmla="*/ 1145878 h 1145878"/>
                  <a:gd name="connsiteX0" fmla="*/ 0 w 12670360"/>
                  <a:gd name="connsiteY0" fmla="*/ 1145878 h 1145878"/>
                  <a:gd name="connsiteX1" fmla="*/ 448503 w 12670360"/>
                  <a:gd name="connsiteY1" fmla="*/ 13494 h 1145878"/>
                  <a:gd name="connsiteX2" fmla="*/ 12665067 w 12670360"/>
                  <a:gd name="connsiteY2" fmla="*/ 0 h 1145878"/>
                  <a:gd name="connsiteX3" fmla="*/ 12670298 w 12670360"/>
                  <a:gd name="connsiteY3" fmla="*/ 1145878 h 1145878"/>
                  <a:gd name="connsiteX4" fmla="*/ 0 w 12670360"/>
                  <a:gd name="connsiteY4" fmla="*/ 1145878 h 1145878"/>
                  <a:gd name="connsiteX0" fmla="*/ 0 w 12674351"/>
                  <a:gd name="connsiteY0" fmla="*/ 1145878 h 1145878"/>
                  <a:gd name="connsiteX1" fmla="*/ 448503 w 12674351"/>
                  <a:gd name="connsiteY1" fmla="*/ 13494 h 1145878"/>
                  <a:gd name="connsiteX2" fmla="*/ 12674351 w 12674351"/>
                  <a:gd name="connsiteY2" fmla="*/ 0 h 1145878"/>
                  <a:gd name="connsiteX3" fmla="*/ 12670298 w 12674351"/>
                  <a:gd name="connsiteY3" fmla="*/ 1145878 h 1145878"/>
                  <a:gd name="connsiteX4" fmla="*/ 0 w 12674351"/>
                  <a:gd name="connsiteY4" fmla="*/ 1145878 h 1145878"/>
                  <a:gd name="connsiteX0" fmla="*/ 0 w 12670390"/>
                  <a:gd name="connsiteY0" fmla="*/ 1145878 h 1145878"/>
                  <a:gd name="connsiteX1" fmla="*/ 448503 w 12670390"/>
                  <a:gd name="connsiteY1" fmla="*/ 13494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70390"/>
                  <a:gd name="connsiteY0" fmla="*/ 1145878 h 1145878"/>
                  <a:gd name="connsiteX1" fmla="*/ 436898 w 12670390"/>
                  <a:gd name="connsiteY1" fmla="*/ 1588 h 1145878"/>
                  <a:gd name="connsiteX2" fmla="*/ 12667387 w 12670390"/>
                  <a:gd name="connsiteY2" fmla="*/ 0 h 1145878"/>
                  <a:gd name="connsiteX3" fmla="*/ 12670298 w 12670390"/>
                  <a:gd name="connsiteY3" fmla="*/ 1145878 h 1145878"/>
                  <a:gd name="connsiteX4" fmla="*/ 0 w 12670390"/>
                  <a:gd name="connsiteY4" fmla="*/ 1145878 h 1145878"/>
                  <a:gd name="connsiteX0" fmla="*/ 0 w 12681995"/>
                  <a:gd name="connsiteY0" fmla="*/ 1148260 h 1148260"/>
                  <a:gd name="connsiteX1" fmla="*/ 448503 w 12681995"/>
                  <a:gd name="connsiteY1" fmla="*/ 1588 h 1148260"/>
                  <a:gd name="connsiteX2" fmla="*/ 12678992 w 12681995"/>
                  <a:gd name="connsiteY2" fmla="*/ 0 h 1148260"/>
                  <a:gd name="connsiteX3" fmla="*/ 12681903 w 12681995"/>
                  <a:gd name="connsiteY3" fmla="*/ 1145878 h 1148260"/>
                  <a:gd name="connsiteX4" fmla="*/ 0 w 12681995"/>
                  <a:gd name="connsiteY4" fmla="*/ 1148260 h 114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1995" h="1148260">
                    <a:moveTo>
                      <a:pt x="0" y="1148260"/>
                    </a:moveTo>
                    <a:lnTo>
                      <a:pt x="448503" y="1588"/>
                    </a:lnTo>
                    <a:lnTo>
                      <a:pt x="12678992" y="0"/>
                    </a:lnTo>
                    <a:cubicBezTo>
                      <a:pt x="12678210" y="389103"/>
                      <a:pt x="12682685" y="756775"/>
                      <a:pt x="12681903" y="1145878"/>
                    </a:cubicBezTo>
                    <a:lnTo>
                      <a:pt x="0" y="1148260"/>
                    </a:lnTo>
                    <a:close/>
                  </a:path>
                </a:pathLst>
              </a:custGeom>
              <a:solidFill>
                <a:schemeClr val="accent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584200" rtl="0" latinLnBrk="1" hangingPunct="0"/>
                <a:endParaRPr lang="pl-PL" sz="2400" dirty="0">
                  <a:solidFill>
                    <a:srgbClr val="FFFFFF"/>
                  </a:solidFill>
                </a:endParaRPr>
              </a:p>
            </p:txBody>
          </p:sp>
          <p:sp>
            <p:nvSpPr>
              <p:cNvPr id="10" name="Shape 42"/>
              <p:cNvSpPr/>
              <p:nvPr/>
            </p:nvSpPr>
            <p:spPr>
              <a:xfrm>
                <a:off x="0" y="8981256"/>
                <a:ext cx="13004801" cy="792088"/>
              </a:xfrm>
              <a:prstGeom prst="rect">
                <a:avLst/>
              </a:prstGeom>
              <a:solidFill>
                <a:schemeClr val="tx1"/>
              </a:solidFill>
              <a:ln w="12700">
                <a:miter lim="400000"/>
              </a:ln>
              <a:effectLst/>
            </p:spPr>
            <p:txBody>
              <a:bodyPr lIns="0" tIns="0" rIns="0" bIns="0" anchor="ctr"/>
              <a:lstStyle/>
              <a:p>
                <a:pPr defTabSz="584200">
                  <a:defRPr sz="2400">
                    <a:solidFill>
                      <a:srgbClr val="FFFFFF"/>
                    </a:solidFill>
                  </a:defRPr>
                </a:pPr>
                <a:endParaRPr lang="pl-PL" sz="2400" dirty="0">
                  <a:solidFill>
                    <a:srgbClr val="FFFFFF"/>
                  </a:solidFill>
                </a:endParaRPr>
              </a:p>
            </p:txBody>
          </p:sp>
          <p:sp>
            <p:nvSpPr>
              <p:cNvPr id="11" name="Trójkąt prostokątny 14"/>
              <p:cNvSpPr/>
              <p:nvPr/>
            </p:nvSpPr>
            <p:spPr>
              <a:xfrm flipV="1">
                <a:off x="0" y="8978626"/>
                <a:ext cx="318566" cy="789707"/>
              </a:xfrm>
              <a:custGeom>
                <a:avLst/>
                <a:gdLst>
                  <a:gd name="connsiteX0" fmla="*/ 0 w 525736"/>
                  <a:gd name="connsiteY0" fmla="*/ 792088 h 792088"/>
                  <a:gd name="connsiteX1" fmla="*/ 0 w 525736"/>
                  <a:gd name="connsiteY1" fmla="*/ 0 h 792088"/>
                  <a:gd name="connsiteX2" fmla="*/ 525736 w 525736"/>
                  <a:gd name="connsiteY2" fmla="*/ 792088 h 792088"/>
                  <a:gd name="connsiteX3" fmla="*/ 0 w 525736"/>
                  <a:gd name="connsiteY3" fmla="*/ 792088 h 792088"/>
                  <a:gd name="connsiteX0" fmla="*/ 0 w 313804"/>
                  <a:gd name="connsiteY0" fmla="*/ 792088 h 792088"/>
                  <a:gd name="connsiteX1" fmla="*/ 0 w 313804"/>
                  <a:gd name="connsiteY1" fmla="*/ 0 h 792088"/>
                  <a:gd name="connsiteX2" fmla="*/ 313804 w 313804"/>
                  <a:gd name="connsiteY2" fmla="*/ 792088 h 792088"/>
                  <a:gd name="connsiteX3" fmla="*/ 0 w 313804"/>
                  <a:gd name="connsiteY3" fmla="*/ 792088 h 792088"/>
                  <a:gd name="connsiteX0" fmla="*/ 0 w 318566"/>
                  <a:gd name="connsiteY0" fmla="*/ 792088 h 792088"/>
                  <a:gd name="connsiteX1" fmla="*/ 0 w 318566"/>
                  <a:gd name="connsiteY1" fmla="*/ 0 h 792088"/>
                  <a:gd name="connsiteX2" fmla="*/ 318566 w 318566"/>
                  <a:gd name="connsiteY2" fmla="*/ 789707 h 792088"/>
                  <a:gd name="connsiteX3" fmla="*/ 0 w 318566"/>
                  <a:gd name="connsiteY3" fmla="*/ 792088 h 792088"/>
                  <a:gd name="connsiteX0" fmla="*/ 0 w 318566"/>
                  <a:gd name="connsiteY0" fmla="*/ 787325 h 789707"/>
                  <a:gd name="connsiteX1" fmla="*/ 0 w 318566"/>
                  <a:gd name="connsiteY1" fmla="*/ 0 h 789707"/>
                  <a:gd name="connsiteX2" fmla="*/ 318566 w 318566"/>
                  <a:gd name="connsiteY2" fmla="*/ 789707 h 789707"/>
                  <a:gd name="connsiteX3" fmla="*/ 0 w 318566"/>
                  <a:gd name="connsiteY3" fmla="*/ 787325 h 789707"/>
                </a:gdLst>
                <a:ahLst/>
                <a:cxnLst>
                  <a:cxn ang="0">
                    <a:pos x="connsiteX0" y="connsiteY0"/>
                  </a:cxn>
                  <a:cxn ang="0">
                    <a:pos x="connsiteX1" y="connsiteY1"/>
                  </a:cxn>
                  <a:cxn ang="0">
                    <a:pos x="connsiteX2" y="connsiteY2"/>
                  </a:cxn>
                  <a:cxn ang="0">
                    <a:pos x="connsiteX3" y="connsiteY3"/>
                  </a:cxn>
                </a:cxnLst>
                <a:rect l="l" t="t" r="r" b="b"/>
                <a:pathLst>
                  <a:path w="318566" h="789707">
                    <a:moveTo>
                      <a:pt x="0" y="787325"/>
                    </a:moveTo>
                    <a:lnTo>
                      <a:pt x="0" y="0"/>
                    </a:lnTo>
                    <a:lnTo>
                      <a:pt x="318566" y="789707"/>
                    </a:lnTo>
                    <a:lnTo>
                      <a:pt x="0" y="787325"/>
                    </a:lnTo>
                    <a:close/>
                  </a:path>
                </a:pathLst>
              </a:cu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584200" rtl="0" latinLnBrk="1" hangingPunct="0"/>
                <a:endParaRPr lang="pl-PL" sz="2400" dirty="0">
                  <a:solidFill>
                    <a:srgbClr val="FFFFFF"/>
                  </a:solidFill>
                </a:endParaRPr>
              </a:p>
            </p:txBody>
          </p:sp>
        </p:grpSp>
      </p:grpSp>
      <p:pic>
        <p:nvPicPr>
          <p:cNvPr id="12" name="Picture 2" descr="D:\Moje obrazy\logo zus\logoZUSnoweRozwiniecie.png"/>
          <p:cNvPicPr>
            <a:picLocks noChangeAspect="1" noChangeArrowheads="1"/>
          </p:cNvPicPr>
          <p:nvPr userDrawn="1"/>
        </p:nvPicPr>
        <p:blipFill>
          <a:blip r:embed="rId2" cstate="print">
            <a:biLevel thresh="50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1486936" y="9233434"/>
            <a:ext cx="1280160" cy="287731"/>
          </a:xfrm>
          <a:prstGeom prst="rect">
            <a:avLst/>
          </a:prstGeom>
          <a:noFill/>
          <a:extLst>
            <a:ext uri="{909E8E84-426E-40DD-AFC4-6F175D3DCCD1}">
              <a14:hiddenFill xmlns:a14="http://schemas.microsoft.com/office/drawing/2010/main">
                <a:solidFill>
                  <a:srgbClr val="FFFFFF"/>
                </a:solidFill>
              </a14:hiddenFill>
            </a:ext>
          </a:extLst>
        </p:spPr>
      </p:pic>
      <p:sp>
        <p:nvSpPr>
          <p:cNvPr id="13" name="Symbol zastępczy tekstu 2"/>
          <p:cNvSpPr>
            <a:spLocks noGrp="1"/>
          </p:cNvSpPr>
          <p:nvPr>
            <p:ph type="body" sz="quarter" idx="10" hasCustomPrompt="1"/>
          </p:nvPr>
        </p:nvSpPr>
        <p:spPr>
          <a:xfrm>
            <a:off x="741760" y="77193"/>
            <a:ext cx="1836368" cy="381719"/>
          </a:xfrm>
          <a:prstGeom prst="rect">
            <a:avLst/>
          </a:prstGeom>
        </p:spPr>
        <p:txBody>
          <a:bodyPr anchor="t">
            <a:normAutofit/>
          </a:bodyPr>
          <a:lstStyle>
            <a:lvl1pPr marL="0" indent="0" algn="l">
              <a:spcBef>
                <a:spcPts val="0"/>
              </a:spcBef>
              <a:spcAft>
                <a:spcPts val="600"/>
              </a:spcAft>
              <a:buNone/>
              <a:defRPr sz="1800" baseline="0">
                <a:solidFill>
                  <a:schemeClr val="bg1"/>
                </a:solidFill>
                <a:latin typeface="+mj-lt"/>
              </a:defRPr>
            </a:lvl1pPr>
          </a:lstStyle>
          <a:p>
            <a:pPr lvl="0"/>
            <a:r>
              <a:rPr lang="pl-PL" dirty="0"/>
              <a:t>Hasło</a:t>
            </a:r>
          </a:p>
        </p:txBody>
      </p:sp>
      <p:sp>
        <p:nvSpPr>
          <p:cNvPr id="15" name="Symbol zastępczy tekstu 14"/>
          <p:cNvSpPr>
            <a:spLocks noGrp="1"/>
          </p:cNvSpPr>
          <p:nvPr>
            <p:ph type="body" sz="quarter" idx="11"/>
          </p:nvPr>
        </p:nvSpPr>
        <p:spPr>
          <a:xfrm>
            <a:off x="777600" y="4300736"/>
            <a:ext cx="5508776" cy="4032448"/>
          </a:xfrm>
          <a:prstGeom prst="rect">
            <a:avLst/>
          </a:prstGeom>
        </p:spPr>
        <p:txBody>
          <a:bodyPr/>
          <a:lstStyle>
            <a:lvl1pPr marL="0" indent="0">
              <a:spcBef>
                <a:spcPts val="0"/>
              </a:spcBef>
              <a:spcAft>
                <a:spcPts val="600"/>
              </a:spcAft>
              <a:buFont typeface="Arial" panose="020B0604020202020204" pitchFamily="34" charset="0"/>
              <a:buNone/>
              <a:defRPr sz="1800" b="0">
                <a:solidFill>
                  <a:schemeClr val="tx2"/>
                </a:solidFill>
                <a:latin typeface="+mn-lt"/>
              </a:defRPr>
            </a:lvl1pPr>
            <a:lvl2pPr marL="432000" indent="-432000">
              <a:spcBef>
                <a:spcPts val="0"/>
              </a:spcBef>
              <a:spcAft>
                <a:spcPts val="600"/>
              </a:spcAft>
              <a:buFont typeface="Arial" panose="020B0604020202020204" pitchFamily="34" charset="0"/>
              <a:buChar char="•"/>
              <a:defRPr sz="1800" b="0">
                <a:solidFill>
                  <a:schemeClr val="tx2"/>
                </a:solidFill>
                <a:latin typeface="+mn-lt"/>
              </a:defRPr>
            </a:lvl2pPr>
            <a:lvl3pPr marL="864000" indent="-432000">
              <a:spcBef>
                <a:spcPts val="0"/>
              </a:spcBef>
              <a:spcAft>
                <a:spcPts val="600"/>
              </a:spcAft>
              <a:buFont typeface="Arial" panose="020B0604020202020204" pitchFamily="34" charset="0"/>
              <a:buChar char="•"/>
              <a:defRPr sz="1800" b="0">
                <a:solidFill>
                  <a:schemeClr val="tx2"/>
                </a:solidFill>
                <a:latin typeface="+mn-lt"/>
              </a:defRPr>
            </a:lvl3pPr>
            <a:lvl4pPr marL="1296000" indent="-432000">
              <a:spcBef>
                <a:spcPts val="0"/>
              </a:spcBef>
              <a:spcAft>
                <a:spcPts val="600"/>
              </a:spcAft>
              <a:buFont typeface="Arial" panose="020B0604020202020204" pitchFamily="34" charset="0"/>
              <a:buChar char="•"/>
              <a:defRPr sz="1800" b="0">
                <a:solidFill>
                  <a:schemeClr val="tx2"/>
                </a:solidFill>
                <a:latin typeface="+mn-lt"/>
              </a:defRPr>
            </a:lvl4pPr>
            <a:lvl5pPr marL="2222500" indent="-444500">
              <a:buFont typeface="Arial" panose="020B0604020202020204" pitchFamily="34" charset="0"/>
              <a:buChar char="•"/>
              <a:defRPr sz="1600" b="0">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
        <p:nvSpPr>
          <p:cNvPr id="16" name="Symbol zastępczy tekstu 14"/>
          <p:cNvSpPr>
            <a:spLocks noGrp="1"/>
          </p:cNvSpPr>
          <p:nvPr>
            <p:ph type="body" sz="quarter" idx="12" hasCustomPrompt="1"/>
          </p:nvPr>
        </p:nvSpPr>
        <p:spPr>
          <a:xfrm>
            <a:off x="741760" y="3148608"/>
            <a:ext cx="11521280" cy="864096"/>
          </a:xfrm>
          <a:prstGeom prst="rect">
            <a:avLst/>
          </a:prstGeom>
        </p:spPr>
        <p:txBody>
          <a:bodyPr/>
          <a:lstStyle>
            <a:lvl1pPr marL="0" marR="0" indent="0" defTabSz="584200" eaLnBrk="1" fontAlgn="auto" latinLnBrk="0" hangingPunct="1">
              <a:lnSpc>
                <a:spcPct val="100000"/>
              </a:lnSpc>
              <a:spcBef>
                <a:spcPts val="0"/>
              </a:spcBef>
              <a:spcAft>
                <a:spcPts val="600"/>
              </a:spcAft>
              <a:buClrTx/>
              <a:buSzPct val="75000"/>
              <a:buFont typeface="Arial" panose="020B0604020202020204" pitchFamily="34" charset="0"/>
              <a:buNone/>
              <a:tabLst/>
              <a:defRPr sz="2400" b="0" baseline="0">
                <a:solidFill>
                  <a:schemeClr val="tx1"/>
                </a:solidFill>
                <a:latin typeface="+mn-lt"/>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marL="0" marR="0" lvl="0" indent="0" defTabSz="584200" eaLnBrk="1" fontAlgn="auto" latinLnBrk="0" hangingPunct="1">
              <a:lnSpc>
                <a:spcPct val="100000"/>
              </a:lnSpc>
              <a:spcBef>
                <a:spcPts val="4200"/>
              </a:spcBef>
              <a:spcAft>
                <a:spcPts val="0"/>
              </a:spcAft>
              <a:buClrTx/>
              <a:buSzPct val="75000"/>
              <a:buFont typeface="Arial" panose="020B0604020202020204" pitchFamily="34" charset="0"/>
              <a:buNone/>
              <a:tabLst/>
              <a:defRPr/>
            </a:pPr>
            <a:r>
              <a:rPr lang="pl-PL" dirty="0"/>
              <a:t>Tu można wpisać tekst wprowadzający. Zieloną kreskę można w razie potrzeby przesunąć we wzorcu: menu Widok &gt; Wzorzec slajdów</a:t>
            </a:r>
          </a:p>
        </p:txBody>
      </p:sp>
      <p:sp>
        <p:nvSpPr>
          <p:cNvPr id="17" name="Symbol zastępczy tekstu 2"/>
          <p:cNvSpPr>
            <a:spLocks noGrp="1"/>
          </p:cNvSpPr>
          <p:nvPr>
            <p:ph type="body" sz="quarter" idx="13" hasCustomPrompt="1"/>
          </p:nvPr>
        </p:nvSpPr>
        <p:spPr>
          <a:xfrm>
            <a:off x="3046016" y="77664"/>
            <a:ext cx="9217024" cy="381719"/>
          </a:xfrm>
          <a:prstGeom prst="rect">
            <a:avLst/>
          </a:prstGeom>
        </p:spPr>
        <p:txBody>
          <a:bodyPr anchor="t">
            <a:normAutofit/>
          </a:bodyPr>
          <a:lstStyle>
            <a:lvl1pPr marL="0" indent="0" algn="l">
              <a:spcBef>
                <a:spcPts val="0"/>
              </a:spcBef>
              <a:spcAft>
                <a:spcPts val="600"/>
              </a:spcAft>
              <a:buNone/>
              <a:defRPr sz="1800" baseline="0">
                <a:solidFill>
                  <a:schemeClr val="tx1"/>
                </a:solidFill>
                <a:latin typeface="+mj-lt"/>
              </a:defRPr>
            </a:lvl1pPr>
          </a:lstStyle>
          <a:p>
            <a:pPr lvl="0"/>
            <a:r>
              <a:rPr lang="pl-PL" dirty="0"/>
              <a:t>Tytuł sekcji (najlepiej wpisać w „Widoku wzorca” do układu slajdu dla każdej sekcji) </a:t>
            </a:r>
          </a:p>
        </p:txBody>
      </p:sp>
      <p:sp>
        <p:nvSpPr>
          <p:cNvPr id="18" name="Symbol zastępczy tekstu 14"/>
          <p:cNvSpPr>
            <a:spLocks noGrp="1"/>
          </p:cNvSpPr>
          <p:nvPr>
            <p:ph type="body" sz="quarter" idx="14" hasCustomPrompt="1"/>
          </p:nvPr>
        </p:nvSpPr>
        <p:spPr>
          <a:xfrm>
            <a:off x="741760" y="844352"/>
            <a:ext cx="11521280" cy="1584176"/>
          </a:xfrm>
          <a:prstGeom prst="rect">
            <a:avLst/>
          </a:prstGeom>
        </p:spPr>
        <p:txBody>
          <a:bodyPr/>
          <a:lstStyle>
            <a:lvl1pPr marL="0" indent="0">
              <a:spcBef>
                <a:spcPts val="0"/>
              </a:spcBef>
              <a:spcAft>
                <a:spcPts val="0"/>
              </a:spcAft>
              <a:buFont typeface="Arial" panose="020B0604020202020204" pitchFamily="34" charset="0"/>
              <a:buNone/>
              <a:defRPr sz="4800" b="0" baseline="0">
                <a:solidFill>
                  <a:schemeClr val="tx1"/>
                </a:solidFill>
                <a:latin typeface="+mj-lt"/>
              </a:defRPr>
            </a:lvl1pPr>
            <a:lvl2pPr marL="889000" indent="-444500">
              <a:buFont typeface="Arial" panose="020B0604020202020204" pitchFamily="34" charset="0"/>
              <a:buChar char="•"/>
              <a:defRPr sz="1600" b="0">
                <a:latin typeface="+mn-lt"/>
              </a:defRPr>
            </a:lvl2pPr>
            <a:lvl3pPr marL="1333500" indent="-444500">
              <a:buFont typeface="Arial" panose="020B0604020202020204" pitchFamily="34" charset="0"/>
              <a:buChar char="•"/>
              <a:defRPr sz="1600" b="0">
                <a:latin typeface="+mn-lt"/>
              </a:defRPr>
            </a:lvl3pPr>
            <a:lvl4pPr marL="1778000" indent="-444500">
              <a:buFont typeface="Arial" panose="020B0604020202020204" pitchFamily="34" charset="0"/>
              <a:buChar char="•"/>
              <a:defRPr sz="1600" b="0">
                <a:latin typeface="+mn-lt"/>
              </a:defRPr>
            </a:lvl4pPr>
            <a:lvl5pPr marL="2222500" indent="-444500">
              <a:buFont typeface="Arial" panose="020B0604020202020204" pitchFamily="34" charset="0"/>
              <a:buChar char="•"/>
              <a:defRPr sz="1600" b="0">
                <a:latin typeface="+mn-lt"/>
              </a:defRPr>
            </a:lvl5pPr>
          </a:lstStyle>
          <a:p>
            <a:pPr lvl="0"/>
            <a:r>
              <a:rPr lang="pl-PL" dirty="0"/>
              <a:t>Tytuł slajdu </a:t>
            </a:r>
            <a:br>
              <a:rPr lang="pl-PL" dirty="0"/>
            </a:br>
            <a:r>
              <a:rPr lang="pl-PL" dirty="0"/>
              <a:t>dłuższy</a:t>
            </a:r>
          </a:p>
        </p:txBody>
      </p:sp>
      <p:sp>
        <p:nvSpPr>
          <p:cNvPr id="21" name="Symbol zastępczy zawartości 20"/>
          <p:cNvSpPr>
            <a:spLocks noGrp="1"/>
          </p:cNvSpPr>
          <p:nvPr>
            <p:ph sz="quarter" idx="15"/>
          </p:nvPr>
        </p:nvSpPr>
        <p:spPr>
          <a:xfrm>
            <a:off x="6789738" y="4300736"/>
            <a:ext cx="5473302" cy="4032448"/>
          </a:xfrm>
          <a:prstGeom prst="rect">
            <a:avLst/>
          </a:prstGeom>
        </p:spPr>
        <p:txBody>
          <a:bodyPr/>
          <a:lstStyle>
            <a:lvl1pPr marL="0" indent="0">
              <a:spcBef>
                <a:spcPts val="0"/>
              </a:spcBef>
              <a:spcAft>
                <a:spcPts val="600"/>
              </a:spcAft>
              <a:buNone/>
              <a:defRPr sz="1800">
                <a:solidFill>
                  <a:schemeClr val="tx2"/>
                </a:solidFill>
                <a:latin typeface="+mn-lt"/>
              </a:defRPr>
            </a:lvl1pPr>
            <a:lvl2pPr marL="432000" indent="-432000">
              <a:spcBef>
                <a:spcPts val="0"/>
              </a:spcBef>
              <a:spcAft>
                <a:spcPts val="600"/>
              </a:spcAft>
              <a:defRPr sz="1800">
                <a:solidFill>
                  <a:schemeClr val="tx2"/>
                </a:solidFill>
                <a:latin typeface="+mn-lt"/>
              </a:defRPr>
            </a:lvl2pPr>
            <a:lvl3pPr marL="864000" indent="-432000">
              <a:spcBef>
                <a:spcPts val="0"/>
              </a:spcBef>
              <a:spcAft>
                <a:spcPts val="600"/>
              </a:spcAft>
              <a:defRPr sz="1800">
                <a:solidFill>
                  <a:schemeClr val="tx2"/>
                </a:solidFill>
                <a:latin typeface="+mn-lt"/>
              </a:defRPr>
            </a:lvl3pPr>
            <a:lvl4pPr marL="1296000" indent="-432000">
              <a:spcBef>
                <a:spcPts val="0"/>
              </a:spcBef>
              <a:spcAft>
                <a:spcPts val="600"/>
              </a:spcAft>
              <a:defRPr sz="1800">
                <a:solidFill>
                  <a:schemeClr val="tx2"/>
                </a:solidFill>
                <a:latin typeface="+mn-lt"/>
              </a:defRPr>
            </a:lvl4pPr>
            <a:lvl5pPr>
              <a:defRPr sz="1600">
                <a:solidFill>
                  <a:schemeClr val="tx2"/>
                </a:solidFill>
                <a:latin typeface="+mn-lt"/>
              </a:defRPr>
            </a:lvl5pPr>
          </a:lstStyle>
          <a:p>
            <a:pPr lvl="0"/>
            <a:r>
              <a:rPr lang="pl-PL"/>
              <a:t>Kliknij, aby edytować style wzorca tekstu</a:t>
            </a:r>
          </a:p>
          <a:p>
            <a:pPr lvl="1"/>
            <a:r>
              <a:rPr lang="pl-PL"/>
              <a:t>Drugi poziom</a:t>
            </a:r>
          </a:p>
          <a:p>
            <a:pPr lvl="2"/>
            <a:r>
              <a:rPr lang="pl-PL"/>
              <a:t>Trzeci poziom</a:t>
            </a:r>
          </a:p>
          <a:p>
            <a:pPr lvl="3"/>
            <a:r>
              <a:rPr lang="pl-PL"/>
              <a:t>Czwarty poziom</a:t>
            </a:r>
          </a:p>
        </p:txBody>
      </p:sp>
    </p:spTree>
    <p:extLst>
      <p:ext uri="{BB962C8B-B14F-4D97-AF65-F5344CB8AC3E}">
        <p14:creationId xmlns:p14="http://schemas.microsoft.com/office/powerpoint/2010/main" val="613610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3" r:id="rId2"/>
    <p:sldLayoutId id="2147483652" r:id="rId3"/>
    <p:sldLayoutId id="2147483657" r:id="rId4"/>
    <p:sldLayoutId id="2147483656" r:id="rId5"/>
    <p:sldLayoutId id="2147483654" r:id="rId6"/>
    <p:sldLayoutId id="2147483651" r:id="rId7"/>
    <p:sldLayoutId id="2147483655" r:id="rId8"/>
    <p:sldLayoutId id="2147483667" r:id="rId9"/>
    <p:sldLayoutId id="2147483668" r:id="rId10"/>
  </p:sldLayoutIdLst>
  <p:transition spd="med"/>
  <p:txStyles>
    <p:titleStyle>
      <a:lvl1pPr algn="ctr" defTabSz="584200" eaLnBrk="1" hangingPunct="1">
        <a:defRPr sz="6000">
          <a:latin typeface="Lato Bold" panose="020F0802020204030203" charset="-18"/>
          <a:ea typeface="+mn-ea"/>
          <a:cs typeface="+mn-cs"/>
          <a:sym typeface="Helvetica Light"/>
        </a:defRPr>
      </a:lvl1pPr>
      <a:lvl2pPr indent="228600" algn="ctr" defTabSz="584200" eaLnBrk="1" hangingPunct="1">
        <a:defRPr sz="8000">
          <a:latin typeface="+mn-lt"/>
          <a:ea typeface="+mn-ea"/>
          <a:cs typeface="+mn-cs"/>
          <a:sym typeface="Helvetica Light"/>
        </a:defRPr>
      </a:lvl2pPr>
      <a:lvl3pPr indent="457200" algn="ctr" defTabSz="584200" eaLnBrk="1" hangingPunct="1">
        <a:defRPr sz="8000">
          <a:latin typeface="+mn-lt"/>
          <a:ea typeface="+mn-ea"/>
          <a:cs typeface="+mn-cs"/>
          <a:sym typeface="Helvetica Light"/>
        </a:defRPr>
      </a:lvl3pPr>
      <a:lvl4pPr indent="685800" algn="ctr" defTabSz="584200" eaLnBrk="1" hangingPunct="1">
        <a:defRPr sz="8000">
          <a:latin typeface="+mn-lt"/>
          <a:ea typeface="+mn-ea"/>
          <a:cs typeface="+mn-cs"/>
          <a:sym typeface="Helvetica Light"/>
        </a:defRPr>
      </a:lvl4pPr>
      <a:lvl5pPr indent="914400" algn="ctr" defTabSz="584200" eaLnBrk="1" hangingPunct="1">
        <a:defRPr sz="8000">
          <a:latin typeface="+mn-lt"/>
          <a:ea typeface="+mn-ea"/>
          <a:cs typeface="+mn-cs"/>
          <a:sym typeface="Helvetica Light"/>
        </a:defRPr>
      </a:lvl5pPr>
      <a:lvl6pPr indent="1143000" algn="ctr" defTabSz="584200" eaLnBrk="1" hangingPunct="1">
        <a:defRPr sz="8000">
          <a:latin typeface="+mn-lt"/>
          <a:ea typeface="+mn-ea"/>
          <a:cs typeface="+mn-cs"/>
          <a:sym typeface="Helvetica Light"/>
        </a:defRPr>
      </a:lvl6pPr>
      <a:lvl7pPr indent="1371600" algn="ctr" defTabSz="584200" eaLnBrk="1" hangingPunct="1">
        <a:defRPr sz="8000">
          <a:latin typeface="+mn-lt"/>
          <a:ea typeface="+mn-ea"/>
          <a:cs typeface="+mn-cs"/>
          <a:sym typeface="Helvetica Light"/>
        </a:defRPr>
      </a:lvl7pPr>
      <a:lvl8pPr indent="1600200" algn="ctr" defTabSz="584200" eaLnBrk="1" hangingPunct="1">
        <a:defRPr sz="8000">
          <a:latin typeface="+mn-lt"/>
          <a:ea typeface="+mn-ea"/>
          <a:cs typeface="+mn-cs"/>
          <a:sym typeface="Helvetica Light"/>
        </a:defRPr>
      </a:lvl8pPr>
      <a:lvl9pPr indent="1828800" algn="ctr" defTabSz="584200" eaLnBrk="1" hangingPunct="1">
        <a:defRPr sz="8000">
          <a:latin typeface="+mn-lt"/>
          <a:ea typeface="+mn-ea"/>
          <a:cs typeface="+mn-cs"/>
          <a:sym typeface="Helvetica Light"/>
        </a:defRPr>
      </a:lvl9pPr>
    </p:titleStyle>
    <p:bodyStyle>
      <a:lvl1pPr marL="444500" indent="-444500" defTabSz="584200" eaLnBrk="1" hangingPunct="1">
        <a:spcBef>
          <a:spcPts val="4200"/>
        </a:spcBef>
        <a:buSzPct val="75000"/>
        <a:buChar char="•"/>
        <a:defRPr sz="3600">
          <a:latin typeface="Lato Light" panose="020F0302020204030203" charset="-18"/>
          <a:ea typeface="+mn-ea"/>
          <a:cs typeface="+mn-cs"/>
          <a:sym typeface="Helvetica Light"/>
        </a:defRPr>
      </a:lvl1pPr>
      <a:lvl2pPr marL="889000" indent="-444500" defTabSz="584200" eaLnBrk="1" hangingPunct="1">
        <a:spcBef>
          <a:spcPts val="4200"/>
        </a:spcBef>
        <a:buSzPct val="75000"/>
        <a:buChar char="•"/>
        <a:defRPr sz="3600">
          <a:latin typeface="Lato Light" panose="020F0302020204030203" charset="-18"/>
          <a:ea typeface="+mn-ea"/>
          <a:cs typeface="+mn-cs"/>
          <a:sym typeface="Helvetica Light"/>
        </a:defRPr>
      </a:lvl2pPr>
      <a:lvl3pPr marL="1333500" indent="-444500" defTabSz="584200" eaLnBrk="1" hangingPunct="1">
        <a:spcBef>
          <a:spcPts val="4200"/>
        </a:spcBef>
        <a:buSzPct val="75000"/>
        <a:buChar char="•"/>
        <a:defRPr sz="3600">
          <a:latin typeface="Lato Light" panose="020F0302020204030203" charset="-18"/>
          <a:ea typeface="+mn-ea"/>
          <a:cs typeface="+mn-cs"/>
          <a:sym typeface="Helvetica Light"/>
        </a:defRPr>
      </a:lvl3pPr>
      <a:lvl4pPr marL="1778000" indent="-444500" defTabSz="584200" eaLnBrk="1" hangingPunct="1">
        <a:spcBef>
          <a:spcPts val="4200"/>
        </a:spcBef>
        <a:buSzPct val="75000"/>
        <a:buChar char="•"/>
        <a:defRPr sz="3600">
          <a:latin typeface="Lato Light" panose="020F0302020204030203" charset="-18"/>
          <a:ea typeface="+mn-ea"/>
          <a:cs typeface="+mn-cs"/>
          <a:sym typeface="Helvetica Light"/>
        </a:defRPr>
      </a:lvl4pPr>
      <a:lvl5pPr marL="2222500" indent="-444500" defTabSz="584200" eaLnBrk="1" hangingPunct="1">
        <a:spcBef>
          <a:spcPts val="4200"/>
        </a:spcBef>
        <a:buSzPct val="75000"/>
        <a:buChar char="•"/>
        <a:defRPr sz="3600">
          <a:latin typeface="Lato Light" panose="020F0302020204030203" charset="-18"/>
          <a:ea typeface="+mn-ea"/>
          <a:cs typeface="+mn-cs"/>
          <a:sym typeface="Helvetica Light"/>
        </a:defRPr>
      </a:lvl5pPr>
      <a:lvl6pPr marL="2667000" indent="-444500" defTabSz="584200" eaLnBrk="1" hangingPunct="1">
        <a:spcBef>
          <a:spcPts val="4200"/>
        </a:spcBef>
        <a:buSzPct val="75000"/>
        <a:buChar char="•"/>
        <a:defRPr sz="3600">
          <a:latin typeface="+mn-lt"/>
          <a:ea typeface="+mn-ea"/>
          <a:cs typeface="+mn-cs"/>
          <a:sym typeface="Helvetica Light"/>
        </a:defRPr>
      </a:lvl6pPr>
      <a:lvl7pPr marL="3111500" indent="-444500" defTabSz="584200" eaLnBrk="1" hangingPunct="1">
        <a:spcBef>
          <a:spcPts val="4200"/>
        </a:spcBef>
        <a:buSzPct val="75000"/>
        <a:buChar char="•"/>
        <a:defRPr sz="3600">
          <a:latin typeface="+mn-lt"/>
          <a:ea typeface="+mn-ea"/>
          <a:cs typeface="+mn-cs"/>
          <a:sym typeface="Helvetica Light"/>
        </a:defRPr>
      </a:lvl7pPr>
      <a:lvl8pPr marL="3556000" indent="-444500" defTabSz="584200" eaLnBrk="1" hangingPunct="1">
        <a:spcBef>
          <a:spcPts val="4200"/>
        </a:spcBef>
        <a:buSzPct val="75000"/>
        <a:buChar char="•"/>
        <a:defRPr sz="3600">
          <a:latin typeface="+mn-lt"/>
          <a:ea typeface="+mn-ea"/>
          <a:cs typeface="+mn-cs"/>
          <a:sym typeface="Helvetica Light"/>
        </a:defRPr>
      </a:lvl8pPr>
      <a:lvl9pPr marL="4000500" indent="-444500" defTabSz="584200" eaLnBrk="1" hangingPunct="1">
        <a:spcBef>
          <a:spcPts val="4200"/>
        </a:spcBef>
        <a:buSzPct val="75000"/>
        <a:buChar char="•"/>
        <a:defRPr sz="3600">
          <a:latin typeface="+mn-lt"/>
          <a:ea typeface="+mn-ea"/>
          <a:cs typeface="+mn-cs"/>
          <a:sym typeface="Helvetica Light"/>
        </a:defRPr>
      </a:lvl9pPr>
    </p:bodyStyle>
    <p:otherStyle>
      <a:lvl1pPr algn="ctr" defTabSz="584200" eaLnBrk="1" hangingPunct="1">
        <a:defRPr>
          <a:solidFill>
            <a:schemeClr val="tx1"/>
          </a:solidFill>
          <a:latin typeface="+mn-lt"/>
          <a:ea typeface="+mn-ea"/>
          <a:cs typeface="+mn-cs"/>
          <a:sym typeface="Helvetica Light"/>
        </a:defRPr>
      </a:lvl1pPr>
      <a:lvl2pPr indent="228600" algn="ctr" defTabSz="584200" eaLnBrk="1" hangingPunct="1">
        <a:defRPr>
          <a:solidFill>
            <a:schemeClr val="tx1"/>
          </a:solidFill>
          <a:latin typeface="+mn-lt"/>
          <a:ea typeface="+mn-ea"/>
          <a:cs typeface="+mn-cs"/>
          <a:sym typeface="Helvetica Light"/>
        </a:defRPr>
      </a:lvl2pPr>
      <a:lvl3pPr indent="457200" algn="ctr" defTabSz="584200" eaLnBrk="1" hangingPunct="1">
        <a:defRPr>
          <a:solidFill>
            <a:schemeClr val="tx1"/>
          </a:solidFill>
          <a:latin typeface="+mn-lt"/>
          <a:ea typeface="+mn-ea"/>
          <a:cs typeface="+mn-cs"/>
          <a:sym typeface="Helvetica Light"/>
        </a:defRPr>
      </a:lvl3pPr>
      <a:lvl4pPr indent="685800" algn="ctr" defTabSz="584200" eaLnBrk="1" hangingPunct="1">
        <a:defRPr>
          <a:solidFill>
            <a:schemeClr val="tx1"/>
          </a:solidFill>
          <a:latin typeface="+mn-lt"/>
          <a:ea typeface="+mn-ea"/>
          <a:cs typeface="+mn-cs"/>
          <a:sym typeface="Helvetica Light"/>
        </a:defRPr>
      </a:lvl4pPr>
      <a:lvl5pPr indent="914400" algn="ctr" defTabSz="584200" eaLnBrk="1" hangingPunct="1">
        <a:defRPr>
          <a:solidFill>
            <a:schemeClr val="tx1"/>
          </a:solidFill>
          <a:latin typeface="+mn-lt"/>
          <a:ea typeface="+mn-ea"/>
          <a:cs typeface="+mn-cs"/>
          <a:sym typeface="Helvetica Light"/>
        </a:defRPr>
      </a:lvl5pPr>
      <a:lvl6pPr indent="1143000" algn="ctr" defTabSz="584200" eaLnBrk="1" hangingPunct="1">
        <a:defRPr>
          <a:solidFill>
            <a:schemeClr val="tx1"/>
          </a:solidFill>
          <a:latin typeface="+mn-lt"/>
          <a:ea typeface="+mn-ea"/>
          <a:cs typeface="+mn-cs"/>
          <a:sym typeface="Helvetica Light"/>
        </a:defRPr>
      </a:lvl6pPr>
      <a:lvl7pPr indent="1371600" algn="ctr" defTabSz="584200" eaLnBrk="1" hangingPunct="1">
        <a:defRPr>
          <a:solidFill>
            <a:schemeClr val="tx1"/>
          </a:solidFill>
          <a:latin typeface="+mn-lt"/>
          <a:ea typeface="+mn-ea"/>
          <a:cs typeface="+mn-cs"/>
          <a:sym typeface="Helvetica Light"/>
        </a:defRPr>
      </a:lvl7pPr>
      <a:lvl8pPr indent="1600200" algn="ctr" defTabSz="584200" eaLnBrk="1" hangingPunct="1">
        <a:defRPr>
          <a:solidFill>
            <a:schemeClr val="tx1"/>
          </a:solidFill>
          <a:latin typeface="+mn-lt"/>
          <a:ea typeface="+mn-ea"/>
          <a:cs typeface="+mn-cs"/>
          <a:sym typeface="Helvetica Light"/>
        </a:defRPr>
      </a:lvl8pPr>
      <a:lvl9pPr indent="1828800" algn="ctr" defTabSz="584200" eaLnBrk="1" hangingPunct="1">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www.zus.pl/"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0"/>
          </p:nvPr>
        </p:nvSpPr>
        <p:spPr>
          <a:xfrm>
            <a:off x="6574408" y="4660776"/>
            <a:ext cx="5567016" cy="865187"/>
          </a:xfrm>
        </p:spPr>
        <p:txBody>
          <a:bodyPr/>
          <a:lstStyle/>
          <a:p>
            <a:r>
              <a:rPr lang="pl-PL" dirty="0"/>
              <a:t>Warszawa, 24 </a:t>
            </a:r>
            <a:r>
              <a:rPr lang="pl-PL" dirty="0" smtClean="0"/>
              <a:t>kwietnia </a:t>
            </a:r>
            <a:r>
              <a:rPr lang="pl-PL" dirty="0"/>
              <a:t>2023 r. </a:t>
            </a:r>
          </a:p>
          <a:p>
            <a:endParaRPr lang="pl-PL" dirty="0"/>
          </a:p>
        </p:txBody>
      </p:sp>
      <p:sp>
        <p:nvSpPr>
          <p:cNvPr id="2" name="Tytuł 1"/>
          <p:cNvSpPr>
            <a:spLocks noGrp="1"/>
          </p:cNvSpPr>
          <p:nvPr>
            <p:ph type="title"/>
          </p:nvPr>
        </p:nvSpPr>
        <p:spPr>
          <a:xfrm>
            <a:off x="885776" y="844352"/>
            <a:ext cx="11665296" cy="3096344"/>
          </a:xfrm>
        </p:spPr>
        <p:txBody>
          <a:bodyPr/>
          <a:lstStyle/>
          <a:p>
            <a:r>
              <a:rPr lang="pl-PL" sz="3200" dirty="0"/>
              <a:t>Zmiany w </a:t>
            </a:r>
            <a:r>
              <a:rPr lang="pl-PL" sz="3200" dirty="0" smtClean="0"/>
              <a:t>świadczeniach pieniężnych wypłacanych z ubezpieczeń społecznych w razie choroby i macierzyństwa  </a:t>
            </a:r>
            <a:r>
              <a:rPr lang="pl-PL" sz="3200" dirty="0"/>
              <a:t>od </a:t>
            </a:r>
            <a:r>
              <a:rPr lang="pl-PL" sz="3200" dirty="0" smtClean="0"/>
              <a:t/>
            </a:r>
            <a:br>
              <a:rPr lang="pl-PL" sz="3200" dirty="0" smtClean="0"/>
            </a:br>
            <a:r>
              <a:rPr lang="pl-PL" sz="3200" dirty="0" smtClean="0"/>
              <a:t>26 </a:t>
            </a:r>
            <a:r>
              <a:rPr lang="pl-PL" sz="3200" dirty="0"/>
              <a:t>kwietnia 2023 r</a:t>
            </a:r>
            <a:r>
              <a:rPr lang="pl-PL" sz="3200" dirty="0" smtClean="0"/>
              <a:t>., w </a:t>
            </a:r>
            <a:r>
              <a:rPr lang="pl-PL" sz="3200" dirty="0"/>
              <a:t>związku ze zmianami w Kodeksie </a:t>
            </a:r>
            <a:r>
              <a:rPr lang="pl-PL" sz="3200" dirty="0" smtClean="0"/>
              <a:t>pracy </a:t>
            </a:r>
            <a:br>
              <a:rPr lang="pl-PL" sz="3200" dirty="0" smtClean="0"/>
            </a:br>
            <a:r>
              <a:rPr lang="pl-PL" sz="3200" dirty="0" smtClean="0"/>
              <a:t>i </a:t>
            </a:r>
            <a:r>
              <a:rPr lang="pl-PL" sz="3200" dirty="0"/>
              <a:t>w ustawie zasiłkowej  (wdrożenie dyrektywy unijnej „</a:t>
            </a:r>
            <a:r>
              <a:rPr lang="pl-PL" sz="3200" dirty="0" err="1"/>
              <a:t>work</a:t>
            </a:r>
            <a:r>
              <a:rPr lang="pl-PL" sz="3200" dirty="0"/>
              <a:t> life </a:t>
            </a:r>
            <a:r>
              <a:rPr lang="pl-PL" sz="3200" dirty="0" err="1"/>
              <a:t>balance</a:t>
            </a:r>
            <a:r>
              <a:rPr lang="pl-PL" sz="3200" dirty="0" smtClean="0"/>
              <a:t>”)</a:t>
            </a:r>
            <a:br>
              <a:rPr lang="pl-PL" sz="3200" dirty="0" smtClean="0"/>
            </a:br>
            <a:r>
              <a:rPr lang="pl-PL" sz="3600" dirty="0"/>
              <a:t/>
            </a:r>
            <a:br>
              <a:rPr lang="pl-PL" sz="3600" dirty="0"/>
            </a:br>
            <a:r>
              <a:rPr lang="pl-PL" sz="3600" dirty="0" smtClean="0"/>
              <a:t/>
            </a:r>
            <a:br>
              <a:rPr lang="pl-PL" sz="3600" dirty="0" smtClean="0"/>
            </a:br>
            <a:r>
              <a:rPr lang="pl-PL" sz="3600" dirty="0" smtClean="0"/>
              <a:t/>
            </a:r>
            <a:br>
              <a:rPr lang="pl-PL" sz="3600" dirty="0" smtClean="0"/>
            </a:br>
            <a:endParaRPr lang="pl-PL" sz="3000" dirty="0"/>
          </a:p>
        </p:txBody>
      </p:sp>
      <p:sp>
        <p:nvSpPr>
          <p:cNvPr id="8" name="Symbol zastępczy tekstu 7"/>
          <p:cNvSpPr>
            <a:spLocks noGrp="1"/>
          </p:cNvSpPr>
          <p:nvPr>
            <p:ph type="body" sz="quarter" idx="14"/>
          </p:nvPr>
        </p:nvSpPr>
        <p:spPr/>
        <p:txBody>
          <a:bodyPr/>
          <a:lstStyle/>
          <a:p>
            <a:r>
              <a:rPr lang="pl-PL" b="1" dirty="0" smtClean="0"/>
              <a:t>Departament Zasiłków </a:t>
            </a:r>
            <a:endParaRPr lang="pl-PL" b="1" dirty="0"/>
          </a:p>
        </p:txBody>
      </p:sp>
    </p:spTree>
    <p:extLst>
      <p:ext uri="{BB962C8B-B14F-4D97-AF65-F5344CB8AC3E}">
        <p14:creationId xmlns:p14="http://schemas.microsoft.com/office/powerpoint/2010/main" val="4082242673"/>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sz="quarter" idx="12"/>
          </p:nvPr>
        </p:nvSpPr>
        <p:spPr>
          <a:xfrm>
            <a:off x="237704" y="2212504"/>
            <a:ext cx="12529392" cy="6264696"/>
          </a:xfrm>
          <a:prstGeom prst="rect">
            <a:avLst/>
          </a:prstGeom>
        </p:spPr>
        <p:txBody>
          <a:bodyPr/>
          <a:lstStyle/>
          <a:p>
            <a:pPr>
              <a:lnSpc>
                <a:spcPct val="150000"/>
              </a:lnSpc>
              <a:spcBef>
                <a:spcPts val="0"/>
              </a:spcBef>
            </a:pPr>
            <a:r>
              <a:rPr lang="pl-PL" sz="2400" dirty="0" smtClean="0"/>
              <a:t>Na mocy zmienionych przepisów uchylone zostały przepisy dotyczące tzw. „długiego wniosku” o udzielenie urlopu macierzyńskiego/ urlopu na warunkach urlopu macierzyńskiego i urlopu rodzicielskiego.</a:t>
            </a:r>
          </a:p>
          <a:p>
            <a:pPr>
              <a:lnSpc>
                <a:spcPct val="150000"/>
              </a:lnSpc>
              <a:spcBef>
                <a:spcPts val="0"/>
              </a:spcBef>
            </a:pPr>
            <a:r>
              <a:rPr lang="pl-PL" sz="2400" dirty="0" smtClean="0"/>
              <a:t>Wniosek o urlop rodzicielski powinien być </a:t>
            </a:r>
            <a:r>
              <a:rPr lang="pl-PL" sz="2400" dirty="0"/>
              <a:t>złożony </a:t>
            </a:r>
            <a:r>
              <a:rPr lang="pl-PL" sz="2400" b="1" dirty="0" smtClean="0"/>
              <a:t>w </a:t>
            </a:r>
            <a:r>
              <a:rPr lang="pl-PL" sz="2400" b="1" dirty="0"/>
              <a:t>terminie nie krótszym niż 21 dn</a:t>
            </a:r>
            <a:r>
              <a:rPr lang="pl-PL" sz="2400" dirty="0"/>
              <a:t>i przed rozpoczęciem korzystania z urlopu. </a:t>
            </a:r>
            <a:endParaRPr lang="pl-PL" sz="2400" dirty="0" smtClean="0"/>
          </a:p>
          <a:p>
            <a:pPr>
              <a:lnSpc>
                <a:spcPct val="150000"/>
              </a:lnSpc>
              <a:spcBef>
                <a:spcPts val="0"/>
              </a:spcBef>
            </a:pPr>
            <a:endParaRPr lang="pl-PL" sz="2400" dirty="0" smtClean="0"/>
          </a:p>
          <a:p>
            <a:pPr>
              <a:lnSpc>
                <a:spcPct val="150000"/>
              </a:lnSpc>
            </a:pPr>
            <a:r>
              <a:rPr lang="pl-PL" sz="3200" b="1" dirty="0" smtClean="0"/>
              <a:t>Ważne!</a:t>
            </a:r>
          </a:p>
          <a:p>
            <a:pPr>
              <a:lnSpc>
                <a:spcPct val="150000"/>
              </a:lnSpc>
            </a:pPr>
            <a:r>
              <a:rPr lang="pl-PL" sz="2400" dirty="0" smtClean="0"/>
              <a:t>Nadal na podstawie ustawy zasiłkowej </a:t>
            </a:r>
            <a:r>
              <a:rPr lang="pl-PL" sz="2400" b="1" dirty="0" smtClean="0"/>
              <a:t>możliwe będzie</a:t>
            </a:r>
            <a:r>
              <a:rPr lang="pl-PL" sz="2400" dirty="0" smtClean="0"/>
              <a:t> złożenie </a:t>
            </a:r>
            <a:r>
              <a:rPr lang="pl-PL" sz="2400" b="1" dirty="0" smtClean="0"/>
              <a:t>tzw. „długiego wniosku o zasiłek macierzyński”</a:t>
            </a:r>
            <a:r>
              <a:rPr lang="pl-PL" sz="2400" dirty="0" smtClean="0"/>
              <a:t>. Przepisy te mają znaczenie przy ustaleniu wysokości zasiłku macierzyńskiego. </a:t>
            </a:r>
            <a:endParaRPr lang="pl-PL" sz="2800" dirty="0" smtClean="0"/>
          </a:p>
        </p:txBody>
      </p:sp>
      <p:sp>
        <p:nvSpPr>
          <p:cNvPr id="10" name="Symbol zastępczy tekstu 9"/>
          <p:cNvSpPr>
            <a:spLocks noGrp="1"/>
          </p:cNvSpPr>
          <p:nvPr>
            <p:ph type="body" sz="quarter" idx="13"/>
          </p:nvPr>
        </p:nvSpPr>
        <p:spPr>
          <a:xfrm>
            <a:off x="3046016" y="77664"/>
            <a:ext cx="9433048" cy="694680"/>
          </a:xfrm>
        </p:spPr>
        <p:txBody>
          <a:bodyPr>
            <a:normAutofit/>
          </a:bodyPr>
          <a:lstStyle/>
          <a:p>
            <a:r>
              <a:rPr lang="pl-PL" sz="2800" dirty="0" smtClean="0"/>
              <a:t>Wniosek o zasiłek macierzyński </a:t>
            </a:r>
            <a:endParaRPr lang="pl-PL" sz="2800" dirty="0"/>
          </a:p>
        </p:txBody>
      </p:sp>
      <p:sp>
        <p:nvSpPr>
          <p:cNvPr id="11" name="Symbol zastępczy tekstu 10"/>
          <p:cNvSpPr>
            <a:spLocks noGrp="1"/>
          </p:cNvSpPr>
          <p:nvPr>
            <p:ph type="body" sz="quarter" idx="14"/>
          </p:nvPr>
        </p:nvSpPr>
        <p:spPr>
          <a:xfrm>
            <a:off x="813768" y="844352"/>
            <a:ext cx="11521280" cy="864096"/>
          </a:xfrm>
        </p:spPr>
        <p:txBody>
          <a:bodyPr/>
          <a:lstStyle/>
          <a:p>
            <a:r>
              <a:rPr lang="pl-PL" sz="3200" dirty="0" smtClean="0"/>
              <a:t>Długi wniosek o zasiłek macierzyński </a:t>
            </a:r>
            <a:endParaRPr lang="pl-PL" sz="3200" dirty="0"/>
          </a:p>
        </p:txBody>
      </p:sp>
    </p:spTree>
    <p:extLst>
      <p:ext uri="{BB962C8B-B14F-4D97-AF65-F5344CB8AC3E}">
        <p14:creationId xmlns:p14="http://schemas.microsoft.com/office/powerpoint/2010/main" val="261367594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quarter" idx="11"/>
          </p:nvPr>
        </p:nvSpPr>
        <p:spPr>
          <a:xfrm>
            <a:off x="381720" y="2428528"/>
            <a:ext cx="5508776" cy="5544616"/>
          </a:xfrm>
        </p:spPr>
        <p:txBody>
          <a:bodyPr>
            <a:normAutofit/>
          </a:bodyPr>
          <a:lstStyle/>
          <a:p>
            <a:r>
              <a:rPr lang="pl-PL" sz="2400" dirty="0" smtClean="0">
                <a:solidFill>
                  <a:schemeClr val="accent4">
                    <a:lumMod val="50000"/>
                  </a:schemeClr>
                </a:solidFill>
              </a:rPr>
              <a:t>Ubezpieczona </a:t>
            </a:r>
            <a:r>
              <a:rPr lang="pl-PL" sz="2400" dirty="0">
                <a:solidFill>
                  <a:schemeClr val="accent4">
                    <a:lumMod val="50000"/>
                  </a:schemeClr>
                </a:solidFill>
              </a:rPr>
              <a:t>- matka dziecka, nie później niż 21 dni po porodzie, może złożyć pisemny wniosek o wypłacenie jej zasiłku macierzyńskiego za okres odpowiadający okresowi urlopu macierzyńskiego i urlopu rodzicielskiego w pełnym wymiarze, z wyłączeniem okresu, o którym mowa w art. </a:t>
            </a:r>
            <a:r>
              <a:rPr lang="pl-PL" sz="2400" dirty="0" smtClean="0">
                <a:solidFill>
                  <a:schemeClr val="accent4">
                    <a:lumMod val="50000"/>
                  </a:schemeClr>
                </a:solidFill>
              </a:rPr>
              <a:t>182</a:t>
            </a:r>
            <a:r>
              <a:rPr lang="pl-PL" sz="2400" baseline="30000" dirty="0" smtClean="0">
                <a:solidFill>
                  <a:schemeClr val="accent4">
                    <a:lumMod val="50000"/>
                  </a:schemeClr>
                </a:solidFill>
              </a:rPr>
              <a:t>1a</a:t>
            </a:r>
            <a:r>
              <a:rPr lang="pl-PL" sz="2400" dirty="0" smtClean="0">
                <a:solidFill>
                  <a:schemeClr val="accent4">
                    <a:lumMod val="50000"/>
                  </a:schemeClr>
                </a:solidFill>
              </a:rPr>
              <a:t> </a:t>
            </a:r>
            <a:r>
              <a:rPr lang="pl-PL" sz="2400" dirty="0">
                <a:solidFill>
                  <a:schemeClr val="accent4">
                    <a:lumMod val="50000"/>
                  </a:schemeClr>
                </a:solidFill>
              </a:rPr>
              <a:t>§ 4 </a:t>
            </a:r>
            <a:r>
              <a:rPr lang="pl-PL" sz="2400" dirty="0" err="1" smtClean="0">
                <a:solidFill>
                  <a:schemeClr val="accent4">
                    <a:lumMod val="50000"/>
                  </a:schemeClr>
                </a:solidFill>
              </a:rPr>
              <a:t>K.p</a:t>
            </a:r>
            <a:r>
              <a:rPr lang="pl-PL" sz="2400" dirty="0" smtClean="0">
                <a:solidFill>
                  <a:schemeClr val="accent4">
                    <a:lumMod val="50000"/>
                  </a:schemeClr>
                </a:solidFill>
              </a:rPr>
              <a:t>., </a:t>
            </a:r>
            <a:r>
              <a:rPr lang="pl-PL" sz="2400" dirty="0">
                <a:solidFill>
                  <a:schemeClr val="accent4">
                    <a:lumMod val="50000"/>
                  </a:schemeClr>
                </a:solidFill>
              </a:rPr>
              <a:t>przysługującego ojcu </a:t>
            </a:r>
            <a:r>
              <a:rPr lang="pl-PL" sz="2400" dirty="0" smtClean="0">
                <a:solidFill>
                  <a:schemeClr val="accent4">
                    <a:lumMod val="50000"/>
                  </a:schemeClr>
                </a:solidFill>
              </a:rPr>
              <a:t>dziecka (art. 30a ust. 1 ustawy zasiłkowej)</a:t>
            </a:r>
            <a:endParaRPr lang="pl-PL" sz="2400" dirty="0">
              <a:solidFill>
                <a:schemeClr val="accent4">
                  <a:lumMod val="50000"/>
                </a:schemeClr>
              </a:solidFill>
            </a:endParaRPr>
          </a:p>
        </p:txBody>
      </p:sp>
      <p:sp>
        <p:nvSpPr>
          <p:cNvPr id="10" name="Symbol zastępczy tekstu 9"/>
          <p:cNvSpPr>
            <a:spLocks noGrp="1"/>
          </p:cNvSpPr>
          <p:nvPr>
            <p:ph type="body" sz="quarter" idx="13"/>
          </p:nvPr>
        </p:nvSpPr>
        <p:spPr>
          <a:xfrm>
            <a:off x="3046016" y="77664"/>
            <a:ext cx="9433048" cy="694680"/>
          </a:xfrm>
        </p:spPr>
        <p:txBody>
          <a:bodyPr>
            <a:normAutofit/>
          </a:bodyPr>
          <a:lstStyle/>
          <a:p>
            <a:r>
              <a:rPr lang="pl-PL" sz="2800" dirty="0" smtClean="0"/>
              <a:t>Wniosek o zasiłek macierzyński </a:t>
            </a:r>
            <a:endParaRPr lang="pl-PL" sz="2800" dirty="0"/>
          </a:p>
        </p:txBody>
      </p:sp>
      <p:sp>
        <p:nvSpPr>
          <p:cNvPr id="11" name="Symbol zastępczy tekstu 10"/>
          <p:cNvSpPr>
            <a:spLocks noGrp="1"/>
          </p:cNvSpPr>
          <p:nvPr>
            <p:ph type="body" sz="quarter" idx="14"/>
          </p:nvPr>
        </p:nvSpPr>
        <p:spPr>
          <a:xfrm>
            <a:off x="813768" y="844352"/>
            <a:ext cx="11521280" cy="864096"/>
          </a:xfrm>
        </p:spPr>
        <p:txBody>
          <a:bodyPr/>
          <a:lstStyle/>
          <a:p>
            <a:r>
              <a:rPr lang="pl-PL" sz="3200" dirty="0" smtClean="0"/>
              <a:t>Długi wniosek o zasiłek macierzyński – podstawa prawna</a:t>
            </a:r>
            <a:endParaRPr lang="pl-PL" sz="3200" dirty="0"/>
          </a:p>
        </p:txBody>
      </p:sp>
      <p:sp>
        <p:nvSpPr>
          <p:cNvPr id="15" name="Symbol zastępczy zawartości 14"/>
          <p:cNvSpPr>
            <a:spLocks noGrp="1"/>
          </p:cNvSpPr>
          <p:nvPr>
            <p:ph sz="quarter" idx="15"/>
          </p:nvPr>
        </p:nvSpPr>
        <p:spPr>
          <a:xfrm>
            <a:off x="6286376" y="2212504"/>
            <a:ext cx="6048672" cy="6048672"/>
          </a:xfrm>
        </p:spPr>
        <p:txBody>
          <a:bodyPr/>
          <a:lstStyle/>
          <a:p>
            <a:r>
              <a:rPr lang="pl-PL" sz="2400" dirty="0">
                <a:solidFill>
                  <a:schemeClr val="accent4">
                    <a:lumMod val="50000"/>
                  </a:schemeClr>
                </a:solidFill>
              </a:rPr>
              <a:t>Ubezpieczony, nie później niż 21 dni po przyjęciu dziecka na wychowanie i wystąpieniu do sądu opiekuńczego z wnioskiem o wszczęcie postępowania w sprawie przysposobienia dziecka albo po przyjęciu dziecka na wychowanie jako rodzina zastępcza, z wyjątkiem rodziny zastępczej zawodowej, może złożyć pisemny wniosek o wypłacenie mu zasiłku macierzyńskiego za okres odpowiadający okresowi urlopu na warunkach urlopu macierzyńskiego i urlopu rodzicielskiego w pełnym wymiarze, z wyłączeniem okresu, o którym mowa w art. 182 </a:t>
            </a:r>
            <a:r>
              <a:rPr lang="pl-PL" sz="2400" baseline="30000" dirty="0">
                <a:solidFill>
                  <a:schemeClr val="accent4">
                    <a:lumMod val="50000"/>
                  </a:schemeClr>
                </a:solidFill>
              </a:rPr>
              <a:t>1a</a:t>
            </a:r>
            <a:r>
              <a:rPr lang="pl-PL" sz="2400" dirty="0">
                <a:solidFill>
                  <a:schemeClr val="accent4">
                    <a:lumMod val="50000"/>
                  </a:schemeClr>
                </a:solidFill>
              </a:rPr>
              <a:t> § 4 </a:t>
            </a:r>
            <a:r>
              <a:rPr lang="pl-PL" sz="2400" dirty="0" err="1" smtClean="0">
                <a:solidFill>
                  <a:schemeClr val="accent4">
                    <a:lumMod val="50000"/>
                  </a:schemeClr>
                </a:solidFill>
              </a:rPr>
              <a:t>K.p</a:t>
            </a:r>
            <a:r>
              <a:rPr lang="pl-PL" sz="2400" dirty="0" smtClean="0">
                <a:solidFill>
                  <a:schemeClr val="accent4">
                    <a:lumMod val="50000"/>
                  </a:schemeClr>
                </a:solidFill>
              </a:rPr>
              <a:t>., </a:t>
            </a:r>
            <a:r>
              <a:rPr lang="pl-PL" sz="2400" dirty="0">
                <a:solidFill>
                  <a:schemeClr val="accent4">
                    <a:lumMod val="50000"/>
                  </a:schemeClr>
                </a:solidFill>
              </a:rPr>
              <a:t>przysługującego drugiemu rodzicowi </a:t>
            </a:r>
            <a:r>
              <a:rPr lang="pl-PL" sz="2400" dirty="0" smtClean="0">
                <a:solidFill>
                  <a:schemeClr val="accent4">
                    <a:lumMod val="50000"/>
                  </a:schemeClr>
                </a:solidFill>
              </a:rPr>
              <a:t>dziecka (art. 30a ust. 2 ustawy zasiłkowej). </a:t>
            </a:r>
            <a:endParaRPr lang="pl-PL" sz="2400" dirty="0">
              <a:solidFill>
                <a:schemeClr val="accent4">
                  <a:lumMod val="50000"/>
                </a:schemeClr>
              </a:solidFill>
            </a:endParaRPr>
          </a:p>
        </p:txBody>
      </p:sp>
    </p:spTree>
    <p:extLst>
      <p:ext uri="{BB962C8B-B14F-4D97-AF65-F5344CB8AC3E}">
        <p14:creationId xmlns:p14="http://schemas.microsoft.com/office/powerpoint/2010/main" val="2996401126"/>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1"/>
          </p:nvPr>
        </p:nvSpPr>
        <p:spPr>
          <a:xfrm>
            <a:off x="453728" y="1924472"/>
            <a:ext cx="11881320" cy="7200800"/>
          </a:xfrm>
        </p:spPr>
        <p:txBody>
          <a:bodyPr/>
          <a:lstStyle/>
          <a:p>
            <a:r>
              <a:rPr lang="pl-PL" sz="2800" b="1" dirty="0" smtClean="0">
                <a:solidFill>
                  <a:schemeClr val="accent4">
                    <a:lumMod val="50000"/>
                  </a:schemeClr>
                </a:solidFill>
              </a:rPr>
              <a:t>Długi wniosek o zasiłek macierzyński</a:t>
            </a:r>
            <a:r>
              <a:rPr lang="pl-PL" sz="2400" dirty="0" smtClean="0">
                <a:solidFill>
                  <a:schemeClr val="accent4">
                    <a:lumMod val="50000"/>
                  </a:schemeClr>
                </a:solidFill>
              </a:rPr>
              <a:t>:</a:t>
            </a:r>
          </a:p>
          <a:p>
            <a:pPr marL="342900" indent="-342900">
              <a:lnSpc>
                <a:spcPct val="150000"/>
              </a:lnSpc>
              <a:buFont typeface="Wingdings" panose="05000000000000000000" pitchFamily="2" charset="2"/>
              <a:buChar char="Ø"/>
            </a:pPr>
            <a:r>
              <a:rPr lang="pl-PL" sz="2400" b="1" dirty="0" smtClean="0">
                <a:solidFill>
                  <a:schemeClr val="accent4">
                    <a:lumMod val="50000"/>
                  </a:schemeClr>
                </a:solidFill>
              </a:rPr>
              <a:t>musi być złożony nie później niż 21 </a:t>
            </a:r>
            <a:r>
              <a:rPr lang="pl-PL" sz="2400" b="1" dirty="0">
                <a:solidFill>
                  <a:schemeClr val="accent4">
                    <a:lumMod val="50000"/>
                  </a:schemeClr>
                </a:solidFill>
              </a:rPr>
              <a:t>dni </a:t>
            </a:r>
            <a:r>
              <a:rPr lang="pl-PL" sz="2400" dirty="0">
                <a:solidFill>
                  <a:schemeClr val="accent4">
                    <a:lumMod val="50000"/>
                  </a:schemeClr>
                </a:solidFill>
              </a:rPr>
              <a:t>po </a:t>
            </a:r>
            <a:r>
              <a:rPr lang="pl-PL" sz="2400" dirty="0" smtClean="0">
                <a:solidFill>
                  <a:schemeClr val="accent4">
                    <a:lumMod val="50000"/>
                  </a:schemeClr>
                </a:solidFill>
              </a:rPr>
              <a:t>porodzie /przyjęcia dziecka na wychowanie </a:t>
            </a:r>
          </a:p>
          <a:p>
            <a:pPr marL="342900" indent="-342900">
              <a:lnSpc>
                <a:spcPct val="150000"/>
              </a:lnSpc>
              <a:buFont typeface="Wingdings" panose="05000000000000000000" pitchFamily="2" charset="2"/>
              <a:buChar char="Ø"/>
            </a:pPr>
            <a:r>
              <a:rPr lang="pl-PL" sz="2400" b="1" dirty="0" smtClean="0">
                <a:solidFill>
                  <a:schemeClr val="accent4">
                    <a:lumMod val="50000"/>
                  </a:schemeClr>
                </a:solidFill>
              </a:rPr>
              <a:t>ma charakter „deklaracji” </a:t>
            </a:r>
            <a:r>
              <a:rPr lang="pl-PL" sz="2400" dirty="0" smtClean="0">
                <a:solidFill>
                  <a:schemeClr val="accent4">
                    <a:lumMod val="50000"/>
                  </a:schemeClr>
                </a:solidFill>
              </a:rPr>
              <a:t>(ubezpieczona nie musi wskazywać konkretnych okresów w których będzie korzystać z tego urlopu, ale „deklaruje” korzystanie z zasiłku macierzyńskiego z urlopu macierzyńskiego i rodzicielskiego w pełnym wymiarze; powinna złożyć nie później </a:t>
            </a:r>
            <a:r>
              <a:rPr lang="pl-PL" sz="2400" dirty="0">
                <a:solidFill>
                  <a:schemeClr val="accent4">
                    <a:lumMod val="50000"/>
                  </a:schemeClr>
                </a:solidFill>
              </a:rPr>
              <a:t>niż </a:t>
            </a:r>
            <a:r>
              <a:rPr lang="pl-PL" sz="2400" dirty="0" smtClean="0">
                <a:solidFill>
                  <a:schemeClr val="accent4">
                    <a:lumMod val="50000"/>
                  </a:schemeClr>
                </a:solidFill>
              </a:rPr>
              <a:t> </a:t>
            </a:r>
            <a:r>
              <a:rPr lang="pl-PL" sz="2400" dirty="0">
                <a:solidFill>
                  <a:schemeClr val="accent4">
                    <a:lumMod val="50000"/>
                  </a:schemeClr>
                </a:solidFill>
              </a:rPr>
              <a:t>21 dni przed rozpoczęciem korzystania z </a:t>
            </a:r>
            <a:r>
              <a:rPr lang="pl-PL" sz="2400" dirty="0" smtClean="0">
                <a:solidFill>
                  <a:schemeClr val="accent4">
                    <a:lumMod val="50000"/>
                  </a:schemeClr>
                </a:solidFill>
              </a:rPr>
              <a:t>urlopu wniosek o urlop rodzicielski lub jego część oraz wniosek o wypłatę zasiłku macierzyńskiego za ten okres urlopu / jego część,</a:t>
            </a:r>
          </a:p>
          <a:p>
            <a:pPr marL="342900" indent="-342900">
              <a:lnSpc>
                <a:spcPct val="150000"/>
              </a:lnSpc>
              <a:buFont typeface="Wingdings" panose="05000000000000000000" pitchFamily="2" charset="2"/>
              <a:buChar char="Ø"/>
            </a:pPr>
            <a:r>
              <a:rPr lang="pl-PL" sz="2400" b="1" dirty="0" smtClean="0">
                <a:solidFill>
                  <a:schemeClr val="accent4">
                    <a:lumMod val="50000"/>
                  </a:schemeClr>
                </a:solidFill>
              </a:rPr>
              <a:t>ma wpływ na ustalenie wysokości zasiłku macierzyńskiego</a:t>
            </a:r>
            <a:r>
              <a:rPr lang="pl-PL" sz="2400" dirty="0" smtClean="0">
                <a:solidFill>
                  <a:schemeClr val="accent4">
                    <a:lumMod val="50000"/>
                  </a:schemeClr>
                </a:solidFill>
              </a:rPr>
              <a:t> (</a:t>
            </a:r>
            <a:r>
              <a:rPr lang="pl-PL" sz="2400" b="1" dirty="0" smtClean="0">
                <a:solidFill>
                  <a:schemeClr val="accent4">
                    <a:lumMod val="50000"/>
                  </a:schemeClr>
                </a:solidFill>
              </a:rPr>
              <a:t>81,5% </a:t>
            </a:r>
            <a:r>
              <a:rPr lang="pl-PL" sz="2400" dirty="0" smtClean="0">
                <a:solidFill>
                  <a:schemeClr val="accent4">
                    <a:lumMod val="50000"/>
                  </a:schemeClr>
                </a:solidFill>
              </a:rPr>
              <a:t>podstawy wymiaru zasiłku),</a:t>
            </a:r>
          </a:p>
          <a:p>
            <a:pPr marL="342900" indent="-342900">
              <a:lnSpc>
                <a:spcPct val="150000"/>
              </a:lnSpc>
              <a:buFont typeface="Wingdings" panose="05000000000000000000" pitchFamily="2" charset="2"/>
              <a:buChar char="Ø"/>
            </a:pPr>
            <a:r>
              <a:rPr lang="pl-PL" sz="2400" b="1" dirty="0" smtClean="0">
                <a:solidFill>
                  <a:schemeClr val="accent4">
                    <a:lumMod val="50000"/>
                  </a:schemeClr>
                </a:solidFill>
              </a:rPr>
              <a:t>nie </a:t>
            </a:r>
            <a:r>
              <a:rPr lang="pl-PL" sz="2400" b="1" dirty="0">
                <a:solidFill>
                  <a:schemeClr val="accent4">
                    <a:lumMod val="50000"/>
                  </a:schemeClr>
                </a:solidFill>
              </a:rPr>
              <a:t>może obejmować 9 tygodni urlopu rodzicielskiego </a:t>
            </a:r>
            <a:r>
              <a:rPr lang="pl-PL" sz="2400" dirty="0">
                <a:solidFill>
                  <a:schemeClr val="accent4">
                    <a:lumMod val="50000"/>
                  </a:schemeClr>
                </a:solidFill>
              </a:rPr>
              <a:t>przysługującego wyłącznie drugiemu </a:t>
            </a:r>
            <a:r>
              <a:rPr lang="pl-PL" sz="2400" dirty="0" smtClean="0">
                <a:solidFill>
                  <a:schemeClr val="accent4">
                    <a:lumMod val="50000"/>
                  </a:schemeClr>
                </a:solidFill>
              </a:rPr>
              <a:t>rodzicowi. </a:t>
            </a:r>
            <a:endParaRPr lang="pl-PL" sz="2400" dirty="0">
              <a:solidFill>
                <a:schemeClr val="accent4">
                  <a:lumMod val="50000"/>
                </a:schemeClr>
              </a:solidFill>
            </a:endParaRPr>
          </a:p>
          <a:p>
            <a:pPr marL="342900" indent="-342900">
              <a:buFont typeface="Wingdings" panose="05000000000000000000" pitchFamily="2" charset="2"/>
              <a:buChar char="Ø"/>
            </a:pPr>
            <a:endParaRPr lang="pl-PL" sz="2400" dirty="0" smtClean="0">
              <a:solidFill>
                <a:schemeClr val="accent4">
                  <a:lumMod val="50000"/>
                </a:schemeClr>
              </a:solidFill>
            </a:endParaRPr>
          </a:p>
          <a:p>
            <a:pPr marL="342900" indent="-342900">
              <a:buFont typeface="Wingdings" panose="05000000000000000000" pitchFamily="2" charset="2"/>
              <a:buChar char="Ø"/>
            </a:pPr>
            <a:endParaRPr lang="pl-PL" dirty="0" smtClean="0">
              <a:solidFill>
                <a:schemeClr val="accent4">
                  <a:lumMod val="50000"/>
                </a:schemeClr>
              </a:solidFill>
            </a:endParaRPr>
          </a:p>
        </p:txBody>
      </p:sp>
      <p:sp>
        <p:nvSpPr>
          <p:cNvPr id="4" name="Symbol zastępczy tekstu 3"/>
          <p:cNvSpPr>
            <a:spLocks noGrp="1"/>
          </p:cNvSpPr>
          <p:nvPr>
            <p:ph type="body" sz="quarter" idx="13"/>
          </p:nvPr>
        </p:nvSpPr>
        <p:spPr>
          <a:xfrm>
            <a:off x="2613968" y="628328"/>
            <a:ext cx="9577064" cy="720080"/>
          </a:xfrm>
        </p:spPr>
        <p:txBody>
          <a:bodyPr>
            <a:noAutofit/>
          </a:bodyPr>
          <a:lstStyle/>
          <a:p>
            <a:r>
              <a:rPr lang="pl-PL" sz="3600" dirty="0" smtClean="0"/>
              <a:t>Długi </a:t>
            </a:r>
            <a:r>
              <a:rPr lang="pl-PL" sz="3600" dirty="0"/>
              <a:t>wniosek o zasiłek macierzyński </a:t>
            </a:r>
            <a:r>
              <a:rPr lang="pl-PL" sz="3600" dirty="0" smtClean="0"/>
              <a:t>- zasady</a:t>
            </a:r>
            <a:endParaRPr lang="pl-PL" sz="3600" dirty="0"/>
          </a:p>
        </p:txBody>
      </p:sp>
    </p:spTree>
    <p:extLst>
      <p:ext uri="{BB962C8B-B14F-4D97-AF65-F5344CB8AC3E}">
        <p14:creationId xmlns:p14="http://schemas.microsoft.com/office/powerpoint/2010/main" val="3970311126"/>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tekstu 6"/>
          <p:cNvSpPr>
            <a:spLocks noGrp="1"/>
          </p:cNvSpPr>
          <p:nvPr>
            <p:ph type="body" sz="quarter" idx="11"/>
          </p:nvPr>
        </p:nvSpPr>
        <p:spPr>
          <a:xfrm>
            <a:off x="381720" y="1924472"/>
            <a:ext cx="12385376" cy="6840760"/>
          </a:xfrm>
        </p:spPr>
        <p:txBody>
          <a:bodyPr/>
          <a:lstStyle/>
          <a:p>
            <a:r>
              <a:rPr lang="pl-PL" sz="2400" b="1" dirty="0" smtClean="0">
                <a:solidFill>
                  <a:schemeClr val="accent4">
                    <a:lumMod val="50000"/>
                  </a:schemeClr>
                </a:solidFill>
              </a:rPr>
              <a:t>Pytanie 1:</a:t>
            </a:r>
          </a:p>
          <a:p>
            <a:r>
              <a:rPr lang="pl-PL" sz="2400" dirty="0" smtClean="0">
                <a:solidFill>
                  <a:schemeClr val="accent4">
                    <a:lumMod val="50000"/>
                  </a:schemeClr>
                </a:solidFill>
              </a:rPr>
              <a:t>Czy do wypłacenia zasiłku macierzyńskiego w wysokości 81,5% podstawy wymiaru zasiłku wystarczy złożenia przez pracownicę – ubezpieczonego wniosku o urlop macierzyński i urlop rodzicielski ? </a:t>
            </a:r>
          </a:p>
          <a:p>
            <a:endParaRPr lang="pl-PL" sz="2400" dirty="0" smtClean="0">
              <a:solidFill>
                <a:schemeClr val="accent4">
                  <a:lumMod val="50000"/>
                </a:schemeClr>
              </a:solidFill>
            </a:endParaRPr>
          </a:p>
          <a:p>
            <a:r>
              <a:rPr lang="pl-PL" sz="2400" b="1" dirty="0" smtClean="0">
                <a:solidFill>
                  <a:schemeClr val="accent4">
                    <a:lumMod val="50000"/>
                  </a:schemeClr>
                </a:solidFill>
              </a:rPr>
              <a:t>Odpowiedź 1:</a:t>
            </a:r>
            <a:endParaRPr lang="pl-PL" sz="2400" b="1" dirty="0">
              <a:solidFill>
                <a:schemeClr val="accent4">
                  <a:lumMod val="50000"/>
                </a:schemeClr>
              </a:solidFill>
            </a:endParaRPr>
          </a:p>
          <a:p>
            <a:r>
              <a:rPr lang="pl-PL" sz="2400" b="1" dirty="0" smtClean="0">
                <a:solidFill>
                  <a:schemeClr val="accent4">
                    <a:lumMod val="50000"/>
                  </a:schemeClr>
                </a:solidFill>
              </a:rPr>
              <a:t>Nie</a:t>
            </a:r>
            <a:r>
              <a:rPr lang="pl-PL" sz="2400" dirty="0" smtClean="0">
                <a:solidFill>
                  <a:schemeClr val="accent4">
                    <a:lumMod val="50000"/>
                  </a:schemeClr>
                </a:solidFill>
              </a:rPr>
              <a:t>. Od 26 kwietnia 2023 r. na podstawie przepisów </a:t>
            </a:r>
            <a:r>
              <a:rPr lang="pl-PL" sz="2400" dirty="0" err="1" smtClean="0">
                <a:solidFill>
                  <a:schemeClr val="accent4">
                    <a:lumMod val="50000"/>
                  </a:schemeClr>
                </a:solidFill>
              </a:rPr>
              <a:t>k.p</a:t>
            </a:r>
            <a:r>
              <a:rPr lang="pl-PL" sz="2400" dirty="0" smtClean="0">
                <a:solidFill>
                  <a:schemeClr val="accent4">
                    <a:lumMod val="50000"/>
                  </a:schemeClr>
                </a:solidFill>
              </a:rPr>
              <a:t>. </a:t>
            </a:r>
            <a:r>
              <a:rPr lang="pl-PL" sz="2400" b="1" dirty="0" smtClean="0">
                <a:solidFill>
                  <a:schemeClr val="accent4">
                    <a:lumMod val="50000"/>
                  </a:schemeClr>
                </a:solidFill>
              </a:rPr>
              <a:t>nie będzie można już złożyć tzw. długiego wniosku</a:t>
            </a:r>
            <a:r>
              <a:rPr lang="pl-PL" sz="2400" dirty="0" smtClean="0">
                <a:solidFill>
                  <a:schemeClr val="accent4">
                    <a:lumMod val="50000"/>
                  </a:schemeClr>
                </a:solidFill>
              </a:rPr>
              <a:t> o urlop macierzyński i rodzicielski. Natomiast warunkiem rozpoczęcia wypłacenia zasiłku macierzyńskiego w wysokości 81,5 % jest </a:t>
            </a:r>
            <a:r>
              <a:rPr lang="pl-PL" sz="2400" b="1" dirty="0" smtClean="0">
                <a:solidFill>
                  <a:schemeClr val="accent4">
                    <a:lumMod val="50000"/>
                  </a:schemeClr>
                </a:solidFill>
              </a:rPr>
              <a:t>złożenie tzw. długiego wniosku o  zasiłek macierzyński. </a:t>
            </a:r>
          </a:p>
          <a:p>
            <a:r>
              <a:rPr lang="pl-PL" sz="2400" dirty="0" smtClean="0">
                <a:solidFill>
                  <a:schemeClr val="accent4">
                    <a:lumMod val="50000"/>
                  </a:schemeClr>
                </a:solidFill>
              </a:rPr>
              <a:t>Ubezpieczona – matka dziecka, która zamierza wykorzystać zasiłek macierzyński z pełnym wymiarze za okres urlopu macierzyńskiego i urlopu rodzicielskiego powinna złożyć wniosek o wypłacenie zasiłku macierzyńskiego w którym zadeklaruje, że będzie korzystać z ww. urlopów w pełnym wymiarze. Na tej podstawie pracodawca będący płatnikiem zasiłku będzie mógł rozpocząć wypłatę zasiłku macierzyńskiego w wysokości 81,5 % podstawy wymiaru zasiłku. </a:t>
            </a:r>
          </a:p>
          <a:p>
            <a:r>
              <a:rPr lang="pl-PL" sz="2400" dirty="0" smtClean="0">
                <a:solidFill>
                  <a:schemeClr val="accent4">
                    <a:lumMod val="50000"/>
                  </a:schemeClr>
                </a:solidFill>
              </a:rPr>
              <a:t>Konkretyzacja kolejnych okresów korzystania z urlopów związanych z rodzicielstwem powinna nastąpić we wnioskach o ich udzielnie. </a:t>
            </a:r>
            <a:endParaRPr lang="pl-PL" sz="2400" dirty="0">
              <a:solidFill>
                <a:schemeClr val="accent4">
                  <a:lumMod val="50000"/>
                </a:schemeClr>
              </a:solidFill>
            </a:endParaRPr>
          </a:p>
        </p:txBody>
      </p:sp>
      <p:sp>
        <p:nvSpPr>
          <p:cNvPr id="8" name="Symbol zastępczy tekstu 3"/>
          <p:cNvSpPr>
            <a:spLocks noGrp="1"/>
          </p:cNvSpPr>
          <p:nvPr>
            <p:ph type="body" sz="quarter" idx="13"/>
          </p:nvPr>
        </p:nvSpPr>
        <p:spPr>
          <a:xfrm>
            <a:off x="597744" y="628328"/>
            <a:ext cx="12169352" cy="936104"/>
          </a:xfrm>
        </p:spPr>
        <p:txBody>
          <a:bodyPr>
            <a:noAutofit/>
          </a:bodyPr>
          <a:lstStyle/>
          <a:p>
            <a:r>
              <a:rPr lang="pl-PL" sz="3600" dirty="0"/>
              <a:t>D</a:t>
            </a:r>
            <a:r>
              <a:rPr lang="pl-PL" sz="3600" dirty="0" smtClean="0"/>
              <a:t>ługi </a:t>
            </a:r>
            <a:r>
              <a:rPr lang="pl-PL" sz="3600" dirty="0"/>
              <a:t>wniosek o zasiłek </a:t>
            </a:r>
            <a:r>
              <a:rPr lang="pl-PL" sz="3600" dirty="0" smtClean="0"/>
              <a:t>macierzyński – odpowiedzi na pytania</a:t>
            </a:r>
            <a:endParaRPr lang="pl-PL" sz="3600" dirty="0"/>
          </a:p>
        </p:txBody>
      </p:sp>
    </p:spTree>
    <p:extLst>
      <p:ext uri="{BB962C8B-B14F-4D97-AF65-F5344CB8AC3E}">
        <p14:creationId xmlns:p14="http://schemas.microsoft.com/office/powerpoint/2010/main" val="4270802684"/>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tekstu 6"/>
          <p:cNvSpPr>
            <a:spLocks noGrp="1"/>
          </p:cNvSpPr>
          <p:nvPr>
            <p:ph type="body" sz="quarter" idx="11"/>
          </p:nvPr>
        </p:nvSpPr>
        <p:spPr>
          <a:xfrm>
            <a:off x="309712" y="2068488"/>
            <a:ext cx="12529392" cy="6696744"/>
          </a:xfrm>
        </p:spPr>
        <p:txBody>
          <a:bodyPr/>
          <a:lstStyle/>
          <a:p>
            <a:r>
              <a:rPr lang="pl-PL" sz="2400" b="1" dirty="0" smtClean="0">
                <a:solidFill>
                  <a:schemeClr val="accent4">
                    <a:lumMod val="50000"/>
                  </a:schemeClr>
                </a:solidFill>
              </a:rPr>
              <a:t>Pytanie 2:</a:t>
            </a:r>
          </a:p>
          <a:p>
            <a:pPr>
              <a:lnSpc>
                <a:spcPct val="150000"/>
              </a:lnSpc>
            </a:pPr>
            <a:r>
              <a:rPr lang="pl-PL" sz="2400" dirty="0" smtClean="0">
                <a:solidFill>
                  <a:schemeClr val="accent4">
                    <a:lumMod val="50000"/>
                  </a:schemeClr>
                </a:solidFill>
              </a:rPr>
              <a:t>Czy w przypadku złożenia przez pracownika tzw. długiego wniosku o zasiłek macierzyński pracodawcy będącemu jednocześnie płatnikiem zasiłków, pracownik może złożyć w późniejszym terminie wniosek o zasiłek za okres urlopu rodzicielskiego – nie krótszym niż 21 dni przed rozpoczęciem korzystania z urlopu? </a:t>
            </a:r>
          </a:p>
          <a:p>
            <a:pPr>
              <a:lnSpc>
                <a:spcPct val="150000"/>
              </a:lnSpc>
            </a:pPr>
            <a:r>
              <a:rPr lang="pl-PL" sz="2400" b="1" dirty="0" smtClean="0">
                <a:solidFill>
                  <a:schemeClr val="accent4">
                    <a:lumMod val="50000"/>
                  </a:schemeClr>
                </a:solidFill>
              </a:rPr>
              <a:t>Odpowiedź 2:</a:t>
            </a:r>
          </a:p>
          <a:p>
            <a:pPr>
              <a:lnSpc>
                <a:spcPct val="150000"/>
              </a:lnSpc>
            </a:pPr>
            <a:r>
              <a:rPr lang="pl-PL" sz="2400" b="1" dirty="0" smtClean="0">
                <a:solidFill>
                  <a:schemeClr val="accent4">
                    <a:lumMod val="50000"/>
                  </a:schemeClr>
                </a:solidFill>
              </a:rPr>
              <a:t>Tak. </a:t>
            </a:r>
            <a:r>
              <a:rPr lang="pl-PL" sz="2400" dirty="0" smtClean="0">
                <a:solidFill>
                  <a:schemeClr val="accent4">
                    <a:lumMod val="50000"/>
                  </a:schemeClr>
                </a:solidFill>
              </a:rPr>
              <a:t>Tzw. długi wniosek o zasiłek macierzyński stanowi „deklarację” wykorzystania zasiłku macierzyńskiego i rodzicielskiego w pełnym wymiarze (z wyjątkiem części przysługującej drugiemu z rodziców) w celu rozpoczęcia wypłaty zasiłku macierzyńskiego w wysokości 81,5% podstawy wymiaru zasiłku. Zatem możliwe jest złożenie w późniejszym terminie </a:t>
            </a:r>
            <a:r>
              <a:rPr lang="pl-PL" sz="2400" dirty="0">
                <a:solidFill>
                  <a:schemeClr val="accent4">
                    <a:lumMod val="50000"/>
                  </a:schemeClr>
                </a:solidFill>
              </a:rPr>
              <a:t>(nie krótszym niż 21 dni przed rozpoczęciem korzystania z </a:t>
            </a:r>
            <a:r>
              <a:rPr lang="pl-PL" sz="2400" dirty="0" smtClean="0">
                <a:solidFill>
                  <a:schemeClr val="accent4">
                    <a:lumMod val="50000"/>
                  </a:schemeClr>
                </a:solidFill>
              </a:rPr>
              <a:t>urlopu/ zasiłku) wniosku o zasiłek macierzyński za okres urlopu rodzicielskiego. </a:t>
            </a:r>
          </a:p>
        </p:txBody>
      </p:sp>
      <p:sp>
        <p:nvSpPr>
          <p:cNvPr id="12" name="Symbol zastępczy tekstu 3"/>
          <p:cNvSpPr>
            <a:spLocks noGrp="1"/>
          </p:cNvSpPr>
          <p:nvPr>
            <p:ph type="body" sz="quarter" idx="13"/>
          </p:nvPr>
        </p:nvSpPr>
        <p:spPr>
          <a:xfrm>
            <a:off x="1605856" y="556320"/>
            <a:ext cx="11017224" cy="936104"/>
          </a:xfrm>
        </p:spPr>
        <p:txBody>
          <a:bodyPr>
            <a:noAutofit/>
          </a:bodyPr>
          <a:lstStyle/>
          <a:p>
            <a:r>
              <a:rPr lang="pl-PL" sz="3200" dirty="0"/>
              <a:t>D</a:t>
            </a:r>
            <a:r>
              <a:rPr lang="pl-PL" sz="3200" dirty="0" smtClean="0"/>
              <a:t>ługi </a:t>
            </a:r>
            <a:r>
              <a:rPr lang="pl-PL" sz="3200" dirty="0"/>
              <a:t>wniosek o zasiłek </a:t>
            </a:r>
            <a:r>
              <a:rPr lang="pl-PL" sz="3200" dirty="0" smtClean="0"/>
              <a:t>macierzyński – odpowiedzi na pytania</a:t>
            </a:r>
            <a:endParaRPr lang="pl-PL" sz="3200" dirty="0"/>
          </a:p>
        </p:txBody>
      </p:sp>
    </p:spTree>
    <p:extLst>
      <p:ext uri="{BB962C8B-B14F-4D97-AF65-F5344CB8AC3E}">
        <p14:creationId xmlns:p14="http://schemas.microsoft.com/office/powerpoint/2010/main" val="3572787688"/>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tekstu 6"/>
          <p:cNvSpPr>
            <a:spLocks noGrp="1"/>
          </p:cNvSpPr>
          <p:nvPr>
            <p:ph type="body" sz="quarter" idx="11"/>
          </p:nvPr>
        </p:nvSpPr>
        <p:spPr>
          <a:xfrm>
            <a:off x="165696" y="1996480"/>
            <a:ext cx="12601400" cy="6552728"/>
          </a:xfrm>
        </p:spPr>
        <p:txBody>
          <a:bodyPr/>
          <a:lstStyle/>
          <a:p>
            <a:r>
              <a:rPr lang="pl-PL" sz="2400" b="1" dirty="0" smtClean="0">
                <a:solidFill>
                  <a:schemeClr val="accent4">
                    <a:lumMod val="50000"/>
                  </a:schemeClr>
                </a:solidFill>
              </a:rPr>
              <a:t>Pytanie 3:</a:t>
            </a:r>
          </a:p>
          <a:p>
            <a:r>
              <a:rPr lang="pl-PL" sz="2400" dirty="0" smtClean="0">
                <a:solidFill>
                  <a:schemeClr val="accent4">
                    <a:lumMod val="50000"/>
                  </a:schemeClr>
                </a:solidFill>
              </a:rPr>
              <a:t>Czy tzw. długi wniosek o zasiłek macierzyński (art. 30a ustawy zasiłkowej) może być złożony w formie elektronicznej ?  </a:t>
            </a:r>
          </a:p>
          <a:p>
            <a:r>
              <a:rPr lang="pl-PL" sz="2400" b="1" dirty="0" smtClean="0">
                <a:solidFill>
                  <a:schemeClr val="accent4">
                    <a:lumMod val="50000"/>
                  </a:schemeClr>
                </a:solidFill>
              </a:rPr>
              <a:t>Odpowiedź 3:</a:t>
            </a:r>
          </a:p>
          <a:p>
            <a:r>
              <a:rPr lang="pl-PL" sz="2400" b="1" dirty="0" smtClean="0">
                <a:solidFill>
                  <a:schemeClr val="accent4">
                    <a:lumMod val="50000"/>
                  </a:schemeClr>
                </a:solidFill>
              </a:rPr>
              <a:t>Forma złożenia wniosku zależy od tego kto jest płatnikiem zasiłku.</a:t>
            </a:r>
          </a:p>
          <a:p>
            <a:r>
              <a:rPr lang="pl-PL" sz="2400" dirty="0" smtClean="0">
                <a:solidFill>
                  <a:schemeClr val="accent4">
                    <a:lumMod val="50000"/>
                  </a:schemeClr>
                </a:solidFill>
              </a:rPr>
              <a:t>Wniosek </a:t>
            </a:r>
            <a:r>
              <a:rPr lang="pl-PL" sz="2400" dirty="0">
                <a:solidFill>
                  <a:schemeClr val="accent4">
                    <a:lumMod val="50000"/>
                  </a:schemeClr>
                </a:solidFill>
              </a:rPr>
              <a:t>o zasiłek </a:t>
            </a:r>
            <a:r>
              <a:rPr lang="pl-PL" sz="2400" dirty="0" smtClean="0">
                <a:solidFill>
                  <a:schemeClr val="accent4">
                    <a:lumMod val="50000"/>
                  </a:schemeClr>
                </a:solidFill>
              </a:rPr>
              <a:t>macierzyński powinien być złożony: </a:t>
            </a:r>
          </a:p>
          <a:p>
            <a:pPr marL="342900" indent="-342900">
              <a:buFont typeface="Wingdings" panose="05000000000000000000" pitchFamily="2" charset="2"/>
              <a:buChar char="Ø"/>
            </a:pPr>
            <a:r>
              <a:rPr lang="pl-PL" sz="2400" dirty="0" smtClean="0">
                <a:solidFill>
                  <a:schemeClr val="accent4">
                    <a:lumMod val="50000"/>
                  </a:schemeClr>
                </a:solidFill>
              </a:rPr>
              <a:t>w formie pisemnej – jeżeli płatnikiem zasiłku jest płatnik składek (pracodawca),</a:t>
            </a:r>
          </a:p>
          <a:p>
            <a:pPr marL="342900" indent="-342900">
              <a:buFont typeface="Wingdings" panose="05000000000000000000" pitchFamily="2" charset="2"/>
              <a:buChar char="Ø"/>
            </a:pPr>
            <a:r>
              <a:rPr lang="pl-PL" sz="2400" dirty="0" smtClean="0">
                <a:solidFill>
                  <a:schemeClr val="accent4">
                    <a:lumMod val="50000"/>
                  </a:schemeClr>
                </a:solidFill>
              </a:rPr>
              <a:t> w </a:t>
            </a:r>
            <a:r>
              <a:rPr lang="pl-PL" sz="2400" dirty="0">
                <a:solidFill>
                  <a:schemeClr val="accent4">
                    <a:lumMod val="50000"/>
                  </a:schemeClr>
                </a:solidFill>
              </a:rPr>
              <a:t>formie pisemnej lub </a:t>
            </a:r>
            <a:r>
              <a:rPr lang="pl-PL" sz="2400" b="1" dirty="0">
                <a:solidFill>
                  <a:schemeClr val="accent4">
                    <a:lumMod val="50000"/>
                  </a:schemeClr>
                </a:solidFill>
              </a:rPr>
              <a:t>w formie dokumentu </a:t>
            </a:r>
            <a:r>
              <a:rPr lang="pl-PL" sz="2400" b="1" dirty="0" smtClean="0">
                <a:solidFill>
                  <a:schemeClr val="accent4">
                    <a:lumMod val="50000"/>
                  </a:schemeClr>
                </a:solidFill>
              </a:rPr>
              <a:t>elektronicznego </a:t>
            </a:r>
            <a:r>
              <a:rPr lang="pl-PL" sz="2400" dirty="0" smtClean="0">
                <a:solidFill>
                  <a:schemeClr val="accent4">
                    <a:lumMod val="50000"/>
                  </a:schemeClr>
                </a:solidFill>
              </a:rPr>
              <a:t>- jeżeli płatnikiem zasiłku jest Zakład Ubezpieczeń Społecznych.</a:t>
            </a:r>
          </a:p>
          <a:p>
            <a:endParaRPr lang="pl-PL" sz="2400" dirty="0" smtClean="0">
              <a:solidFill>
                <a:schemeClr val="accent4">
                  <a:lumMod val="50000"/>
                </a:schemeClr>
              </a:solidFill>
            </a:endParaRPr>
          </a:p>
          <a:p>
            <a:r>
              <a:rPr lang="pl-PL" sz="2400" b="1" dirty="0" smtClean="0">
                <a:solidFill>
                  <a:schemeClr val="accent4">
                    <a:lumMod val="50000"/>
                  </a:schemeClr>
                </a:solidFill>
              </a:rPr>
              <a:t>Ważne!</a:t>
            </a:r>
            <a:endParaRPr lang="pl-PL" sz="2400" b="1" dirty="0">
              <a:solidFill>
                <a:schemeClr val="accent4">
                  <a:lumMod val="50000"/>
                </a:schemeClr>
              </a:solidFill>
            </a:endParaRPr>
          </a:p>
          <a:p>
            <a:r>
              <a:rPr lang="pl-PL" sz="2400" dirty="0" smtClean="0">
                <a:solidFill>
                  <a:schemeClr val="accent4">
                    <a:lumMod val="50000"/>
                  </a:schemeClr>
                </a:solidFill>
              </a:rPr>
              <a:t>Wniosek w formie dokumentu elektronicznego musi być podpisany  </a:t>
            </a:r>
            <a:r>
              <a:rPr lang="pl-PL" sz="2400" dirty="0">
                <a:solidFill>
                  <a:schemeClr val="accent4">
                    <a:lumMod val="50000"/>
                  </a:schemeClr>
                </a:solidFill>
              </a:rPr>
              <a:t>kwalifikowanym podpisem elektronicznym, podpisem zaufanym, podpisem osobistym albo z wykorzystaniem sposobu potwierdzania pochodzenia oraz integralności danych dostępnego w systemie teleinformatycznym udostępnionym bezpłatnie przez Zakład Ubezpieczeń Społecznych, na elektroniczną skrzynkę podawczą Zakładu Ubezpieczeń Społecznych lub na adres do doręczeń </a:t>
            </a:r>
            <a:r>
              <a:rPr lang="pl-PL" sz="2400" dirty="0" smtClean="0">
                <a:solidFill>
                  <a:schemeClr val="accent4">
                    <a:lumMod val="50000"/>
                  </a:schemeClr>
                </a:solidFill>
              </a:rPr>
              <a:t>elektronicznych).</a:t>
            </a:r>
            <a:endParaRPr lang="pl-PL" sz="2400" dirty="0">
              <a:solidFill>
                <a:schemeClr val="accent4">
                  <a:lumMod val="50000"/>
                </a:schemeClr>
              </a:solidFill>
            </a:endParaRPr>
          </a:p>
        </p:txBody>
      </p:sp>
      <p:sp>
        <p:nvSpPr>
          <p:cNvPr id="12" name="Symbol zastępczy tekstu 3"/>
          <p:cNvSpPr>
            <a:spLocks noGrp="1"/>
          </p:cNvSpPr>
          <p:nvPr>
            <p:ph type="body" sz="quarter" idx="13"/>
          </p:nvPr>
        </p:nvSpPr>
        <p:spPr>
          <a:xfrm>
            <a:off x="1605856" y="556320"/>
            <a:ext cx="11017224" cy="936104"/>
          </a:xfrm>
        </p:spPr>
        <p:txBody>
          <a:bodyPr>
            <a:noAutofit/>
          </a:bodyPr>
          <a:lstStyle/>
          <a:p>
            <a:r>
              <a:rPr lang="pl-PL" sz="3200" dirty="0"/>
              <a:t>D</a:t>
            </a:r>
            <a:r>
              <a:rPr lang="pl-PL" sz="3200" dirty="0" smtClean="0"/>
              <a:t>ługi </a:t>
            </a:r>
            <a:r>
              <a:rPr lang="pl-PL" sz="3200" dirty="0"/>
              <a:t>wniosek o zasiłek </a:t>
            </a:r>
            <a:r>
              <a:rPr lang="pl-PL" sz="3200" dirty="0" smtClean="0"/>
              <a:t>macierzyński – odpowiedzi na pytania</a:t>
            </a:r>
            <a:endParaRPr lang="pl-PL" sz="3200" dirty="0"/>
          </a:p>
        </p:txBody>
      </p:sp>
    </p:spTree>
    <p:extLst>
      <p:ext uri="{BB962C8B-B14F-4D97-AF65-F5344CB8AC3E}">
        <p14:creationId xmlns:p14="http://schemas.microsoft.com/office/powerpoint/2010/main" val="2458621819"/>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sz="quarter" idx="11"/>
          </p:nvPr>
        </p:nvSpPr>
        <p:spPr>
          <a:xfrm>
            <a:off x="165696" y="2284512"/>
            <a:ext cx="6192688" cy="5760640"/>
          </a:xfrm>
        </p:spPr>
        <p:txBody>
          <a:bodyPr/>
          <a:lstStyle/>
          <a:p>
            <a:r>
              <a:rPr lang="pl-PL" sz="2400" dirty="0">
                <a:solidFill>
                  <a:schemeClr val="accent4">
                    <a:lumMod val="50000"/>
                  </a:schemeClr>
                </a:solidFill>
              </a:rPr>
              <a:t>Ubezpieczony, </a:t>
            </a:r>
            <a:r>
              <a:rPr lang="pl-PL" sz="2400" b="1" dirty="0">
                <a:solidFill>
                  <a:schemeClr val="accent4">
                    <a:lumMod val="50000"/>
                  </a:schemeClr>
                </a:solidFill>
              </a:rPr>
              <a:t>który w dniu 26 </a:t>
            </a:r>
            <a:r>
              <a:rPr lang="pl-PL" sz="2400" b="1" dirty="0" smtClean="0">
                <a:solidFill>
                  <a:schemeClr val="accent4">
                    <a:lumMod val="50000"/>
                  </a:schemeClr>
                </a:solidFill>
              </a:rPr>
              <a:t>kwietnia </a:t>
            </a:r>
            <a:r>
              <a:rPr lang="pl-PL" sz="2400" b="1" dirty="0">
                <a:solidFill>
                  <a:schemeClr val="accent4">
                    <a:lumMod val="50000"/>
                  </a:schemeClr>
                </a:solidFill>
              </a:rPr>
              <a:t>2023 r. pobiera zasiłek macierzyński </a:t>
            </a:r>
            <a:r>
              <a:rPr lang="pl-PL" sz="2400" dirty="0">
                <a:solidFill>
                  <a:schemeClr val="accent4">
                    <a:lumMod val="50000"/>
                  </a:schemeClr>
                </a:solidFill>
              </a:rPr>
              <a:t>za okres ustalony przepisami Kodeksu pracy jako okres urlopu macierzyńskiego, urlopu na warunkach urlopu macierzyńskiego lub urlopu </a:t>
            </a:r>
            <a:r>
              <a:rPr lang="pl-PL" sz="2400" b="1" dirty="0">
                <a:solidFill>
                  <a:schemeClr val="accent4">
                    <a:lumMod val="50000"/>
                  </a:schemeClr>
                </a:solidFill>
              </a:rPr>
              <a:t>rodzicielskiego ma prawo do zasiłku w wysokości określon</a:t>
            </a:r>
            <a:r>
              <a:rPr lang="pl-PL" sz="2400" dirty="0">
                <a:solidFill>
                  <a:schemeClr val="accent4">
                    <a:lumMod val="50000"/>
                  </a:schemeClr>
                </a:solidFill>
              </a:rPr>
              <a:t>ej w ustawie zasiłkowej na nowych zasadach. </a:t>
            </a:r>
            <a:endParaRPr lang="pl-PL" sz="2400" dirty="0" smtClean="0">
              <a:solidFill>
                <a:schemeClr val="accent4">
                  <a:lumMod val="50000"/>
                </a:schemeClr>
              </a:solidFill>
            </a:endParaRPr>
          </a:p>
          <a:p>
            <a:r>
              <a:rPr lang="pl-PL" sz="2400" dirty="0" smtClean="0">
                <a:solidFill>
                  <a:schemeClr val="accent4">
                    <a:lumMod val="50000"/>
                  </a:schemeClr>
                </a:solidFill>
              </a:rPr>
              <a:t>Warunkiem </a:t>
            </a:r>
            <a:r>
              <a:rPr lang="pl-PL" sz="2400" dirty="0">
                <a:solidFill>
                  <a:schemeClr val="accent4">
                    <a:lumMod val="50000"/>
                  </a:schemeClr>
                </a:solidFill>
              </a:rPr>
              <a:t>uzyskania zasiłku macierzyńskiego w nowej wysokości jest złożenie </a:t>
            </a:r>
            <a:r>
              <a:rPr lang="pl-PL" sz="2400" b="1" dirty="0">
                <a:solidFill>
                  <a:schemeClr val="accent4">
                    <a:lumMod val="50000"/>
                  </a:schemeClr>
                </a:solidFill>
              </a:rPr>
              <a:t>wniosku o ustalenie zasiłku macierzyńskiego w nowej wysokości </a:t>
            </a:r>
            <a:r>
              <a:rPr lang="pl-PL" sz="2400" dirty="0">
                <a:solidFill>
                  <a:schemeClr val="accent4">
                    <a:lumMod val="50000"/>
                  </a:schemeClr>
                </a:solidFill>
              </a:rPr>
              <a:t>w terminie 21 dni od dnia wejścia w życie nowych przepisów, tj. w okresie od 26 kwietnia </a:t>
            </a:r>
            <a:r>
              <a:rPr lang="pl-PL" sz="2400" b="1" dirty="0">
                <a:solidFill>
                  <a:schemeClr val="accent4">
                    <a:lumMod val="50000"/>
                  </a:schemeClr>
                </a:solidFill>
              </a:rPr>
              <a:t>do 17 maja 2023 r</a:t>
            </a:r>
            <a:r>
              <a:rPr lang="pl-PL" sz="2400" dirty="0">
                <a:solidFill>
                  <a:schemeClr val="accent4">
                    <a:lumMod val="50000"/>
                  </a:schemeClr>
                </a:solidFill>
              </a:rPr>
              <a:t>. </a:t>
            </a:r>
          </a:p>
          <a:p>
            <a:endParaRPr lang="pl-PL" dirty="0"/>
          </a:p>
        </p:txBody>
      </p:sp>
      <p:sp>
        <p:nvSpPr>
          <p:cNvPr id="7" name="Symbol zastępczy tekstu 6"/>
          <p:cNvSpPr>
            <a:spLocks noGrp="1"/>
          </p:cNvSpPr>
          <p:nvPr>
            <p:ph type="body" sz="quarter" idx="12"/>
          </p:nvPr>
        </p:nvSpPr>
        <p:spPr>
          <a:xfrm>
            <a:off x="237704" y="844352"/>
            <a:ext cx="12457384" cy="1008112"/>
          </a:xfrm>
        </p:spPr>
        <p:txBody>
          <a:bodyPr/>
          <a:lstStyle/>
          <a:p>
            <a:r>
              <a:rPr lang="pl-PL" sz="2800" b="1" dirty="0" smtClean="0"/>
              <a:t>Zasiłek </a:t>
            </a:r>
            <a:r>
              <a:rPr lang="pl-PL" sz="2800" b="1" dirty="0"/>
              <a:t>macierzyński </a:t>
            </a:r>
            <a:r>
              <a:rPr lang="pl-PL" sz="2800" b="1" dirty="0" smtClean="0"/>
              <a:t>pobierany na </a:t>
            </a:r>
            <a:r>
              <a:rPr lang="pl-PL" sz="2800" b="1" dirty="0"/>
              <a:t>dzień 26 kwietnia 2023 r</a:t>
            </a:r>
            <a:r>
              <a:rPr lang="pl-PL" sz="2800" b="1" dirty="0" smtClean="0"/>
              <a:t>. (art. 39 ustawy zmieniającej) </a:t>
            </a:r>
            <a:endParaRPr lang="pl-PL" sz="2800" b="1" dirty="0"/>
          </a:p>
        </p:txBody>
      </p:sp>
      <p:sp>
        <p:nvSpPr>
          <p:cNvPr id="8" name="Symbol zastępczy tekstu 7"/>
          <p:cNvSpPr>
            <a:spLocks noGrp="1"/>
          </p:cNvSpPr>
          <p:nvPr>
            <p:ph type="body" sz="quarter" idx="13"/>
          </p:nvPr>
        </p:nvSpPr>
        <p:spPr>
          <a:xfrm>
            <a:off x="3140067" y="196280"/>
            <a:ext cx="9864733" cy="720080"/>
          </a:xfrm>
        </p:spPr>
        <p:txBody>
          <a:bodyPr>
            <a:normAutofit/>
          </a:bodyPr>
          <a:lstStyle/>
          <a:p>
            <a:r>
              <a:rPr lang="pl-PL" sz="3200" dirty="0" smtClean="0"/>
              <a:t>Przepisy przejściowe - zasiłek macierzyński </a:t>
            </a:r>
            <a:endParaRPr lang="pl-PL" sz="3200" dirty="0"/>
          </a:p>
          <a:p>
            <a:endParaRPr lang="pl-PL" dirty="0"/>
          </a:p>
        </p:txBody>
      </p:sp>
      <p:sp>
        <p:nvSpPr>
          <p:cNvPr id="10" name="Symbol zastępczy zawartości 9"/>
          <p:cNvSpPr>
            <a:spLocks noGrp="1"/>
          </p:cNvSpPr>
          <p:nvPr>
            <p:ph sz="quarter" idx="15"/>
          </p:nvPr>
        </p:nvSpPr>
        <p:spPr>
          <a:xfrm>
            <a:off x="7150472" y="2356520"/>
            <a:ext cx="5473302" cy="5760640"/>
          </a:xfrm>
        </p:spPr>
        <p:txBody>
          <a:bodyPr/>
          <a:lstStyle/>
          <a:p>
            <a:r>
              <a:rPr lang="pl-PL" sz="2400" b="1" dirty="0" smtClean="0">
                <a:solidFill>
                  <a:schemeClr val="accent4">
                    <a:lumMod val="50000"/>
                  </a:schemeClr>
                </a:solidFill>
              </a:rPr>
              <a:t>Zasiłek </a:t>
            </a:r>
            <a:r>
              <a:rPr lang="pl-PL" sz="2400" b="1" dirty="0">
                <a:solidFill>
                  <a:schemeClr val="accent4">
                    <a:lumMod val="50000"/>
                  </a:schemeClr>
                </a:solidFill>
              </a:rPr>
              <a:t>macierzyński w zmienionej wysokości przysługuje przez okres od dnia </a:t>
            </a:r>
            <a:r>
              <a:rPr lang="pl-PL" sz="2400" b="1" dirty="0" smtClean="0">
                <a:solidFill>
                  <a:schemeClr val="accent4">
                    <a:lumMod val="50000"/>
                  </a:schemeClr>
                </a:solidFill>
              </a:rPr>
              <a:t>26 kwietnia 2023 r. do </a:t>
            </a:r>
            <a:r>
              <a:rPr lang="pl-PL" sz="2400" b="1" dirty="0">
                <a:solidFill>
                  <a:schemeClr val="accent4">
                    <a:lumMod val="50000"/>
                  </a:schemeClr>
                </a:solidFill>
              </a:rPr>
              <a:t>końca okresu odpowiadającego okresowi urlopu macierzyńskiego</a:t>
            </a:r>
            <a:r>
              <a:rPr lang="pl-PL" sz="2400" dirty="0">
                <a:solidFill>
                  <a:schemeClr val="accent4">
                    <a:lumMod val="50000"/>
                  </a:schemeClr>
                </a:solidFill>
              </a:rPr>
              <a:t>, urlopu na warunkach urlopu macierzyńskiego lub urlopu rodzicielskiego.</a:t>
            </a:r>
            <a:endParaRPr lang="pl-PL" sz="2400" dirty="0" smtClean="0">
              <a:solidFill>
                <a:schemeClr val="accent4">
                  <a:lumMod val="50000"/>
                </a:schemeClr>
              </a:solidFill>
            </a:endParaRPr>
          </a:p>
          <a:p>
            <a:endParaRPr lang="pl-PL" sz="2400" dirty="0" smtClean="0">
              <a:solidFill>
                <a:schemeClr val="accent4">
                  <a:lumMod val="50000"/>
                </a:schemeClr>
              </a:solidFill>
            </a:endParaRPr>
          </a:p>
          <a:p>
            <a:r>
              <a:rPr lang="pl-PL" sz="2400" dirty="0" smtClean="0">
                <a:solidFill>
                  <a:schemeClr val="accent4">
                    <a:lumMod val="50000"/>
                  </a:schemeClr>
                </a:solidFill>
              </a:rPr>
              <a:t>Jeżeli </a:t>
            </a:r>
            <a:r>
              <a:rPr lang="pl-PL" sz="2400" dirty="0">
                <a:solidFill>
                  <a:schemeClr val="accent4">
                    <a:lumMod val="50000"/>
                  </a:schemeClr>
                </a:solidFill>
              </a:rPr>
              <a:t>ubezpieczony nie złoży takiego wniosku, w powyższym okresie, to  </a:t>
            </a:r>
            <a:r>
              <a:rPr lang="pl-PL" sz="2400" b="1" dirty="0">
                <a:solidFill>
                  <a:schemeClr val="accent4">
                    <a:lumMod val="50000"/>
                  </a:schemeClr>
                </a:solidFill>
              </a:rPr>
              <a:t>będzie korzystać z zasiłku macierzyńskiego zgodnie z wnioskiem złożonym przed 26 kwietnia 2023 r.</a:t>
            </a:r>
          </a:p>
          <a:p>
            <a:endParaRPr lang="pl-PL" dirty="0"/>
          </a:p>
        </p:txBody>
      </p:sp>
    </p:spTree>
    <p:extLst>
      <p:ext uri="{BB962C8B-B14F-4D97-AF65-F5344CB8AC3E}">
        <p14:creationId xmlns:p14="http://schemas.microsoft.com/office/powerpoint/2010/main" val="3357288564"/>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sz="quarter" idx="11"/>
          </p:nvPr>
        </p:nvSpPr>
        <p:spPr>
          <a:xfrm>
            <a:off x="525736" y="2644552"/>
            <a:ext cx="5508776" cy="4968552"/>
          </a:xfrm>
        </p:spPr>
        <p:txBody>
          <a:bodyPr/>
          <a:lstStyle/>
          <a:p>
            <a:r>
              <a:rPr lang="pl-PL" sz="2600" dirty="0">
                <a:solidFill>
                  <a:srgbClr val="002060"/>
                </a:solidFill>
              </a:rPr>
              <a:t>Ubezpieczony, który przed 26 kwietnia 2023 r. złożył wniosek o zasiłek macierzyński za okres przepisami Kodeksu pracy jako okres urlopu macierzyńskiego, urlopu na warunkach urlopu macierzyńskiego lub urlopu rodzicielskiego, </a:t>
            </a:r>
            <a:r>
              <a:rPr lang="pl-PL" sz="2600" b="1" dirty="0">
                <a:solidFill>
                  <a:srgbClr val="002060"/>
                </a:solidFill>
              </a:rPr>
              <a:t>ale nie rozpoczął pobierania tego zasiłku w dniu 26 kwietna 2023 r. może skorzystać z wysokości zasiłku macierzyńskiego według nowych zasad. </a:t>
            </a:r>
          </a:p>
        </p:txBody>
      </p:sp>
      <p:sp>
        <p:nvSpPr>
          <p:cNvPr id="7" name="Symbol zastępczy tekstu 6"/>
          <p:cNvSpPr>
            <a:spLocks noGrp="1"/>
          </p:cNvSpPr>
          <p:nvPr>
            <p:ph type="body" sz="quarter" idx="12"/>
          </p:nvPr>
        </p:nvSpPr>
        <p:spPr>
          <a:xfrm>
            <a:off x="741760" y="772344"/>
            <a:ext cx="10585176" cy="864096"/>
          </a:xfrm>
        </p:spPr>
        <p:txBody>
          <a:bodyPr/>
          <a:lstStyle/>
          <a:p>
            <a:r>
              <a:rPr lang="pl-PL" sz="2800" b="1" dirty="0"/>
              <a:t>W</a:t>
            </a:r>
            <a:r>
              <a:rPr lang="pl-PL" sz="2800" b="1" dirty="0" smtClean="0"/>
              <a:t>niosek </a:t>
            </a:r>
            <a:r>
              <a:rPr lang="pl-PL" sz="2800" b="1" dirty="0"/>
              <a:t>o zasiłek </a:t>
            </a:r>
            <a:r>
              <a:rPr lang="pl-PL" sz="2800" b="1" dirty="0" smtClean="0"/>
              <a:t>macierzyński został złożony, </a:t>
            </a:r>
            <a:r>
              <a:rPr lang="pl-PL" sz="2800" b="1" dirty="0"/>
              <a:t>ale nie </a:t>
            </a:r>
            <a:r>
              <a:rPr lang="pl-PL" sz="2800" b="1" dirty="0" smtClean="0"/>
              <a:t>rozpoczął się okres jego pobierania 26 </a:t>
            </a:r>
            <a:r>
              <a:rPr lang="pl-PL" sz="2800" b="1" dirty="0"/>
              <a:t>kwietnia 2023 r</a:t>
            </a:r>
            <a:r>
              <a:rPr lang="pl-PL" sz="2800" dirty="0" smtClean="0"/>
              <a:t>. (art. 40 ustawy zmieniającej) </a:t>
            </a:r>
            <a:endParaRPr lang="pl-PL" sz="2800" dirty="0"/>
          </a:p>
        </p:txBody>
      </p:sp>
      <p:sp>
        <p:nvSpPr>
          <p:cNvPr id="10" name="Symbol zastępczy zawartości 9"/>
          <p:cNvSpPr>
            <a:spLocks noGrp="1"/>
          </p:cNvSpPr>
          <p:nvPr>
            <p:ph sz="quarter" idx="15"/>
          </p:nvPr>
        </p:nvSpPr>
        <p:spPr>
          <a:xfrm>
            <a:off x="6430392" y="2644552"/>
            <a:ext cx="5904656" cy="5112568"/>
          </a:xfrm>
        </p:spPr>
        <p:txBody>
          <a:bodyPr/>
          <a:lstStyle/>
          <a:p>
            <a:r>
              <a:rPr lang="pl-PL" sz="2600" dirty="0" smtClean="0">
                <a:solidFill>
                  <a:srgbClr val="002060"/>
                </a:solidFill>
              </a:rPr>
              <a:t>Warunkiem </a:t>
            </a:r>
            <a:r>
              <a:rPr lang="pl-PL" sz="2600" dirty="0">
                <a:solidFill>
                  <a:srgbClr val="002060"/>
                </a:solidFill>
              </a:rPr>
              <a:t>uzyskania zasiłku macierzyńskiego w nowej wysokości jest złożenie </a:t>
            </a:r>
            <a:r>
              <a:rPr lang="pl-PL" sz="2600" b="1" dirty="0">
                <a:solidFill>
                  <a:srgbClr val="002060"/>
                </a:solidFill>
              </a:rPr>
              <a:t>wniosku o ustalenie zasiłku macierzyńskiego w nowej wysokości </a:t>
            </a:r>
            <a:r>
              <a:rPr lang="pl-PL" sz="2600" dirty="0">
                <a:solidFill>
                  <a:srgbClr val="002060"/>
                </a:solidFill>
              </a:rPr>
              <a:t>w terminie 21 dni od dnia wejścia w życie nowych przepisów, tj. w okresie od 26 kwietnia do 17 maja 2023 r. </a:t>
            </a:r>
            <a:endParaRPr lang="pl-PL" sz="2600" dirty="0" smtClean="0">
              <a:solidFill>
                <a:srgbClr val="002060"/>
              </a:solidFill>
            </a:endParaRPr>
          </a:p>
          <a:p>
            <a:r>
              <a:rPr lang="pl-PL" sz="2600" dirty="0" smtClean="0">
                <a:solidFill>
                  <a:srgbClr val="002060"/>
                </a:solidFill>
              </a:rPr>
              <a:t>Jeżeli </a:t>
            </a:r>
            <a:r>
              <a:rPr lang="pl-PL" sz="2600" dirty="0">
                <a:solidFill>
                  <a:srgbClr val="002060"/>
                </a:solidFill>
              </a:rPr>
              <a:t>ubezpieczony nie złoży takiego wniosku, w powyższym okresie, to  będzie korzystać z </a:t>
            </a:r>
            <a:r>
              <a:rPr lang="pl-PL" sz="2600" b="1" dirty="0">
                <a:solidFill>
                  <a:srgbClr val="002060"/>
                </a:solidFill>
              </a:rPr>
              <a:t>zasiłku macierzyńskiego zgodnie z wnioskiem złożonym przed 26 kwietnia 2023 r.</a:t>
            </a:r>
          </a:p>
        </p:txBody>
      </p:sp>
      <p:sp>
        <p:nvSpPr>
          <p:cNvPr id="11" name="Symbol zastępczy tekstu 7"/>
          <p:cNvSpPr>
            <a:spLocks noGrp="1"/>
          </p:cNvSpPr>
          <p:nvPr>
            <p:ph type="body" sz="quarter" idx="13"/>
          </p:nvPr>
        </p:nvSpPr>
        <p:spPr>
          <a:xfrm>
            <a:off x="3140067" y="196280"/>
            <a:ext cx="9864733" cy="720080"/>
          </a:xfrm>
        </p:spPr>
        <p:txBody>
          <a:bodyPr>
            <a:normAutofit/>
          </a:bodyPr>
          <a:lstStyle/>
          <a:p>
            <a:r>
              <a:rPr lang="pl-PL" sz="3200" dirty="0" smtClean="0"/>
              <a:t>Okres przejściowy- zasiłek macierzyński </a:t>
            </a:r>
            <a:endParaRPr lang="pl-PL" sz="3200" dirty="0"/>
          </a:p>
          <a:p>
            <a:endParaRPr lang="pl-PL" dirty="0"/>
          </a:p>
        </p:txBody>
      </p:sp>
    </p:spTree>
    <p:extLst>
      <p:ext uri="{BB962C8B-B14F-4D97-AF65-F5344CB8AC3E}">
        <p14:creationId xmlns:p14="http://schemas.microsoft.com/office/powerpoint/2010/main" val="4227474030"/>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sz="quarter" idx="11"/>
          </p:nvPr>
        </p:nvSpPr>
        <p:spPr>
          <a:xfrm>
            <a:off x="165696" y="2572544"/>
            <a:ext cx="6696744" cy="6408712"/>
          </a:xfrm>
        </p:spPr>
        <p:txBody>
          <a:bodyPr/>
          <a:lstStyle/>
          <a:p>
            <a:r>
              <a:rPr lang="pl-PL" sz="2400" dirty="0" smtClean="0">
                <a:solidFill>
                  <a:srgbClr val="002060"/>
                </a:solidFill>
              </a:rPr>
              <a:t>Ubezpieczony</a:t>
            </a:r>
            <a:r>
              <a:rPr lang="pl-PL" sz="2400" dirty="0">
                <a:solidFill>
                  <a:srgbClr val="002060"/>
                </a:solidFill>
              </a:rPr>
              <a:t>, który </a:t>
            </a:r>
            <a:r>
              <a:rPr lang="pl-PL" sz="2400" b="1" dirty="0">
                <a:solidFill>
                  <a:srgbClr val="002060"/>
                </a:solidFill>
              </a:rPr>
              <a:t>w okresie od </a:t>
            </a:r>
            <a:r>
              <a:rPr lang="pl-PL" sz="2400" b="1" dirty="0" smtClean="0">
                <a:solidFill>
                  <a:srgbClr val="002060"/>
                </a:solidFill>
              </a:rPr>
              <a:t>2 </a:t>
            </a:r>
            <a:r>
              <a:rPr lang="pl-PL" sz="2400" b="1" dirty="0">
                <a:solidFill>
                  <a:srgbClr val="002060"/>
                </a:solidFill>
              </a:rPr>
              <a:t>sierpnia 2022 r. do dnia 25 kwietnia 2023 r</a:t>
            </a:r>
            <a:r>
              <a:rPr lang="pl-PL" sz="2400" dirty="0">
                <a:solidFill>
                  <a:srgbClr val="002060"/>
                </a:solidFill>
              </a:rPr>
              <a:t>. (włącznie) miał prawo do zasiłku macierzyńskiego za okres urlopu rodzicielskiego albo jego części lub wykorzystał zasiłek macierzyński za okres urlopu rodzicielskiego albo jego części udzielonego na podstawie Kodeksu pracy (na dotychczasowych zasadach), </a:t>
            </a:r>
            <a:r>
              <a:rPr lang="pl-PL" sz="2400" b="1" dirty="0">
                <a:solidFill>
                  <a:srgbClr val="002060"/>
                </a:solidFill>
              </a:rPr>
              <a:t>ma prawo do zasiłku ma</a:t>
            </a:r>
            <a:r>
              <a:rPr lang="pl-PL" sz="2400" dirty="0">
                <a:solidFill>
                  <a:srgbClr val="002060"/>
                </a:solidFill>
              </a:rPr>
              <a:t>cierzyńskiego za części urlopu rodzicielskiego na zasadach określonych w art. 34 i art. 35 ustawy </a:t>
            </a:r>
            <a:r>
              <a:rPr lang="pl-PL" sz="2400" dirty="0" smtClean="0">
                <a:solidFill>
                  <a:srgbClr val="002060"/>
                </a:solidFill>
              </a:rPr>
              <a:t>zmieniającej </a:t>
            </a:r>
            <a:r>
              <a:rPr lang="pl-PL" sz="2400" dirty="0">
                <a:solidFill>
                  <a:srgbClr val="002060"/>
                </a:solidFill>
              </a:rPr>
              <a:t>w nowej wysokości</a:t>
            </a:r>
            <a:r>
              <a:rPr lang="pl-PL" sz="2400" dirty="0" smtClean="0">
                <a:solidFill>
                  <a:srgbClr val="002060"/>
                </a:solidFill>
              </a:rPr>
              <a:t>.</a:t>
            </a:r>
          </a:p>
          <a:p>
            <a:endParaRPr lang="pl-PL" dirty="0" smtClean="0">
              <a:solidFill>
                <a:srgbClr val="002060"/>
              </a:solidFill>
            </a:endParaRPr>
          </a:p>
          <a:p>
            <a:r>
              <a:rPr lang="pl-PL" b="1" dirty="0" smtClean="0">
                <a:solidFill>
                  <a:srgbClr val="002060"/>
                </a:solidFill>
              </a:rPr>
              <a:t>Dotyczy: </a:t>
            </a:r>
            <a:r>
              <a:rPr lang="pl-PL" dirty="0" smtClean="0">
                <a:solidFill>
                  <a:srgbClr val="002060"/>
                </a:solidFill>
              </a:rPr>
              <a:t>ubezpieczonych, </a:t>
            </a:r>
            <a:r>
              <a:rPr lang="pl-PL" dirty="0">
                <a:solidFill>
                  <a:srgbClr val="002060"/>
                </a:solidFill>
              </a:rPr>
              <a:t>którzy od dnia 2 sierpnia 2022 r. do dnia 25 kwietnia 2023 r</a:t>
            </a:r>
            <a:r>
              <a:rPr lang="pl-PL" dirty="0" smtClean="0">
                <a:solidFill>
                  <a:srgbClr val="002060"/>
                </a:solidFill>
              </a:rPr>
              <a:t>. korzystali/ mieli prawo do skorzystania z zasiłku macierzyńskiego za okres urlopu rodzicielskiego (jego części) a na gruncie nowych przepisów mogą – na określonych zasadach – skorzystać z dłuższego wymiaru zasiłku macierzyńskiego (o 9 / 24 tygodnie).  </a:t>
            </a:r>
            <a:endParaRPr lang="pl-PL" dirty="0">
              <a:solidFill>
                <a:srgbClr val="002060"/>
              </a:solidFill>
            </a:endParaRPr>
          </a:p>
        </p:txBody>
      </p:sp>
      <p:sp>
        <p:nvSpPr>
          <p:cNvPr id="7" name="Symbol zastępczy tekstu 6"/>
          <p:cNvSpPr>
            <a:spLocks noGrp="1"/>
          </p:cNvSpPr>
          <p:nvPr>
            <p:ph type="body" sz="quarter" idx="12"/>
          </p:nvPr>
        </p:nvSpPr>
        <p:spPr>
          <a:xfrm>
            <a:off x="7576" y="772344"/>
            <a:ext cx="13407592" cy="1224136"/>
          </a:xfrm>
        </p:spPr>
        <p:txBody>
          <a:bodyPr/>
          <a:lstStyle/>
          <a:p>
            <a:r>
              <a:rPr lang="pl-PL" sz="2700" b="1" dirty="0"/>
              <a:t>Z</a:t>
            </a:r>
            <a:r>
              <a:rPr lang="pl-PL" sz="2700" b="1" dirty="0" smtClean="0"/>
              <a:t>asiłek </a:t>
            </a:r>
            <a:r>
              <a:rPr lang="pl-PL" sz="2700" b="1" dirty="0"/>
              <a:t>macierzyński za okres urlopu rodzicielskiego albo jego części </a:t>
            </a:r>
            <a:r>
              <a:rPr lang="pl-PL" sz="2700" b="1" dirty="0" smtClean="0"/>
              <a:t>dla ubezpieczonych uprawionych do zasiłku w </a:t>
            </a:r>
            <a:r>
              <a:rPr lang="pl-PL" sz="2700" b="1" dirty="0"/>
              <a:t>okresie </a:t>
            </a:r>
            <a:r>
              <a:rPr lang="pl-PL" sz="2700" b="1" dirty="0" smtClean="0"/>
              <a:t>od 2 </a:t>
            </a:r>
            <a:r>
              <a:rPr lang="pl-PL" sz="2700" b="1" dirty="0"/>
              <a:t>sierpnia 2022 r. do </a:t>
            </a:r>
            <a:r>
              <a:rPr lang="pl-PL" sz="2700" b="1" dirty="0" smtClean="0"/>
              <a:t>25 </a:t>
            </a:r>
            <a:r>
              <a:rPr lang="pl-PL" sz="2700" b="1" dirty="0"/>
              <a:t>kwietnia 2023 r. </a:t>
            </a:r>
            <a:r>
              <a:rPr lang="pl-PL" sz="2700" b="1" dirty="0" smtClean="0"/>
              <a:t>(włącznie)</a:t>
            </a:r>
            <a:endParaRPr lang="pl-PL" sz="2700" b="1" dirty="0"/>
          </a:p>
        </p:txBody>
      </p:sp>
      <p:sp>
        <p:nvSpPr>
          <p:cNvPr id="10" name="Symbol zastępczy zawartości 9"/>
          <p:cNvSpPr>
            <a:spLocks noGrp="1"/>
          </p:cNvSpPr>
          <p:nvPr>
            <p:ph sz="quarter" idx="15"/>
          </p:nvPr>
        </p:nvSpPr>
        <p:spPr>
          <a:xfrm>
            <a:off x="7529700" y="2644552"/>
            <a:ext cx="5472608" cy="5616624"/>
          </a:xfrm>
        </p:spPr>
        <p:txBody>
          <a:bodyPr/>
          <a:lstStyle/>
          <a:p>
            <a:r>
              <a:rPr lang="pl-PL" sz="2400" dirty="0">
                <a:solidFill>
                  <a:srgbClr val="002060"/>
                </a:solidFill>
              </a:rPr>
              <a:t>Podstawą do ustalenia zasiłku macierzyńskiego za okres urlopu rodzicielskiego </a:t>
            </a:r>
            <a:r>
              <a:rPr lang="pl-PL" sz="2400" dirty="0" smtClean="0">
                <a:solidFill>
                  <a:srgbClr val="002060"/>
                </a:solidFill>
              </a:rPr>
              <a:t>w tym przypadku  będzie: </a:t>
            </a:r>
          </a:p>
          <a:p>
            <a:pPr marL="342900" indent="-342900">
              <a:buFont typeface="Wingdings" panose="05000000000000000000" pitchFamily="2" charset="2"/>
              <a:buChar char="Ø"/>
            </a:pPr>
            <a:r>
              <a:rPr lang="pl-PL" sz="2400" dirty="0" smtClean="0">
                <a:solidFill>
                  <a:srgbClr val="002060"/>
                </a:solidFill>
              </a:rPr>
              <a:t>wniosek </a:t>
            </a:r>
            <a:r>
              <a:rPr lang="pl-PL" sz="2400" dirty="0">
                <a:solidFill>
                  <a:srgbClr val="002060"/>
                </a:solidFill>
              </a:rPr>
              <a:t>o zasiłek macierzyński za okres urlopu rodzicielskiego oraz pozostałe dokumenty niezbędne do ustalania prawa do zasiłku </a:t>
            </a:r>
            <a:r>
              <a:rPr lang="pl-PL" sz="2400" dirty="0" smtClean="0">
                <a:solidFill>
                  <a:srgbClr val="002060"/>
                </a:solidFill>
              </a:rPr>
              <a:t>macierzyńskiego. </a:t>
            </a:r>
            <a:endParaRPr lang="pl-PL" sz="2400" dirty="0">
              <a:solidFill>
                <a:srgbClr val="002060"/>
              </a:solidFill>
            </a:endParaRPr>
          </a:p>
          <a:p>
            <a:r>
              <a:rPr lang="pl-PL" sz="2400" dirty="0">
                <a:solidFill>
                  <a:srgbClr val="002060"/>
                </a:solidFill>
              </a:rPr>
              <a:t>Wniosek o </a:t>
            </a:r>
            <a:r>
              <a:rPr lang="pl-PL" sz="2400" dirty="0" smtClean="0">
                <a:solidFill>
                  <a:srgbClr val="002060"/>
                </a:solidFill>
              </a:rPr>
              <a:t>urlop rodzicielski/ wniosek o zasiłek macierzyński za  okres </a:t>
            </a:r>
            <a:r>
              <a:rPr lang="pl-PL" sz="2400" dirty="0">
                <a:solidFill>
                  <a:srgbClr val="002060"/>
                </a:solidFill>
              </a:rPr>
              <a:t>urlopu rodzicielskiego powinien zostać złożony nie później niż w terminie 21 przed planowanym rozpoczęciem pobierania tego zasiłku za okres urlopu rodzicielskiego lub jego części. </a:t>
            </a:r>
          </a:p>
          <a:p>
            <a:endParaRPr lang="pl-PL" dirty="0"/>
          </a:p>
        </p:txBody>
      </p:sp>
      <p:sp>
        <p:nvSpPr>
          <p:cNvPr id="11" name="Symbol zastępczy tekstu 7"/>
          <p:cNvSpPr>
            <a:spLocks noGrp="1"/>
          </p:cNvSpPr>
          <p:nvPr>
            <p:ph type="body" sz="quarter" idx="13"/>
          </p:nvPr>
        </p:nvSpPr>
        <p:spPr>
          <a:xfrm>
            <a:off x="3140067" y="196280"/>
            <a:ext cx="9864733" cy="720080"/>
          </a:xfrm>
        </p:spPr>
        <p:txBody>
          <a:bodyPr>
            <a:normAutofit/>
          </a:bodyPr>
          <a:lstStyle/>
          <a:p>
            <a:r>
              <a:rPr lang="pl-PL" sz="3200" dirty="0" smtClean="0"/>
              <a:t>Okres przejściowy- zasiłek macierzyński </a:t>
            </a:r>
            <a:endParaRPr lang="pl-PL" sz="3200" dirty="0"/>
          </a:p>
          <a:p>
            <a:endParaRPr lang="pl-PL" dirty="0"/>
          </a:p>
        </p:txBody>
      </p:sp>
    </p:spTree>
    <p:extLst>
      <p:ext uri="{BB962C8B-B14F-4D97-AF65-F5344CB8AC3E}">
        <p14:creationId xmlns:p14="http://schemas.microsoft.com/office/powerpoint/2010/main" val="1969197578"/>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1"/>
          </p:nvPr>
        </p:nvSpPr>
        <p:spPr>
          <a:xfrm>
            <a:off x="597744" y="2068488"/>
            <a:ext cx="11989496" cy="6480720"/>
          </a:xfrm>
        </p:spPr>
        <p:txBody>
          <a:bodyPr/>
          <a:lstStyle/>
          <a:p>
            <a:r>
              <a:rPr lang="pl-PL" sz="2800" b="1" dirty="0">
                <a:solidFill>
                  <a:srgbClr val="002060"/>
                </a:solidFill>
              </a:rPr>
              <a:t>Pytanie </a:t>
            </a:r>
            <a:r>
              <a:rPr lang="pl-PL" sz="2800" b="1" dirty="0" smtClean="0">
                <a:solidFill>
                  <a:srgbClr val="002060"/>
                </a:solidFill>
              </a:rPr>
              <a:t>1 </a:t>
            </a:r>
          </a:p>
          <a:p>
            <a:r>
              <a:rPr lang="pl-PL" sz="2600" dirty="0" smtClean="0">
                <a:solidFill>
                  <a:srgbClr val="002060"/>
                </a:solidFill>
              </a:rPr>
              <a:t>Czy </a:t>
            </a:r>
            <a:r>
              <a:rPr lang="pl-PL" sz="2600" dirty="0">
                <a:solidFill>
                  <a:srgbClr val="002060"/>
                </a:solidFill>
              </a:rPr>
              <a:t>jeśli w dniu wejścia w życie przepisów </a:t>
            </a:r>
            <a:r>
              <a:rPr lang="pl-PL" sz="2600" dirty="0" smtClean="0">
                <a:solidFill>
                  <a:srgbClr val="002060"/>
                </a:solidFill>
              </a:rPr>
              <a:t>ubezpieczona </a:t>
            </a:r>
            <a:r>
              <a:rPr lang="pl-PL" sz="2600" dirty="0">
                <a:solidFill>
                  <a:srgbClr val="002060"/>
                </a:solidFill>
              </a:rPr>
              <a:t>pobiera zasiłek macierzyński za czas urlopu macierzyńskiego </a:t>
            </a:r>
            <a:r>
              <a:rPr lang="pl-PL" sz="2600" b="1" dirty="0">
                <a:solidFill>
                  <a:srgbClr val="002060"/>
                </a:solidFill>
              </a:rPr>
              <a:t>w wysokości 80 proc</a:t>
            </a:r>
            <a:r>
              <a:rPr lang="pl-PL" sz="2600" dirty="0">
                <a:solidFill>
                  <a:srgbClr val="002060"/>
                </a:solidFill>
              </a:rPr>
              <a:t>. </a:t>
            </a:r>
            <a:r>
              <a:rPr lang="pl-PL" sz="2600" dirty="0" smtClean="0">
                <a:solidFill>
                  <a:srgbClr val="002060"/>
                </a:solidFill>
              </a:rPr>
              <a:t>(na podstawie </a:t>
            </a:r>
            <a:r>
              <a:rPr lang="pl-PL" sz="2600" dirty="0">
                <a:solidFill>
                  <a:srgbClr val="002060"/>
                </a:solidFill>
              </a:rPr>
              <a:t>tzw. </a:t>
            </a:r>
            <a:r>
              <a:rPr lang="pl-PL" sz="2600" dirty="0" smtClean="0">
                <a:solidFill>
                  <a:srgbClr val="002060"/>
                </a:solidFill>
              </a:rPr>
              <a:t>długiego wniosku o zasieku macierzyński za okres  pełnego urlopu </a:t>
            </a:r>
            <a:r>
              <a:rPr lang="pl-PL" sz="2600" dirty="0">
                <a:solidFill>
                  <a:srgbClr val="002060"/>
                </a:solidFill>
              </a:rPr>
              <a:t>macierzyńskiego i rodzicielskiego) i nie złoży po tej dacie </a:t>
            </a:r>
            <a:r>
              <a:rPr lang="pl-PL" sz="2600" dirty="0" smtClean="0">
                <a:solidFill>
                  <a:srgbClr val="002060"/>
                </a:solidFill>
              </a:rPr>
              <a:t>wniosku o wypłacenie zasiłku macierzyńskiego w nowej wysokości, </a:t>
            </a:r>
            <a:r>
              <a:rPr lang="pl-PL" sz="2600" dirty="0">
                <a:solidFill>
                  <a:srgbClr val="002060"/>
                </a:solidFill>
              </a:rPr>
              <a:t>o którym mowa w art. </a:t>
            </a:r>
            <a:r>
              <a:rPr lang="pl-PL" sz="2600" dirty="0" smtClean="0">
                <a:solidFill>
                  <a:srgbClr val="002060"/>
                </a:solidFill>
              </a:rPr>
              <a:t>39 ustawy zmieniającej </a:t>
            </a:r>
            <a:r>
              <a:rPr lang="pl-PL" sz="2600" b="1" dirty="0">
                <a:solidFill>
                  <a:srgbClr val="002060"/>
                </a:solidFill>
              </a:rPr>
              <a:t>to do końca rodzicielskiego będzie pobierać zasiłek 80 proc., a nie 81,5 pr</a:t>
            </a:r>
            <a:r>
              <a:rPr lang="pl-PL" sz="2600" dirty="0">
                <a:solidFill>
                  <a:srgbClr val="002060"/>
                </a:solidFill>
              </a:rPr>
              <a:t>oc</a:t>
            </a:r>
            <a:r>
              <a:rPr lang="pl-PL" sz="2600" dirty="0" smtClean="0">
                <a:solidFill>
                  <a:srgbClr val="002060"/>
                </a:solidFill>
              </a:rPr>
              <a:t>.?</a:t>
            </a:r>
          </a:p>
          <a:p>
            <a:endParaRPr lang="pl-PL" sz="2400" dirty="0" smtClean="0">
              <a:solidFill>
                <a:srgbClr val="002060"/>
              </a:solidFill>
            </a:endParaRPr>
          </a:p>
          <a:p>
            <a:r>
              <a:rPr lang="pl-PL" sz="2400" b="1" dirty="0" smtClean="0">
                <a:solidFill>
                  <a:srgbClr val="002060"/>
                </a:solidFill>
              </a:rPr>
              <a:t>Odpowiedź 1:</a:t>
            </a:r>
          </a:p>
          <a:p>
            <a:r>
              <a:rPr lang="pl-PL" sz="2600" b="1" dirty="0" smtClean="0">
                <a:solidFill>
                  <a:srgbClr val="002060"/>
                </a:solidFill>
              </a:rPr>
              <a:t>Tak, </a:t>
            </a:r>
            <a:r>
              <a:rPr lang="pl-PL" sz="2600" dirty="0" smtClean="0">
                <a:solidFill>
                  <a:srgbClr val="002060"/>
                </a:solidFill>
              </a:rPr>
              <a:t>ponieważ warunkiem </a:t>
            </a:r>
            <a:r>
              <a:rPr lang="pl-PL" sz="2600" dirty="0">
                <a:solidFill>
                  <a:srgbClr val="002060"/>
                </a:solidFill>
              </a:rPr>
              <a:t>ustalenia zasiłku macierzyńskiego za okres urlopu macierzyńskiego i urlopu rodzicielskiego w wysokości 81,5 % w przypadku pobierania zasiłku macierzyńskiego w dniu wejścia w życie ustawy zmieniającej, tj.  26 kwietnia 2023 r. jest złożenie wniosku w terminie 21 dni od dnia wejścia w życie ustawy zmieniającej. Jeżeli ubezpieczona nie złoży takiego wniosku będzie pobierać zasiłek macierzyński w wysokości dotychczas ustalonej. </a:t>
            </a:r>
            <a:endParaRPr lang="pl-PL" sz="2600" dirty="0" smtClean="0">
              <a:solidFill>
                <a:srgbClr val="002060"/>
              </a:solidFill>
            </a:endParaRPr>
          </a:p>
          <a:p>
            <a:endParaRPr lang="pl-PL" dirty="0" smtClean="0"/>
          </a:p>
          <a:p>
            <a:endParaRPr lang="pl-PL" i="1" dirty="0"/>
          </a:p>
          <a:p>
            <a:endParaRPr lang="pl-PL" i="1" dirty="0"/>
          </a:p>
          <a:p>
            <a:endParaRPr lang="pl-PL" dirty="0"/>
          </a:p>
          <a:p>
            <a:endParaRPr lang="pl-PL" dirty="0"/>
          </a:p>
          <a:p>
            <a:endParaRPr lang="pl-PL" dirty="0"/>
          </a:p>
        </p:txBody>
      </p:sp>
      <p:sp>
        <p:nvSpPr>
          <p:cNvPr id="6" name="Symbol zastępczy tekstu 7"/>
          <p:cNvSpPr>
            <a:spLocks noGrp="1"/>
          </p:cNvSpPr>
          <p:nvPr>
            <p:ph type="body" sz="quarter" idx="13"/>
          </p:nvPr>
        </p:nvSpPr>
        <p:spPr>
          <a:xfrm>
            <a:off x="1893888" y="772344"/>
            <a:ext cx="9864733" cy="720080"/>
          </a:xfrm>
        </p:spPr>
        <p:txBody>
          <a:bodyPr>
            <a:noAutofit/>
          </a:bodyPr>
          <a:lstStyle/>
          <a:p>
            <a:r>
              <a:rPr lang="pl-PL" sz="4000" dirty="0" smtClean="0"/>
              <a:t>Okres przejściowy - odpowiedzi na pytania</a:t>
            </a:r>
            <a:endParaRPr lang="pl-PL" sz="4000" dirty="0"/>
          </a:p>
          <a:p>
            <a:endParaRPr lang="pl-PL" sz="2400" dirty="0"/>
          </a:p>
        </p:txBody>
      </p:sp>
    </p:spTree>
    <p:extLst>
      <p:ext uri="{BB962C8B-B14F-4D97-AF65-F5344CB8AC3E}">
        <p14:creationId xmlns:p14="http://schemas.microsoft.com/office/powerpoint/2010/main" val="184069655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tekstu 1"/>
          <p:cNvSpPr>
            <a:spLocks noGrp="1"/>
          </p:cNvSpPr>
          <p:nvPr>
            <p:ph type="body" sz="quarter" idx="11"/>
          </p:nvPr>
        </p:nvSpPr>
        <p:spPr bwMode="auto">
          <a:xfrm>
            <a:off x="669752" y="1852464"/>
            <a:ext cx="11807825" cy="6408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spcBef>
                <a:spcPct val="0"/>
              </a:spcBef>
              <a:buFontTx/>
              <a:buNone/>
            </a:pPr>
            <a:endParaRPr lang="pl-PL" altLang="pl-PL" sz="2400" b="1" smtClean="0"/>
          </a:p>
          <a:p>
            <a:pPr algn="just" eaLnBrk="1" hangingPunct="1">
              <a:spcBef>
                <a:spcPct val="0"/>
              </a:spcBef>
              <a:buFontTx/>
              <a:buNone/>
            </a:pPr>
            <a:endParaRPr lang="pl-PL" altLang="pl-PL" sz="3200" b="1" smtClean="0">
              <a:solidFill>
                <a:schemeClr val="tx1"/>
              </a:solidFill>
            </a:endParaRPr>
          </a:p>
        </p:txBody>
      </p:sp>
      <p:sp>
        <p:nvSpPr>
          <p:cNvPr id="11267" name="Symbol zastępczy tekstu 2"/>
          <p:cNvSpPr>
            <a:spLocks noGrp="1"/>
          </p:cNvSpPr>
          <p:nvPr>
            <p:ph type="body" sz="quarter" idx="12"/>
          </p:nvPr>
        </p:nvSpPr>
        <p:spPr bwMode="auto">
          <a:xfrm>
            <a:off x="669925" y="2139950"/>
            <a:ext cx="11522075" cy="576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buFontTx/>
              <a:buNone/>
            </a:pPr>
            <a:endParaRPr lang="pl-PL" altLang="pl-PL" sz="3600" b="1" smtClean="0"/>
          </a:p>
          <a:p>
            <a:pPr fontAlgn="base">
              <a:spcBef>
                <a:spcPct val="0"/>
              </a:spcBef>
              <a:buFontTx/>
              <a:buNone/>
            </a:pPr>
            <a:endParaRPr lang="pl-PL" altLang="pl-PL" sz="3600" b="1" smtClean="0"/>
          </a:p>
          <a:p>
            <a:pPr fontAlgn="base">
              <a:spcBef>
                <a:spcPct val="0"/>
              </a:spcBef>
              <a:buFontTx/>
              <a:buNone/>
            </a:pPr>
            <a:endParaRPr lang="pl-PL" altLang="pl-PL" sz="3600" b="1" smtClean="0"/>
          </a:p>
          <a:p>
            <a:pPr fontAlgn="base">
              <a:spcBef>
                <a:spcPct val="0"/>
              </a:spcBef>
              <a:buFontTx/>
              <a:buNone/>
            </a:pPr>
            <a:endParaRPr lang="pl-PL" altLang="pl-PL" sz="3600" b="1" smtClean="0"/>
          </a:p>
          <a:p>
            <a:pPr fontAlgn="base">
              <a:spcBef>
                <a:spcPct val="0"/>
              </a:spcBef>
              <a:buFontTx/>
              <a:buNone/>
            </a:pPr>
            <a:endParaRPr lang="pl-PL" altLang="pl-PL" sz="3600" b="1" smtClean="0"/>
          </a:p>
        </p:txBody>
      </p:sp>
      <p:sp>
        <p:nvSpPr>
          <p:cNvPr id="5" name="Symbol zastępczy tekstu 4"/>
          <p:cNvSpPr>
            <a:spLocks noGrp="1"/>
          </p:cNvSpPr>
          <p:nvPr>
            <p:ph type="body" sz="quarter" idx="14"/>
          </p:nvPr>
        </p:nvSpPr>
        <p:spPr>
          <a:xfrm>
            <a:off x="957784" y="1564432"/>
            <a:ext cx="11522075" cy="7128198"/>
          </a:xfrm>
        </p:spPr>
        <p:txBody>
          <a:bodyPr vert="horz" wrap="square" lIns="91440" tIns="45720" rIns="91440" bIns="45720" numCol="1" anchor="t" anchorCtr="0" compatLnSpc="1">
            <a:prstTxWarp prst="textNoShape">
              <a:avLst/>
            </a:prstTxWarp>
          </a:bodyPr>
          <a:lstStyle/>
          <a:p>
            <a:pPr marL="571500" indent="-571500" eaLnBrk="1" hangingPunct="1">
              <a:spcBef>
                <a:spcPct val="0"/>
              </a:spcBef>
              <a:spcAft>
                <a:spcPct val="0"/>
              </a:spcAft>
              <a:buFont typeface="Wingdings" panose="05000000000000000000" pitchFamily="2" charset="2"/>
              <a:buChar char="§"/>
              <a:defRPr/>
            </a:pPr>
            <a:endParaRPr lang="pl-PL" altLang="pl-PL" sz="3600" dirty="0" smtClean="0"/>
          </a:p>
          <a:p>
            <a:pPr marL="571500" indent="-571500" eaLnBrk="1" hangingPunct="1">
              <a:spcBef>
                <a:spcPct val="0"/>
              </a:spcBef>
              <a:spcAft>
                <a:spcPct val="0"/>
              </a:spcAft>
              <a:buFont typeface="Wingdings" panose="05000000000000000000" pitchFamily="2" charset="2"/>
              <a:buChar char="§"/>
              <a:defRPr/>
            </a:pPr>
            <a:endParaRPr lang="pl-PL" altLang="pl-PL" sz="3600" dirty="0"/>
          </a:p>
        </p:txBody>
      </p:sp>
      <p:sp>
        <p:nvSpPr>
          <p:cNvPr id="11269" name="Symbol zastępczy tekstu 1"/>
          <p:cNvSpPr>
            <a:spLocks noGrp="1"/>
          </p:cNvSpPr>
          <p:nvPr>
            <p:ph type="body" sz="quarter" idx="13"/>
          </p:nvPr>
        </p:nvSpPr>
        <p:spPr bwMode="auto">
          <a:xfrm>
            <a:off x="3118024" y="412304"/>
            <a:ext cx="7200900" cy="792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normAutofit/>
          </a:bodyPr>
          <a:lstStyle/>
          <a:p>
            <a:pPr>
              <a:spcBef>
                <a:spcPct val="0"/>
              </a:spcBef>
            </a:pPr>
            <a:r>
              <a:rPr lang="pl-PL" altLang="pl-PL" sz="4000" dirty="0" smtClean="0"/>
              <a:t>Agenda</a:t>
            </a:r>
            <a:endParaRPr lang="pl-PL" altLang="pl-PL" sz="4400" dirty="0" smtClean="0"/>
          </a:p>
        </p:txBody>
      </p:sp>
      <p:graphicFrame>
        <p:nvGraphicFramePr>
          <p:cNvPr id="2" name="Diagram 1"/>
          <p:cNvGraphicFramePr/>
          <p:nvPr>
            <p:extLst>
              <p:ext uri="{D42A27DB-BD31-4B8C-83A1-F6EECF244321}">
                <p14:modId xmlns:p14="http://schemas.microsoft.com/office/powerpoint/2010/main" val="4254046929"/>
              </p:ext>
            </p:extLst>
          </p:nvPr>
        </p:nvGraphicFramePr>
        <p:xfrm>
          <a:off x="1317824" y="1924472"/>
          <a:ext cx="10225136" cy="6274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6390357"/>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1"/>
          </p:nvPr>
        </p:nvSpPr>
        <p:spPr>
          <a:xfrm>
            <a:off x="237704" y="1996480"/>
            <a:ext cx="12601400" cy="6840760"/>
          </a:xfrm>
        </p:spPr>
        <p:txBody>
          <a:bodyPr/>
          <a:lstStyle/>
          <a:p>
            <a:r>
              <a:rPr lang="pl-PL" sz="2400" b="1" dirty="0">
                <a:solidFill>
                  <a:srgbClr val="002060"/>
                </a:solidFill>
              </a:rPr>
              <a:t>Pytanie 2. </a:t>
            </a:r>
            <a:endParaRPr lang="pl-PL" sz="2400" b="1" dirty="0" smtClean="0">
              <a:solidFill>
                <a:srgbClr val="002060"/>
              </a:solidFill>
            </a:endParaRPr>
          </a:p>
          <a:p>
            <a:r>
              <a:rPr lang="pl-PL" sz="2400" dirty="0" smtClean="0">
                <a:solidFill>
                  <a:srgbClr val="002060"/>
                </a:solidFill>
              </a:rPr>
              <a:t>Czy </a:t>
            </a:r>
            <a:r>
              <a:rPr lang="pl-PL" sz="2400" dirty="0">
                <a:solidFill>
                  <a:srgbClr val="002060"/>
                </a:solidFill>
              </a:rPr>
              <a:t>jeśli rodzic, przed 26 kwietnia 2023 r. który złożył wniosek o część rodzicielskiego (np. o 16 tygodni), ale nie rozpoczął jeszcze korzystania z tego urlopu i nie </a:t>
            </a:r>
            <a:r>
              <a:rPr lang="pl-PL" sz="2400" dirty="0" smtClean="0">
                <a:solidFill>
                  <a:srgbClr val="002060"/>
                </a:solidFill>
              </a:rPr>
              <a:t>złożył </a:t>
            </a:r>
            <a:r>
              <a:rPr lang="pl-PL" sz="2400" dirty="0">
                <a:solidFill>
                  <a:srgbClr val="002060"/>
                </a:solidFill>
              </a:rPr>
              <a:t>wniosku, o którym mowa w art. </a:t>
            </a:r>
            <a:r>
              <a:rPr lang="pl-PL" sz="2400" dirty="0" smtClean="0">
                <a:solidFill>
                  <a:srgbClr val="002060"/>
                </a:solidFill>
              </a:rPr>
              <a:t>40 ustawy zmieniającej, </a:t>
            </a:r>
            <a:r>
              <a:rPr lang="pl-PL" sz="2400" dirty="0">
                <a:solidFill>
                  <a:srgbClr val="002060"/>
                </a:solidFill>
              </a:rPr>
              <a:t>to jego </a:t>
            </a:r>
            <a:r>
              <a:rPr lang="pl-PL" sz="2400" b="1" dirty="0">
                <a:solidFill>
                  <a:srgbClr val="002060"/>
                </a:solidFill>
              </a:rPr>
              <a:t>zasiłek wyniesie 60 proc. podstawy wymiaru </a:t>
            </a:r>
            <a:r>
              <a:rPr lang="pl-PL" sz="2400" b="1" dirty="0" smtClean="0">
                <a:solidFill>
                  <a:srgbClr val="002060"/>
                </a:solidFill>
              </a:rPr>
              <a:t>zasiłku czy </a:t>
            </a:r>
            <a:r>
              <a:rPr lang="pl-PL" sz="2400" b="1" dirty="0">
                <a:solidFill>
                  <a:srgbClr val="002060"/>
                </a:solidFill>
              </a:rPr>
              <a:t>70 proc.?</a:t>
            </a:r>
          </a:p>
          <a:p>
            <a:r>
              <a:rPr lang="pl-PL" sz="2400" b="1" dirty="0" smtClean="0">
                <a:solidFill>
                  <a:srgbClr val="002060"/>
                </a:solidFill>
              </a:rPr>
              <a:t>Odpowiedź 2:</a:t>
            </a:r>
          </a:p>
          <a:p>
            <a:r>
              <a:rPr lang="pl-PL" sz="2400" b="1" dirty="0" smtClean="0">
                <a:solidFill>
                  <a:srgbClr val="002060"/>
                </a:solidFill>
              </a:rPr>
              <a:t>Tak</a:t>
            </a:r>
            <a:r>
              <a:rPr lang="pl-PL" sz="2400" dirty="0" smtClean="0">
                <a:solidFill>
                  <a:srgbClr val="002060"/>
                </a:solidFill>
              </a:rPr>
              <a:t>. Jeżeli ubezpieczony przed wejściem w życie przepisów ustawy zmieniającej złożył wniosek o wypłacenie zasiłku macierzyńskiego za okres urlopu rodzicielskiego za niewykorzystaną część urlopu, ponieważ podzielił urlop rodzicielski na części, w ten sposób, że np. część przypadnie do wykorzystania po wejściu w życie ustawy zmieniającej, ale po tej dacie nie złoży nowego wniosku o ustalenie zasiłku macierzyńskiego za tą część urlopu rodzicielskiego w nowej wysokości (70% podstawy wymiaru zasiłku</a:t>
            </a:r>
            <a:r>
              <a:rPr lang="pl-PL" sz="2400" b="1" dirty="0" smtClean="0">
                <a:solidFill>
                  <a:srgbClr val="002060"/>
                </a:solidFill>
              </a:rPr>
              <a:t>), to zasiłek macierzyński będzie przysługiwał w wysokości dotychczasowej, tj. 60% podstawy wymiaru zasiłku. </a:t>
            </a:r>
          </a:p>
          <a:p>
            <a:r>
              <a:rPr lang="pl-PL" sz="2400" b="1" dirty="0" smtClean="0">
                <a:solidFill>
                  <a:srgbClr val="002060"/>
                </a:solidFill>
              </a:rPr>
              <a:t>Ważne!</a:t>
            </a:r>
          </a:p>
          <a:p>
            <a:r>
              <a:rPr lang="pl-PL" sz="2400" dirty="0" smtClean="0">
                <a:solidFill>
                  <a:srgbClr val="002060"/>
                </a:solidFill>
              </a:rPr>
              <a:t>Warunkiem </a:t>
            </a:r>
            <a:r>
              <a:rPr lang="pl-PL" sz="2400" dirty="0">
                <a:solidFill>
                  <a:srgbClr val="002060"/>
                </a:solidFill>
              </a:rPr>
              <a:t>ustalenia prawa do zasiłku na podstawie zmienionych przepisów  jest złożenie przez ubezpieczonego wniosku w terminie 21 dni od dnia wejścia w życie ustawy zmieniającej. Jeżeli ubezpieczony nie złoży ponownie wniosku korzystać będzie z zasiłku macierzyńskiego zgodnie z wnioskiem złożonym przed dniem wejścia w życie ustawy zmieniającej </a:t>
            </a:r>
            <a:r>
              <a:rPr lang="pl-PL" sz="1800" dirty="0">
                <a:solidFill>
                  <a:srgbClr val="002060"/>
                </a:solidFill>
              </a:rPr>
              <a:t>(art. 40 ust. 2-3 ustawy zmieniającej). </a:t>
            </a:r>
            <a:endParaRPr lang="pl-PL" sz="2400" dirty="0">
              <a:solidFill>
                <a:srgbClr val="002060"/>
              </a:solidFill>
            </a:endParaRPr>
          </a:p>
          <a:p>
            <a:endParaRPr lang="pl-PL" sz="2400" b="1" dirty="0">
              <a:solidFill>
                <a:srgbClr val="002060"/>
              </a:solidFill>
            </a:endParaRPr>
          </a:p>
        </p:txBody>
      </p:sp>
      <p:sp>
        <p:nvSpPr>
          <p:cNvPr id="6" name="Symbol zastępczy tekstu 7"/>
          <p:cNvSpPr>
            <a:spLocks noGrp="1"/>
          </p:cNvSpPr>
          <p:nvPr>
            <p:ph type="body" sz="quarter" idx="13"/>
          </p:nvPr>
        </p:nvSpPr>
        <p:spPr>
          <a:xfrm>
            <a:off x="2613968" y="484312"/>
            <a:ext cx="9864733" cy="720080"/>
          </a:xfrm>
        </p:spPr>
        <p:txBody>
          <a:bodyPr>
            <a:normAutofit/>
          </a:bodyPr>
          <a:lstStyle/>
          <a:p>
            <a:r>
              <a:rPr lang="pl-PL" sz="3200" dirty="0" smtClean="0"/>
              <a:t>Okres przejściowy - odpowiedzi na pytania</a:t>
            </a:r>
            <a:endParaRPr lang="pl-PL" sz="3200" dirty="0"/>
          </a:p>
          <a:p>
            <a:endParaRPr lang="pl-PL" dirty="0"/>
          </a:p>
        </p:txBody>
      </p:sp>
    </p:spTree>
    <p:extLst>
      <p:ext uri="{BB962C8B-B14F-4D97-AF65-F5344CB8AC3E}">
        <p14:creationId xmlns:p14="http://schemas.microsoft.com/office/powerpoint/2010/main" val="1583958178"/>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1"/>
          </p:nvPr>
        </p:nvSpPr>
        <p:spPr>
          <a:xfrm>
            <a:off x="381720" y="2428528"/>
            <a:ext cx="12241360" cy="5616624"/>
          </a:xfrm>
        </p:spPr>
        <p:txBody>
          <a:bodyPr/>
          <a:lstStyle/>
          <a:p>
            <a:r>
              <a:rPr lang="pl-PL" sz="2400" b="1" dirty="0" smtClean="0">
                <a:solidFill>
                  <a:srgbClr val="002060"/>
                </a:solidFill>
              </a:rPr>
              <a:t>Pytanie 3: </a:t>
            </a:r>
          </a:p>
          <a:p>
            <a:r>
              <a:rPr lang="pl-PL" sz="2400" dirty="0" smtClean="0">
                <a:solidFill>
                  <a:srgbClr val="002060"/>
                </a:solidFill>
              </a:rPr>
              <a:t>Czy do wypłacenia zasiłku macierzyńskiego za okres urlopu rodzicielskiego w nowej wysokości (w okresie przejściowym) wystarczy złożenie przez pracowników wniosku o udzielnie urlopu rodzicielskiego na podstawie art. 30 ustawy zmieniającej, jeżeli płatnikiem zasiłku jest pracodawca? </a:t>
            </a:r>
          </a:p>
          <a:p>
            <a:endParaRPr lang="pl-PL" sz="2400" b="1" dirty="0" smtClean="0">
              <a:solidFill>
                <a:srgbClr val="002060"/>
              </a:solidFill>
            </a:endParaRPr>
          </a:p>
          <a:p>
            <a:r>
              <a:rPr lang="pl-PL" sz="2400" b="1" dirty="0" smtClean="0">
                <a:solidFill>
                  <a:srgbClr val="002060"/>
                </a:solidFill>
              </a:rPr>
              <a:t>Odpowiedź 3:</a:t>
            </a:r>
          </a:p>
          <a:p>
            <a:r>
              <a:rPr lang="pl-PL" sz="2400" b="1" dirty="0" smtClean="0">
                <a:solidFill>
                  <a:srgbClr val="002060"/>
                </a:solidFill>
              </a:rPr>
              <a:t>Nie</a:t>
            </a:r>
            <a:r>
              <a:rPr lang="pl-PL" sz="2400" b="1" dirty="0">
                <a:solidFill>
                  <a:srgbClr val="002060"/>
                </a:solidFill>
              </a:rPr>
              <a:t>. </a:t>
            </a:r>
            <a:r>
              <a:rPr lang="pl-PL" sz="2400" dirty="0">
                <a:solidFill>
                  <a:srgbClr val="002060"/>
                </a:solidFill>
              </a:rPr>
              <a:t>Warunkiem ustalenia prawa do zasiłku na podstawie zmienionych przepisów  jest złożenie przez ubezpieczonego </a:t>
            </a:r>
            <a:r>
              <a:rPr lang="pl-PL" sz="2400" dirty="0" smtClean="0">
                <a:solidFill>
                  <a:srgbClr val="002060"/>
                </a:solidFill>
              </a:rPr>
              <a:t>wniosku o ustalenie zasiłku macierzyńskiego w nowej wysokości </a:t>
            </a:r>
            <a:r>
              <a:rPr lang="pl-PL" sz="2400" dirty="0">
                <a:solidFill>
                  <a:srgbClr val="002060"/>
                </a:solidFill>
              </a:rPr>
              <a:t>w terminie 21 dni od dnia wejścia w życie ustawy zmieniającej. Jeżeli ubezpieczony nie złoży ponownie wniosku korzystać będzie z zasiłku macierzyńskiego zgodnie z wnioskiem złożonym przed dniem wejścia w życie ustawy zmieniającej (art. 40 ust. 2-3 ustawy zmieniającej). </a:t>
            </a:r>
            <a:endParaRPr lang="pl-PL" sz="2400" dirty="0" smtClean="0">
              <a:solidFill>
                <a:srgbClr val="002060"/>
              </a:solidFill>
            </a:endParaRPr>
          </a:p>
          <a:p>
            <a:endParaRPr lang="pl-PL" dirty="0"/>
          </a:p>
          <a:p>
            <a:endParaRPr lang="pl-PL" dirty="0"/>
          </a:p>
        </p:txBody>
      </p:sp>
      <p:sp>
        <p:nvSpPr>
          <p:cNvPr id="6" name="Symbol zastępczy tekstu 7"/>
          <p:cNvSpPr>
            <a:spLocks noGrp="1"/>
          </p:cNvSpPr>
          <p:nvPr>
            <p:ph type="body" sz="quarter" idx="13"/>
          </p:nvPr>
        </p:nvSpPr>
        <p:spPr>
          <a:xfrm>
            <a:off x="2613968" y="484312"/>
            <a:ext cx="9864733" cy="720080"/>
          </a:xfrm>
        </p:spPr>
        <p:txBody>
          <a:bodyPr>
            <a:normAutofit/>
          </a:bodyPr>
          <a:lstStyle/>
          <a:p>
            <a:r>
              <a:rPr lang="pl-PL" sz="3200" dirty="0" smtClean="0"/>
              <a:t>Okres przejściowy - odpowiedzi na pytania</a:t>
            </a:r>
            <a:endParaRPr lang="pl-PL" sz="3200" dirty="0"/>
          </a:p>
          <a:p>
            <a:endParaRPr lang="pl-PL" dirty="0"/>
          </a:p>
        </p:txBody>
      </p:sp>
    </p:spTree>
    <p:extLst>
      <p:ext uri="{BB962C8B-B14F-4D97-AF65-F5344CB8AC3E}">
        <p14:creationId xmlns:p14="http://schemas.microsoft.com/office/powerpoint/2010/main" val="2435444470"/>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1"/>
          </p:nvPr>
        </p:nvSpPr>
        <p:spPr>
          <a:xfrm>
            <a:off x="237704" y="2140496"/>
            <a:ext cx="5832648" cy="6408712"/>
          </a:xfrm>
        </p:spPr>
        <p:txBody>
          <a:bodyPr/>
          <a:lstStyle/>
          <a:p>
            <a:r>
              <a:rPr lang="pl-PL" sz="2400" b="1" dirty="0" smtClean="0">
                <a:solidFill>
                  <a:srgbClr val="002060"/>
                </a:solidFill>
              </a:rPr>
              <a:t>Skróceniu uległ okres, w którym ubezpieczony ojciec dziecka może skorzystać z zasiłku macierzyńskiego za okres urlopu ojcowskiego.  </a:t>
            </a:r>
          </a:p>
          <a:p>
            <a:endParaRPr lang="pl-PL" sz="2400" dirty="0">
              <a:solidFill>
                <a:srgbClr val="002060"/>
              </a:solidFill>
            </a:endParaRPr>
          </a:p>
          <a:p>
            <a:r>
              <a:rPr lang="pl-PL" sz="2400" dirty="0" smtClean="0">
                <a:solidFill>
                  <a:srgbClr val="002060"/>
                </a:solidFill>
              </a:rPr>
              <a:t>W </a:t>
            </a:r>
            <a:r>
              <a:rPr lang="pl-PL" sz="2400" dirty="0">
                <a:solidFill>
                  <a:srgbClr val="002060"/>
                </a:solidFill>
              </a:rPr>
              <a:t>celu sprawowania opieki nad dzieckiem pracownik - ojciec ma prawo do urlopu ojcowskiego </a:t>
            </a:r>
            <a:r>
              <a:rPr lang="pl-PL" sz="2400" b="1" dirty="0">
                <a:solidFill>
                  <a:srgbClr val="002060"/>
                </a:solidFill>
              </a:rPr>
              <a:t>w wymiarze do 2 tygodni</a:t>
            </a:r>
            <a:r>
              <a:rPr lang="pl-PL" sz="2400" dirty="0">
                <a:solidFill>
                  <a:srgbClr val="002060"/>
                </a:solidFill>
              </a:rPr>
              <a:t>, nie dłużej jednak niż do:</a:t>
            </a:r>
          </a:p>
          <a:p>
            <a:pPr marL="457200" indent="-457200">
              <a:buFont typeface="+mj-lt"/>
              <a:buAutoNum type="arabicParenR"/>
            </a:pPr>
            <a:r>
              <a:rPr lang="pl-PL" sz="2400" b="1" dirty="0" smtClean="0">
                <a:solidFill>
                  <a:srgbClr val="002060"/>
                </a:solidFill>
              </a:rPr>
              <a:t>ukończenia </a:t>
            </a:r>
            <a:r>
              <a:rPr lang="pl-PL" sz="2400" b="1" dirty="0">
                <a:solidFill>
                  <a:srgbClr val="002060"/>
                </a:solidFill>
              </a:rPr>
              <a:t>przez dziecko </a:t>
            </a:r>
            <a:r>
              <a:rPr lang="pl-PL" sz="2400" dirty="0">
                <a:solidFill>
                  <a:srgbClr val="002060"/>
                </a:solidFill>
              </a:rPr>
              <a:t>12 miesiąca życia albo</a:t>
            </a:r>
          </a:p>
          <a:p>
            <a:pPr marL="457200" indent="-457200">
              <a:buFont typeface="+mj-lt"/>
              <a:buAutoNum type="arabicParenR"/>
            </a:pPr>
            <a:r>
              <a:rPr lang="pl-PL" sz="2400" dirty="0" smtClean="0">
                <a:solidFill>
                  <a:srgbClr val="002060"/>
                </a:solidFill>
              </a:rPr>
              <a:t>upływu </a:t>
            </a:r>
            <a:r>
              <a:rPr lang="pl-PL" sz="2400" dirty="0">
                <a:solidFill>
                  <a:srgbClr val="002060"/>
                </a:solidFill>
              </a:rPr>
              <a:t>12 miesięcy od dnia uprawomocnienia się postanowienia orzekającego przysposobienie dziecka i nie dłużej niż do ukończenia przez dziecko 14 roku życia.</a:t>
            </a:r>
          </a:p>
          <a:p>
            <a:endParaRPr lang="pl-PL" dirty="0"/>
          </a:p>
        </p:txBody>
      </p:sp>
      <p:sp>
        <p:nvSpPr>
          <p:cNvPr id="5" name="Symbol zastępczy tekstu 4"/>
          <p:cNvSpPr>
            <a:spLocks noGrp="1"/>
          </p:cNvSpPr>
          <p:nvPr>
            <p:ph type="body" sz="quarter" idx="14"/>
          </p:nvPr>
        </p:nvSpPr>
        <p:spPr>
          <a:xfrm>
            <a:off x="1533848" y="628328"/>
            <a:ext cx="11139560" cy="864096"/>
          </a:xfrm>
        </p:spPr>
        <p:txBody>
          <a:bodyPr/>
          <a:lstStyle/>
          <a:p>
            <a:r>
              <a:rPr lang="pl-PL" sz="3600" dirty="0" smtClean="0"/>
              <a:t>Zasiłek macierzyński za okres urlopu ojcowskiego </a:t>
            </a:r>
            <a:endParaRPr lang="pl-PL" sz="3600" dirty="0"/>
          </a:p>
        </p:txBody>
      </p:sp>
      <p:sp>
        <p:nvSpPr>
          <p:cNvPr id="6" name="Symbol zastępczy zawartości 5"/>
          <p:cNvSpPr>
            <a:spLocks noGrp="1"/>
          </p:cNvSpPr>
          <p:nvPr>
            <p:ph sz="quarter" idx="15"/>
          </p:nvPr>
        </p:nvSpPr>
        <p:spPr>
          <a:xfrm>
            <a:off x="6718424" y="2068488"/>
            <a:ext cx="5760640" cy="5904656"/>
          </a:xfrm>
        </p:spPr>
        <p:txBody>
          <a:bodyPr/>
          <a:lstStyle/>
          <a:p>
            <a:r>
              <a:rPr lang="pl-PL" sz="2400" b="1" dirty="0" smtClean="0">
                <a:solidFill>
                  <a:srgbClr val="002060"/>
                </a:solidFill>
              </a:rPr>
              <a:t>Okres przejściowy:</a:t>
            </a:r>
          </a:p>
          <a:p>
            <a:r>
              <a:rPr lang="pl-PL" sz="2400" dirty="0" smtClean="0">
                <a:solidFill>
                  <a:srgbClr val="002060"/>
                </a:solidFill>
              </a:rPr>
              <a:t>Pracownik </a:t>
            </a:r>
            <a:r>
              <a:rPr lang="pl-PL" sz="2400" dirty="0">
                <a:solidFill>
                  <a:srgbClr val="002060"/>
                </a:solidFill>
              </a:rPr>
              <a:t>- ojciec wychowujący dziecko w dniu wejścia w życie </a:t>
            </a:r>
            <a:r>
              <a:rPr lang="pl-PL" sz="2400" dirty="0" smtClean="0">
                <a:solidFill>
                  <a:srgbClr val="002060"/>
                </a:solidFill>
              </a:rPr>
              <a:t>ustawy zmieniającej (tj. 26 kwietnia 2023 r.) </a:t>
            </a:r>
            <a:r>
              <a:rPr lang="pl-PL" sz="2400" dirty="0">
                <a:solidFill>
                  <a:srgbClr val="002060"/>
                </a:solidFill>
              </a:rPr>
              <a:t>ma prawo do urlopu ojcowskiego na zasadach określonych w przepisach dotychczasowych, nie dłużej jednak niż do ukończenia przez dziecko:</a:t>
            </a:r>
          </a:p>
          <a:p>
            <a:pPr marL="457200" indent="-457200">
              <a:buFont typeface="+mj-lt"/>
              <a:buAutoNum type="arabicParenR"/>
            </a:pPr>
            <a:r>
              <a:rPr lang="pl-PL" sz="2400" dirty="0" smtClean="0">
                <a:solidFill>
                  <a:srgbClr val="002060"/>
                </a:solidFill>
              </a:rPr>
              <a:t>24 </a:t>
            </a:r>
            <a:r>
              <a:rPr lang="pl-PL" sz="2400" dirty="0">
                <a:solidFill>
                  <a:srgbClr val="002060"/>
                </a:solidFill>
              </a:rPr>
              <a:t>miesiąca życia </a:t>
            </a:r>
            <a:r>
              <a:rPr lang="pl-PL" sz="2400" dirty="0" smtClean="0">
                <a:solidFill>
                  <a:srgbClr val="002060"/>
                </a:solidFill>
              </a:rPr>
              <a:t> albo</a:t>
            </a:r>
            <a:endParaRPr lang="pl-PL" sz="2400" dirty="0">
              <a:solidFill>
                <a:srgbClr val="002060"/>
              </a:solidFill>
            </a:endParaRPr>
          </a:p>
          <a:p>
            <a:pPr marL="457200" indent="-457200">
              <a:buFont typeface="+mj-lt"/>
              <a:buAutoNum type="arabicParenR"/>
            </a:pPr>
            <a:r>
              <a:rPr lang="pl-PL" sz="2400" dirty="0" smtClean="0">
                <a:solidFill>
                  <a:srgbClr val="002060"/>
                </a:solidFill>
              </a:rPr>
              <a:t>14 </a:t>
            </a:r>
            <a:r>
              <a:rPr lang="pl-PL" sz="2400" dirty="0">
                <a:solidFill>
                  <a:srgbClr val="002060"/>
                </a:solidFill>
              </a:rPr>
              <a:t>roku życia, o ile nie upłynęły 24 miesiące od dnia uprawomocnienia się postanowienia orzekającego przysposobienie tego dziecka.</a:t>
            </a:r>
          </a:p>
        </p:txBody>
      </p:sp>
    </p:spTree>
    <p:extLst>
      <p:ext uri="{BB962C8B-B14F-4D97-AF65-F5344CB8AC3E}">
        <p14:creationId xmlns:p14="http://schemas.microsoft.com/office/powerpoint/2010/main" val="2395656337"/>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1"/>
          </p:nvPr>
        </p:nvSpPr>
        <p:spPr>
          <a:xfrm>
            <a:off x="453728" y="2068488"/>
            <a:ext cx="12241360" cy="3024336"/>
          </a:xfrm>
        </p:spPr>
        <p:txBody>
          <a:bodyPr/>
          <a:lstStyle/>
          <a:p>
            <a:r>
              <a:rPr lang="pl-PL" sz="2400" b="1" dirty="0" smtClean="0">
                <a:solidFill>
                  <a:srgbClr val="002060"/>
                </a:solidFill>
              </a:rPr>
              <a:t>Od 26 kwietnia 2023 r. </a:t>
            </a:r>
            <a:r>
              <a:rPr lang="pl-PL" sz="2400" b="1" dirty="0">
                <a:solidFill>
                  <a:srgbClr val="002060"/>
                </a:solidFill>
              </a:rPr>
              <a:t>p</a:t>
            </a:r>
            <a:r>
              <a:rPr lang="pl-PL" sz="2400" b="1" dirty="0" smtClean="0">
                <a:solidFill>
                  <a:srgbClr val="002060"/>
                </a:solidFill>
              </a:rPr>
              <a:t>racownikowi </a:t>
            </a:r>
            <a:r>
              <a:rPr lang="pl-PL" sz="2400" b="1" dirty="0">
                <a:solidFill>
                  <a:srgbClr val="002060"/>
                </a:solidFill>
              </a:rPr>
              <a:t>przysługuje w ciągu roku kalendarzowego urlop </a:t>
            </a:r>
            <a:r>
              <a:rPr lang="pl-PL" sz="2400" b="1" dirty="0" smtClean="0">
                <a:solidFill>
                  <a:srgbClr val="002060"/>
                </a:solidFill>
              </a:rPr>
              <a:t>opiekuńczy: </a:t>
            </a:r>
          </a:p>
          <a:p>
            <a:pPr marL="342900" indent="-342900">
              <a:buFont typeface="Wingdings" panose="05000000000000000000" pitchFamily="2" charset="2"/>
              <a:buChar char="Ø"/>
            </a:pPr>
            <a:r>
              <a:rPr lang="pl-PL" sz="2400" dirty="0" smtClean="0">
                <a:solidFill>
                  <a:srgbClr val="002060"/>
                </a:solidFill>
              </a:rPr>
              <a:t>w </a:t>
            </a:r>
            <a:r>
              <a:rPr lang="pl-PL" sz="2400" dirty="0">
                <a:solidFill>
                  <a:srgbClr val="002060"/>
                </a:solidFill>
              </a:rPr>
              <a:t>wymiarze 5 dni, </a:t>
            </a:r>
            <a:endParaRPr lang="pl-PL" sz="2400" dirty="0" smtClean="0">
              <a:solidFill>
                <a:srgbClr val="002060"/>
              </a:solidFill>
            </a:endParaRPr>
          </a:p>
          <a:p>
            <a:pPr marL="342900" indent="-342900">
              <a:buFont typeface="Wingdings" panose="05000000000000000000" pitchFamily="2" charset="2"/>
              <a:buChar char="Ø"/>
            </a:pPr>
            <a:r>
              <a:rPr lang="pl-PL" sz="2400" dirty="0" smtClean="0">
                <a:solidFill>
                  <a:srgbClr val="002060"/>
                </a:solidFill>
              </a:rPr>
              <a:t>w </a:t>
            </a:r>
            <a:r>
              <a:rPr lang="pl-PL" sz="2400" dirty="0">
                <a:solidFill>
                  <a:srgbClr val="002060"/>
                </a:solidFill>
              </a:rPr>
              <a:t>celu zapewnienia osobistej opieki lub wsparcia osobie będącej członkiem rodziny lub zamieszkującej w tym samym gospodarstwie domowym, która wymaga opieki lub wsparcia z poważnych względów </a:t>
            </a:r>
            <a:r>
              <a:rPr lang="pl-PL" sz="2400" dirty="0" smtClean="0">
                <a:solidFill>
                  <a:srgbClr val="002060"/>
                </a:solidFill>
              </a:rPr>
              <a:t>medycznych  (art</a:t>
            </a:r>
            <a:r>
              <a:rPr lang="pl-PL" sz="2400" dirty="0">
                <a:solidFill>
                  <a:srgbClr val="002060"/>
                </a:solidFill>
              </a:rPr>
              <a:t>. </a:t>
            </a:r>
            <a:r>
              <a:rPr lang="pl-PL" sz="2400" dirty="0" smtClean="0">
                <a:solidFill>
                  <a:srgbClr val="002060"/>
                </a:solidFill>
              </a:rPr>
              <a:t>173</a:t>
            </a:r>
            <a:r>
              <a:rPr lang="pl-PL" sz="2400" baseline="30000" dirty="0" smtClean="0">
                <a:solidFill>
                  <a:srgbClr val="002060"/>
                </a:solidFill>
              </a:rPr>
              <a:t>1</a:t>
            </a:r>
            <a:r>
              <a:rPr lang="pl-PL" sz="2400" dirty="0" smtClean="0">
                <a:solidFill>
                  <a:srgbClr val="002060"/>
                </a:solidFill>
              </a:rPr>
              <a:t> § 1 </a:t>
            </a:r>
            <a:r>
              <a:rPr lang="pl-PL" sz="2400" dirty="0" err="1" smtClean="0">
                <a:solidFill>
                  <a:srgbClr val="002060"/>
                </a:solidFill>
              </a:rPr>
              <a:t>k.p</a:t>
            </a:r>
            <a:r>
              <a:rPr lang="pl-PL" sz="2400" dirty="0" smtClean="0">
                <a:solidFill>
                  <a:srgbClr val="002060"/>
                </a:solidFill>
              </a:rPr>
              <a:t>.). </a:t>
            </a:r>
          </a:p>
          <a:p>
            <a:endParaRPr lang="pl-PL" dirty="0" smtClean="0"/>
          </a:p>
        </p:txBody>
      </p:sp>
      <p:sp>
        <p:nvSpPr>
          <p:cNvPr id="5" name="Symbol zastępczy tekstu 4"/>
          <p:cNvSpPr>
            <a:spLocks noGrp="1"/>
          </p:cNvSpPr>
          <p:nvPr>
            <p:ph type="body" sz="quarter" idx="14"/>
          </p:nvPr>
        </p:nvSpPr>
        <p:spPr>
          <a:xfrm>
            <a:off x="1101800" y="700336"/>
            <a:ext cx="11521280" cy="864096"/>
          </a:xfrm>
        </p:spPr>
        <p:txBody>
          <a:bodyPr/>
          <a:lstStyle/>
          <a:p>
            <a:r>
              <a:rPr lang="pl-PL" sz="3600" dirty="0" smtClean="0"/>
              <a:t>Urlop opiekuńczy a zasiłek chorobowy</a:t>
            </a:r>
            <a:endParaRPr lang="pl-PL" sz="3600" dirty="0"/>
          </a:p>
        </p:txBody>
      </p:sp>
      <p:sp>
        <p:nvSpPr>
          <p:cNvPr id="6" name="Symbol zastępczy zawartości 5"/>
          <p:cNvSpPr>
            <a:spLocks noGrp="1"/>
          </p:cNvSpPr>
          <p:nvPr>
            <p:ph sz="quarter" idx="15"/>
          </p:nvPr>
        </p:nvSpPr>
        <p:spPr>
          <a:xfrm>
            <a:off x="453728" y="5308848"/>
            <a:ext cx="12241360" cy="2880320"/>
          </a:xfrm>
        </p:spPr>
        <p:txBody>
          <a:bodyPr/>
          <a:lstStyle/>
          <a:p>
            <a:r>
              <a:rPr lang="pl-PL" sz="2400" b="1" dirty="0" smtClean="0">
                <a:solidFill>
                  <a:srgbClr val="002060"/>
                </a:solidFill>
              </a:rPr>
              <a:t>Ważne!</a:t>
            </a:r>
          </a:p>
          <a:p>
            <a:r>
              <a:rPr lang="pl-PL" sz="2400" b="1" dirty="0" smtClean="0">
                <a:solidFill>
                  <a:srgbClr val="002060"/>
                </a:solidFill>
              </a:rPr>
              <a:t>Za </a:t>
            </a:r>
            <a:r>
              <a:rPr lang="pl-PL" sz="2400" b="1" dirty="0">
                <a:solidFill>
                  <a:srgbClr val="002060"/>
                </a:solidFill>
              </a:rPr>
              <a:t>okresy niezdolności do pracy przypadającej w </a:t>
            </a:r>
            <a:r>
              <a:rPr lang="pl-PL" sz="2400" b="1" dirty="0" smtClean="0">
                <a:solidFill>
                  <a:srgbClr val="002060"/>
                </a:solidFill>
              </a:rPr>
              <a:t>czasie urlopu opiekuńczego zasiłek chorobowy nie przysługuje. </a:t>
            </a:r>
          </a:p>
          <a:p>
            <a:endParaRPr lang="pl-PL" sz="2400" dirty="0">
              <a:solidFill>
                <a:srgbClr val="002060"/>
              </a:solidFill>
            </a:endParaRPr>
          </a:p>
          <a:p>
            <a:r>
              <a:rPr lang="pl-PL" sz="2400" dirty="0" smtClean="0">
                <a:solidFill>
                  <a:srgbClr val="002060"/>
                </a:solidFill>
              </a:rPr>
              <a:t>Ta sama zasada dotyczy świadczenia rehabilitacyjnego i zasiłku opiekuńczego</a:t>
            </a:r>
            <a:r>
              <a:rPr lang="pl-PL" sz="2400" dirty="0">
                <a:solidFill>
                  <a:srgbClr val="002060"/>
                </a:solidFill>
              </a:rPr>
              <a:t> </a:t>
            </a:r>
            <a:r>
              <a:rPr lang="pl-PL" sz="2400" dirty="0" smtClean="0">
                <a:solidFill>
                  <a:srgbClr val="002060"/>
                </a:solidFill>
              </a:rPr>
              <a:t>(art. 12 ust. 1 pkt 5 ustawy zasiłkowej).</a:t>
            </a:r>
            <a:endParaRPr lang="pl-PL" sz="2400" dirty="0">
              <a:solidFill>
                <a:srgbClr val="002060"/>
              </a:solidFill>
            </a:endParaRPr>
          </a:p>
        </p:txBody>
      </p:sp>
    </p:spTree>
    <p:extLst>
      <p:ext uri="{BB962C8B-B14F-4D97-AF65-F5344CB8AC3E}">
        <p14:creationId xmlns:p14="http://schemas.microsoft.com/office/powerpoint/2010/main" val="3751775701"/>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1"/>
          </p:nvPr>
        </p:nvSpPr>
        <p:spPr>
          <a:xfrm>
            <a:off x="172132" y="2212504"/>
            <a:ext cx="12839104" cy="6552728"/>
          </a:xfrm>
        </p:spPr>
        <p:txBody>
          <a:bodyPr/>
          <a:lstStyle/>
          <a:p>
            <a:pPr>
              <a:spcAft>
                <a:spcPts val="0"/>
              </a:spcAft>
            </a:pPr>
            <a:r>
              <a:rPr lang="pl-PL" sz="2400" dirty="0">
                <a:solidFill>
                  <a:srgbClr val="002060"/>
                </a:solidFill>
              </a:rPr>
              <a:t>W związku ze zmianami w zakresie prawa do zasiłku macierzyńskiego </a:t>
            </a:r>
            <a:r>
              <a:rPr lang="pl-PL" sz="2400" dirty="0" smtClean="0">
                <a:solidFill>
                  <a:srgbClr val="002060"/>
                </a:solidFill>
              </a:rPr>
              <a:t>uległy zmianie </a:t>
            </a:r>
            <a:r>
              <a:rPr lang="pl-PL" sz="2400" dirty="0">
                <a:solidFill>
                  <a:srgbClr val="002060"/>
                </a:solidFill>
              </a:rPr>
              <a:t>niektóre formularze stanowiące podstawę do wypłaty zasiłku macierzyńskiego </a:t>
            </a:r>
            <a:r>
              <a:rPr lang="pl-PL" sz="2400" dirty="0" smtClean="0">
                <a:solidFill>
                  <a:srgbClr val="002060"/>
                </a:solidFill>
              </a:rPr>
              <a:t>i zasiłku chorobowego, opiekuńczego (ZUR</a:t>
            </a:r>
            <a:r>
              <a:rPr lang="pl-PL" sz="2400" dirty="0">
                <a:solidFill>
                  <a:srgbClr val="002060"/>
                </a:solidFill>
              </a:rPr>
              <a:t>, </a:t>
            </a:r>
            <a:r>
              <a:rPr lang="pl-PL" sz="2400" dirty="0" smtClean="0">
                <a:solidFill>
                  <a:srgbClr val="002060"/>
                </a:solidFill>
              </a:rPr>
              <a:t>ZAM, Z-15a</a:t>
            </a:r>
            <a:r>
              <a:rPr lang="pl-PL" sz="2400" dirty="0">
                <a:solidFill>
                  <a:srgbClr val="002060"/>
                </a:solidFill>
              </a:rPr>
              <a:t>, Z-15b, ZAS-24, Z-3a, ZAS-5, </a:t>
            </a:r>
            <a:r>
              <a:rPr lang="pl-PL" sz="2400" dirty="0" smtClean="0">
                <a:solidFill>
                  <a:srgbClr val="002060"/>
                </a:solidFill>
              </a:rPr>
              <a:t>Znp-7).</a:t>
            </a:r>
          </a:p>
          <a:p>
            <a:pPr>
              <a:spcAft>
                <a:spcPts val="0"/>
              </a:spcAft>
            </a:pPr>
            <a:endParaRPr lang="pl-PL" sz="2400" dirty="0">
              <a:solidFill>
                <a:srgbClr val="002060"/>
              </a:solidFill>
            </a:endParaRPr>
          </a:p>
          <a:p>
            <a:pPr>
              <a:spcAft>
                <a:spcPts val="0"/>
              </a:spcAft>
            </a:pPr>
            <a:r>
              <a:rPr lang="pl-PL" sz="2400" dirty="0" smtClean="0">
                <a:solidFill>
                  <a:srgbClr val="002060"/>
                </a:solidFill>
              </a:rPr>
              <a:t>Wzory </a:t>
            </a:r>
            <a:r>
              <a:rPr lang="pl-PL" sz="2400" b="1" dirty="0" smtClean="0">
                <a:solidFill>
                  <a:srgbClr val="002060"/>
                </a:solidFill>
              </a:rPr>
              <a:t>dostosowanych</a:t>
            </a:r>
            <a:r>
              <a:rPr lang="pl-PL" sz="2400" dirty="0" smtClean="0">
                <a:solidFill>
                  <a:srgbClr val="002060"/>
                </a:solidFill>
              </a:rPr>
              <a:t> </a:t>
            </a:r>
            <a:r>
              <a:rPr lang="pl-PL" sz="2400" dirty="0">
                <a:solidFill>
                  <a:srgbClr val="002060"/>
                </a:solidFill>
              </a:rPr>
              <a:t>formularzy będą </a:t>
            </a:r>
            <a:r>
              <a:rPr lang="pl-PL" sz="2400" dirty="0" smtClean="0">
                <a:solidFill>
                  <a:srgbClr val="002060"/>
                </a:solidFill>
              </a:rPr>
              <a:t>dostępne</a:t>
            </a:r>
            <a:r>
              <a:rPr lang="pl-PL" sz="2400" dirty="0">
                <a:solidFill>
                  <a:srgbClr val="002060"/>
                </a:solidFill>
              </a:rPr>
              <a:t> </a:t>
            </a:r>
            <a:r>
              <a:rPr lang="pl-PL" sz="2400" dirty="0" smtClean="0">
                <a:solidFill>
                  <a:srgbClr val="002060"/>
                </a:solidFill>
              </a:rPr>
              <a:t>na </a:t>
            </a:r>
            <a:r>
              <a:rPr lang="pl-PL" sz="2400" dirty="0">
                <a:solidFill>
                  <a:srgbClr val="002060"/>
                </a:solidFill>
              </a:rPr>
              <a:t>stronie </a:t>
            </a:r>
            <a:r>
              <a:rPr lang="pl-PL" sz="2400" u="sng" dirty="0" smtClean="0">
                <a:solidFill>
                  <a:srgbClr val="002060"/>
                </a:solidFill>
                <a:hlinkClick r:id="rId2"/>
              </a:rPr>
              <a:t>www.zus.pl</a:t>
            </a:r>
            <a:r>
              <a:rPr lang="pl-PL" sz="2400" dirty="0">
                <a:solidFill>
                  <a:srgbClr val="002060"/>
                </a:solidFill>
              </a:rPr>
              <a:t> </a:t>
            </a:r>
            <a:r>
              <a:rPr lang="pl-PL" sz="2400" b="1" dirty="0" smtClean="0">
                <a:solidFill>
                  <a:srgbClr val="002060"/>
                </a:solidFill>
              </a:rPr>
              <a:t>od 26 kwietnia 2023 r. </a:t>
            </a:r>
          </a:p>
          <a:p>
            <a:pPr>
              <a:spcAft>
                <a:spcPts val="0"/>
              </a:spcAft>
            </a:pPr>
            <a:endParaRPr lang="pl-PL" sz="2400" dirty="0">
              <a:solidFill>
                <a:srgbClr val="002060"/>
              </a:solidFill>
            </a:endParaRPr>
          </a:p>
          <a:p>
            <a:pPr>
              <a:spcAft>
                <a:spcPts val="0"/>
              </a:spcAft>
            </a:pPr>
            <a:r>
              <a:rPr lang="pl-PL" sz="2400" dirty="0" smtClean="0">
                <a:solidFill>
                  <a:srgbClr val="002060"/>
                </a:solidFill>
              </a:rPr>
              <a:t>Dostosowane formularze na PUE ZUS będą dostępne około połowy maja. </a:t>
            </a:r>
          </a:p>
          <a:p>
            <a:endParaRPr lang="pl-PL" sz="2400" dirty="0">
              <a:solidFill>
                <a:srgbClr val="002060"/>
              </a:solidFill>
            </a:endParaRPr>
          </a:p>
          <a:p>
            <a:r>
              <a:rPr lang="pl-PL" sz="2400" dirty="0" smtClean="0">
                <a:solidFill>
                  <a:srgbClr val="002060"/>
                </a:solidFill>
              </a:rPr>
              <a:t>Do momentu udostępnienia zmienionych formularzy można korzystać z wzorów obecnie obowiązujących. </a:t>
            </a:r>
          </a:p>
          <a:p>
            <a:endParaRPr lang="pl-PL" sz="2400" b="1" dirty="0">
              <a:solidFill>
                <a:srgbClr val="002060"/>
              </a:solidFill>
            </a:endParaRPr>
          </a:p>
          <a:p>
            <a:r>
              <a:rPr lang="pl-PL" sz="2400" b="1" dirty="0" smtClean="0">
                <a:solidFill>
                  <a:srgbClr val="002060"/>
                </a:solidFill>
              </a:rPr>
              <a:t>Ważne!</a:t>
            </a:r>
          </a:p>
          <a:p>
            <a:r>
              <a:rPr lang="pl-PL" sz="2400" dirty="0" smtClean="0">
                <a:solidFill>
                  <a:srgbClr val="002060"/>
                </a:solidFill>
              </a:rPr>
              <a:t>W przypadku wnioskowania o zasiłek macierzyński za okres urlopu rodzicielskiego w przypadku dziecka posiadającego zaświadczenie „Za życiem” ubezpieczeni powinni dołączyć do dokumentów stanowiących podstawę do ustalania prawa do zasiłku macierzyńskiego oświadczenie, że dziecko posiada ww. zaświadczenie. </a:t>
            </a:r>
            <a:endParaRPr lang="pl-PL" sz="2400" dirty="0">
              <a:solidFill>
                <a:srgbClr val="002060"/>
              </a:solidFill>
            </a:endParaRPr>
          </a:p>
          <a:p>
            <a:endParaRPr lang="pl-PL" dirty="0"/>
          </a:p>
        </p:txBody>
      </p:sp>
      <p:sp>
        <p:nvSpPr>
          <p:cNvPr id="9" name="Symbol zastępczy tekstu 4"/>
          <p:cNvSpPr>
            <a:spLocks noGrp="1"/>
          </p:cNvSpPr>
          <p:nvPr>
            <p:ph type="body" sz="quarter" idx="14"/>
          </p:nvPr>
        </p:nvSpPr>
        <p:spPr>
          <a:xfrm>
            <a:off x="597744" y="700336"/>
            <a:ext cx="12050427" cy="1080120"/>
          </a:xfrm>
        </p:spPr>
        <p:txBody>
          <a:bodyPr/>
          <a:lstStyle/>
          <a:p>
            <a:r>
              <a:rPr lang="pl-PL" sz="3600" dirty="0" smtClean="0"/>
              <a:t>Zmiany w dokumentach stanowiących podstawę do ustalenia prawa do zasiłku</a:t>
            </a:r>
            <a:endParaRPr lang="pl-PL" sz="3600" dirty="0"/>
          </a:p>
        </p:txBody>
      </p:sp>
    </p:spTree>
    <p:extLst>
      <p:ext uri="{BB962C8B-B14F-4D97-AF65-F5344CB8AC3E}">
        <p14:creationId xmlns:p14="http://schemas.microsoft.com/office/powerpoint/2010/main" val="665196529"/>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8341364"/>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tekstu 4"/>
          <p:cNvSpPr>
            <a:spLocks noGrp="1"/>
          </p:cNvSpPr>
          <p:nvPr>
            <p:ph type="body" sz="quarter" idx="11"/>
          </p:nvPr>
        </p:nvSpPr>
        <p:spPr>
          <a:xfrm>
            <a:off x="525736" y="2068488"/>
            <a:ext cx="11593288" cy="3384376"/>
          </a:xfrm>
          <a:prstGeom prst="rect">
            <a:avLst/>
          </a:prstGeom>
        </p:spPr>
        <p:txBody>
          <a:bodyPr>
            <a:normAutofit/>
          </a:bodyPr>
          <a:lstStyle/>
          <a:p>
            <a:pPr>
              <a:lnSpc>
                <a:spcPct val="150000"/>
              </a:lnSpc>
            </a:pPr>
            <a:r>
              <a:rPr lang="pl-PL" sz="2400" dirty="0">
                <a:solidFill>
                  <a:schemeClr val="accent4">
                    <a:lumMod val="50000"/>
                  </a:schemeClr>
                </a:solidFill>
                <a:latin typeface="+mn-lt"/>
                <a:cs typeface="Arial" panose="020B0604020202020204" pitchFamily="34" charset="0"/>
              </a:rPr>
              <a:t>Na mocy ustawy z dnia 9 marca 2023 r. o zmianie ustawy – Kodeks pracy oraz niektórych innych ustaw (Dz. U. poz. 641) </a:t>
            </a:r>
            <a:r>
              <a:rPr lang="pl-PL" sz="2400" dirty="0" smtClean="0">
                <a:solidFill>
                  <a:schemeClr val="accent4">
                    <a:lumMod val="50000"/>
                  </a:schemeClr>
                </a:solidFill>
                <a:latin typeface="+mn-lt"/>
                <a:cs typeface="Arial" panose="020B0604020202020204" pitchFamily="34" charset="0"/>
              </a:rPr>
              <a:t> zmianie uległy m.in. przepisy:</a:t>
            </a:r>
            <a:endParaRPr lang="pl-PL" sz="2400" dirty="0">
              <a:solidFill>
                <a:schemeClr val="accent4">
                  <a:lumMod val="50000"/>
                </a:schemeClr>
              </a:solidFill>
              <a:latin typeface="+mn-lt"/>
              <a:cs typeface="Arial" panose="020B0604020202020204" pitchFamily="34" charset="0"/>
            </a:endParaRPr>
          </a:p>
          <a:p>
            <a:pPr marL="342900" indent="-342900">
              <a:lnSpc>
                <a:spcPct val="150000"/>
              </a:lnSpc>
              <a:buFont typeface="Wingdings" panose="05000000000000000000" pitchFamily="2" charset="2"/>
              <a:buChar char="Ø"/>
            </a:pPr>
            <a:r>
              <a:rPr lang="pl-PL" sz="2400" dirty="0" smtClean="0">
                <a:solidFill>
                  <a:schemeClr val="accent4">
                    <a:lumMod val="50000"/>
                  </a:schemeClr>
                </a:solidFill>
                <a:latin typeface="+mn-lt"/>
                <a:cs typeface="Arial" panose="020B0604020202020204" pitchFamily="34" charset="0"/>
              </a:rPr>
              <a:t>regulujące </a:t>
            </a:r>
            <a:r>
              <a:rPr lang="pl-PL" sz="2400" dirty="0">
                <a:solidFill>
                  <a:schemeClr val="accent4">
                    <a:lumMod val="50000"/>
                  </a:schemeClr>
                </a:solidFill>
                <a:latin typeface="+mn-lt"/>
                <a:cs typeface="Arial" panose="020B0604020202020204" pitchFamily="34" charset="0"/>
              </a:rPr>
              <a:t>uprawnienia </a:t>
            </a:r>
            <a:r>
              <a:rPr lang="pl-PL" sz="2400" b="1" dirty="0">
                <a:solidFill>
                  <a:schemeClr val="accent4">
                    <a:lumMod val="50000"/>
                  </a:schemeClr>
                </a:solidFill>
                <a:latin typeface="+mn-lt"/>
                <a:cs typeface="Arial" panose="020B0604020202020204" pitchFamily="34" charset="0"/>
              </a:rPr>
              <a:t>pracowników związane z </a:t>
            </a:r>
            <a:r>
              <a:rPr lang="pl-PL" sz="2400" b="1" dirty="0" smtClean="0">
                <a:solidFill>
                  <a:schemeClr val="accent4">
                    <a:lumMod val="50000"/>
                  </a:schemeClr>
                </a:solidFill>
                <a:latin typeface="+mn-lt"/>
                <a:cs typeface="Arial" panose="020B0604020202020204" pitchFamily="34" charset="0"/>
              </a:rPr>
              <a:t>rodzicielstwem, </a:t>
            </a:r>
            <a:endParaRPr lang="pl-PL" sz="2400" b="1" dirty="0">
              <a:solidFill>
                <a:schemeClr val="accent4">
                  <a:lumMod val="50000"/>
                </a:schemeClr>
              </a:solidFill>
              <a:latin typeface="+mn-lt"/>
              <a:cs typeface="Arial" panose="020B0604020202020204" pitchFamily="34" charset="0"/>
            </a:endParaRPr>
          </a:p>
          <a:p>
            <a:pPr marL="342900" indent="-342900">
              <a:lnSpc>
                <a:spcPct val="150000"/>
              </a:lnSpc>
              <a:buFont typeface="Wingdings" panose="05000000000000000000" pitchFamily="2" charset="2"/>
              <a:buChar char="Ø"/>
            </a:pPr>
            <a:r>
              <a:rPr lang="pl-PL" sz="2400" b="1" dirty="0" smtClean="0">
                <a:solidFill>
                  <a:schemeClr val="accent4">
                    <a:lumMod val="50000"/>
                  </a:schemeClr>
                </a:solidFill>
                <a:latin typeface="+mn-lt"/>
                <a:cs typeface="Arial" panose="020B0604020202020204" pitchFamily="34" charset="0"/>
              </a:rPr>
              <a:t>dotyczące </a:t>
            </a:r>
            <a:r>
              <a:rPr lang="pl-PL" sz="2400" b="1" dirty="0">
                <a:solidFill>
                  <a:schemeClr val="accent4">
                    <a:lumMod val="50000"/>
                  </a:schemeClr>
                </a:solidFill>
                <a:latin typeface="+mn-lt"/>
                <a:cs typeface="Arial" panose="020B0604020202020204" pitchFamily="34" charset="0"/>
              </a:rPr>
              <a:t>prawa do zasiłku </a:t>
            </a:r>
            <a:r>
              <a:rPr lang="pl-PL" sz="2400" dirty="0">
                <a:solidFill>
                  <a:schemeClr val="accent4">
                    <a:lumMod val="50000"/>
                  </a:schemeClr>
                </a:solidFill>
                <a:latin typeface="+mn-lt"/>
                <a:cs typeface="Arial" panose="020B0604020202020204" pitchFamily="34" charset="0"/>
              </a:rPr>
              <a:t>macierzyńskiego </a:t>
            </a:r>
            <a:r>
              <a:rPr lang="pl-PL" sz="2400" dirty="0" smtClean="0">
                <a:solidFill>
                  <a:schemeClr val="accent4">
                    <a:lumMod val="50000"/>
                  </a:schemeClr>
                </a:solidFill>
                <a:latin typeface="+mn-lt"/>
                <a:cs typeface="Arial" panose="020B0604020202020204" pitchFamily="34" charset="0"/>
              </a:rPr>
              <a:t>oraz</a:t>
            </a:r>
          </a:p>
          <a:p>
            <a:pPr marL="342900" indent="-342900">
              <a:lnSpc>
                <a:spcPct val="150000"/>
              </a:lnSpc>
              <a:buFont typeface="Wingdings" panose="05000000000000000000" pitchFamily="2" charset="2"/>
              <a:buChar char="Ø"/>
            </a:pPr>
            <a:r>
              <a:rPr lang="pl-PL" sz="2400" dirty="0" smtClean="0">
                <a:solidFill>
                  <a:schemeClr val="accent4">
                    <a:lumMod val="50000"/>
                  </a:schemeClr>
                </a:solidFill>
                <a:latin typeface="+mn-lt"/>
                <a:cs typeface="Arial" panose="020B0604020202020204" pitchFamily="34" charset="0"/>
              </a:rPr>
              <a:t>został wprowadzony urlop opiekuńczy. </a:t>
            </a:r>
            <a:endParaRPr lang="pl-PL" sz="2400" dirty="0">
              <a:solidFill>
                <a:schemeClr val="accent4">
                  <a:lumMod val="50000"/>
                </a:schemeClr>
              </a:solidFill>
              <a:latin typeface="+mn-lt"/>
              <a:cs typeface="Arial" panose="020B0604020202020204" pitchFamily="34" charset="0"/>
            </a:endParaRPr>
          </a:p>
          <a:p>
            <a:pPr marL="342900" indent="-342900">
              <a:buFont typeface="Wingdings" panose="05000000000000000000" pitchFamily="2" charset="2"/>
              <a:buChar char="Ø"/>
            </a:pPr>
            <a:endParaRPr lang="pl-PL" sz="2400" dirty="0">
              <a:latin typeface="+mn-lt"/>
              <a:cs typeface="Arial" panose="020B0604020202020204" pitchFamily="34" charset="0"/>
            </a:endParaRPr>
          </a:p>
          <a:p>
            <a:pPr marL="0" indent="0">
              <a:buNone/>
            </a:pPr>
            <a:endParaRPr lang="pl-PL" altLang="ko-KR" b="1" dirty="0">
              <a:solidFill>
                <a:srgbClr val="002060"/>
              </a:solidFill>
            </a:endParaRPr>
          </a:p>
        </p:txBody>
      </p:sp>
      <p:sp>
        <p:nvSpPr>
          <p:cNvPr id="14" name="Symbol zastępczy tekstu 13"/>
          <p:cNvSpPr>
            <a:spLocks noGrp="1"/>
          </p:cNvSpPr>
          <p:nvPr>
            <p:ph type="body" sz="quarter" idx="14"/>
          </p:nvPr>
        </p:nvSpPr>
        <p:spPr>
          <a:xfrm>
            <a:off x="2253928" y="556320"/>
            <a:ext cx="8496944" cy="864096"/>
          </a:xfrm>
        </p:spPr>
        <p:txBody>
          <a:bodyPr/>
          <a:lstStyle/>
          <a:p>
            <a:r>
              <a:rPr lang="pl-PL" sz="4000" dirty="0" smtClean="0"/>
              <a:t>Informacje ogólne </a:t>
            </a:r>
            <a:endParaRPr lang="pl-PL" sz="4000" dirty="0"/>
          </a:p>
        </p:txBody>
      </p:sp>
      <p:sp>
        <p:nvSpPr>
          <p:cNvPr id="15" name="Symbol zastępczy zawartości 14"/>
          <p:cNvSpPr>
            <a:spLocks noGrp="1"/>
          </p:cNvSpPr>
          <p:nvPr>
            <p:ph sz="quarter" idx="15"/>
          </p:nvPr>
        </p:nvSpPr>
        <p:spPr>
          <a:xfrm>
            <a:off x="597744" y="5380856"/>
            <a:ext cx="11953328" cy="3024336"/>
          </a:xfrm>
        </p:spPr>
        <p:txBody>
          <a:bodyPr/>
          <a:lstStyle/>
          <a:p>
            <a:pPr>
              <a:lnSpc>
                <a:spcPct val="150000"/>
              </a:lnSpc>
            </a:pPr>
            <a:r>
              <a:rPr lang="pl-PL" dirty="0" smtClean="0">
                <a:solidFill>
                  <a:schemeClr val="accent4">
                    <a:lumMod val="50000"/>
                  </a:schemeClr>
                </a:solidFill>
              </a:rPr>
              <a:t>Użyte w prezentacji skróty aktów prawnych: </a:t>
            </a:r>
          </a:p>
          <a:p>
            <a:pPr>
              <a:lnSpc>
                <a:spcPct val="150000"/>
              </a:lnSpc>
            </a:pPr>
            <a:r>
              <a:rPr lang="pl-PL" b="1" dirty="0">
                <a:solidFill>
                  <a:schemeClr val="accent4">
                    <a:lumMod val="50000"/>
                  </a:schemeClr>
                </a:solidFill>
              </a:rPr>
              <a:t>u</a:t>
            </a:r>
            <a:r>
              <a:rPr lang="pl-PL" b="1" dirty="0" smtClean="0">
                <a:solidFill>
                  <a:schemeClr val="accent4">
                    <a:lumMod val="50000"/>
                  </a:schemeClr>
                </a:solidFill>
              </a:rPr>
              <a:t>stawa zmieniająca </a:t>
            </a:r>
            <a:r>
              <a:rPr lang="pl-PL" dirty="0" smtClean="0">
                <a:solidFill>
                  <a:schemeClr val="accent4">
                    <a:lumMod val="50000"/>
                  </a:schemeClr>
                </a:solidFill>
              </a:rPr>
              <a:t>- ustawa </a:t>
            </a:r>
            <a:r>
              <a:rPr lang="pl-PL" dirty="0">
                <a:solidFill>
                  <a:schemeClr val="accent4">
                    <a:lumMod val="50000"/>
                  </a:schemeClr>
                </a:solidFill>
              </a:rPr>
              <a:t>z dnia 9 marca 2023 r.  o zmianie ustawy - Kodeks pracy oraz niektórych innych ustaw  (Dz.U. z 2023 r. poz. 641</a:t>
            </a:r>
            <a:r>
              <a:rPr lang="pl-PL" dirty="0" smtClean="0">
                <a:solidFill>
                  <a:schemeClr val="accent4">
                    <a:lumMod val="50000"/>
                  </a:schemeClr>
                </a:solidFill>
              </a:rPr>
              <a:t>), </a:t>
            </a:r>
          </a:p>
          <a:p>
            <a:pPr>
              <a:lnSpc>
                <a:spcPct val="150000"/>
              </a:lnSpc>
            </a:pPr>
            <a:r>
              <a:rPr lang="pl-PL" b="1" dirty="0" err="1" smtClean="0">
                <a:solidFill>
                  <a:schemeClr val="accent4">
                    <a:lumMod val="50000"/>
                  </a:schemeClr>
                </a:solidFill>
              </a:rPr>
              <a:t>k.p</a:t>
            </a:r>
            <a:r>
              <a:rPr lang="pl-PL" b="1" dirty="0" smtClean="0">
                <a:solidFill>
                  <a:schemeClr val="accent4">
                    <a:lumMod val="50000"/>
                  </a:schemeClr>
                </a:solidFill>
              </a:rPr>
              <a:t>. </a:t>
            </a:r>
            <a:r>
              <a:rPr lang="pl-PL" dirty="0">
                <a:solidFill>
                  <a:schemeClr val="accent4">
                    <a:lumMod val="50000"/>
                  </a:schemeClr>
                </a:solidFill>
              </a:rPr>
              <a:t>- </a:t>
            </a:r>
            <a:r>
              <a:rPr lang="pl-PL" dirty="0" smtClean="0">
                <a:solidFill>
                  <a:schemeClr val="accent4">
                    <a:lumMod val="50000"/>
                  </a:schemeClr>
                </a:solidFill>
              </a:rPr>
              <a:t>ustawa </a:t>
            </a:r>
            <a:r>
              <a:rPr lang="pl-PL" dirty="0">
                <a:solidFill>
                  <a:schemeClr val="accent4">
                    <a:lumMod val="50000"/>
                  </a:schemeClr>
                </a:solidFill>
              </a:rPr>
              <a:t>z dnia z dnia 26 czerwca 1974 r. - Kodeks pracy (Dz.U. z 2022 r. poz. 1510, z </a:t>
            </a:r>
            <a:r>
              <a:rPr lang="pl-PL" dirty="0" err="1">
                <a:solidFill>
                  <a:schemeClr val="accent4">
                    <a:lumMod val="50000"/>
                  </a:schemeClr>
                </a:solidFill>
              </a:rPr>
              <a:t>późn</a:t>
            </a:r>
            <a:r>
              <a:rPr lang="pl-PL" dirty="0">
                <a:solidFill>
                  <a:schemeClr val="accent4">
                    <a:lumMod val="50000"/>
                  </a:schemeClr>
                </a:solidFill>
              </a:rPr>
              <a:t>. zm</a:t>
            </a:r>
            <a:r>
              <a:rPr lang="pl-PL" dirty="0" smtClean="0">
                <a:solidFill>
                  <a:schemeClr val="accent4">
                    <a:lumMod val="50000"/>
                  </a:schemeClr>
                </a:solidFill>
              </a:rPr>
              <a:t>.),</a:t>
            </a:r>
          </a:p>
          <a:p>
            <a:pPr>
              <a:lnSpc>
                <a:spcPct val="150000"/>
              </a:lnSpc>
            </a:pPr>
            <a:r>
              <a:rPr lang="pl-PL" b="1" dirty="0" smtClean="0">
                <a:solidFill>
                  <a:schemeClr val="accent4">
                    <a:lumMod val="50000"/>
                  </a:schemeClr>
                </a:solidFill>
              </a:rPr>
              <a:t>ustawa zasiłkowa </a:t>
            </a:r>
            <a:r>
              <a:rPr lang="pl-PL" dirty="0" smtClean="0">
                <a:solidFill>
                  <a:schemeClr val="accent4">
                    <a:lumMod val="50000"/>
                  </a:schemeClr>
                </a:solidFill>
              </a:rPr>
              <a:t>- ustawa </a:t>
            </a:r>
            <a:r>
              <a:rPr lang="pl-PL" dirty="0">
                <a:solidFill>
                  <a:schemeClr val="accent4">
                    <a:lumMod val="50000"/>
                  </a:schemeClr>
                </a:solidFill>
              </a:rPr>
              <a:t>z dnia 25 czerwca 1999 r. o świadczeniach pieniężnych z ubezpieczenia społecznego w razie choroby i macierzyństwa (Dz.U. z 2022 r. poz. 1732, z </a:t>
            </a:r>
            <a:r>
              <a:rPr lang="pl-PL" dirty="0" err="1">
                <a:solidFill>
                  <a:schemeClr val="accent4">
                    <a:lumMod val="50000"/>
                  </a:schemeClr>
                </a:solidFill>
              </a:rPr>
              <a:t>późn</a:t>
            </a:r>
            <a:r>
              <a:rPr lang="pl-PL" dirty="0">
                <a:solidFill>
                  <a:schemeClr val="accent4">
                    <a:lumMod val="50000"/>
                  </a:schemeClr>
                </a:solidFill>
              </a:rPr>
              <a:t>. zm</a:t>
            </a:r>
            <a:r>
              <a:rPr lang="pl-PL" dirty="0" smtClean="0">
                <a:solidFill>
                  <a:schemeClr val="accent4">
                    <a:lumMod val="50000"/>
                  </a:schemeClr>
                </a:solidFill>
              </a:rPr>
              <a:t>.).</a:t>
            </a:r>
            <a:endParaRPr lang="pl-PL" dirty="0">
              <a:solidFill>
                <a:schemeClr val="accent4">
                  <a:lumMod val="50000"/>
                </a:schemeClr>
              </a:solidFill>
            </a:endParaRPr>
          </a:p>
        </p:txBody>
      </p:sp>
    </p:spTree>
    <p:extLst>
      <p:ext uri="{BB962C8B-B14F-4D97-AF65-F5344CB8AC3E}">
        <p14:creationId xmlns:p14="http://schemas.microsoft.com/office/powerpoint/2010/main" val="93626914"/>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ymbol zastępczy tekstu 7"/>
          <p:cNvSpPr>
            <a:spLocks noGrp="1"/>
          </p:cNvSpPr>
          <p:nvPr>
            <p:ph type="body" sz="quarter" idx="11"/>
          </p:nvPr>
        </p:nvSpPr>
        <p:spPr>
          <a:xfrm>
            <a:off x="669752" y="2140496"/>
            <a:ext cx="11485440" cy="6336704"/>
          </a:xfrm>
        </p:spPr>
        <p:txBody>
          <a:bodyPr/>
          <a:lstStyle/>
          <a:p>
            <a:r>
              <a:rPr lang="pl-PL" b="1" dirty="0" smtClean="0">
                <a:solidFill>
                  <a:schemeClr val="accent4">
                    <a:lumMod val="50000"/>
                  </a:schemeClr>
                </a:solidFill>
              </a:rPr>
              <a:t>Zaświadczenie „Za życiem” </a:t>
            </a:r>
            <a:r>
              <a:rPr lang="pl-PL" dirty="0" smtClean="0">
                <a:solidFill>
                  <a:schemeClr val="accent4">
                    <a:lumMod val="50000"/>
                  </a:schemeClr>
                </a:solidFill>
              </a:rPr>
              <a:t>– specjalny rodzaj zaświadczenia uprawiający do dłuższego niż dotychczas okresu zasiłku macierzyńskiego za okres urlopu rodzicielskiego. Wydawane jest dziecku: </a:t>
            </a:r>
          </a:p>
          <a:p>
            <a:pPr marL="342900" indent="-342900">
              <a:buFont typeface="Wingdings" panose="05000000000000000000" pitchFamily="2" charset="2"/>
              <a:buChar char="Ø"/>
            </a:pPr>
            <a:r>
              <a:rPr lang="pl-PL" dirty="0" smtClean="0">
                <a:solidFill>
                  <a:schemeClr val="accent4">
                    <a:lumMod val="50000"/>
                  </a:schemeClr>
                </a:solidFill>
              </a:rPr>
              <a:t>na podstawie art. 4 ust. 3 ustawy z dnia 4 listopada 2016 r. o wsparciu kobiet w ciąży i rodzin „Za życiem” (Dz. U. z 2020 r. poz. 1329, z </a:t>
            </a:r>
            <a:r>
              <a:rPr lang="pl-PL" dirty="0" err="1" smtClean="0">
                <a:solidFill>
                  <a:schemeClr val="accent4">
                    <a:lumMod val="50000"/>
                  </a:schemeClr>
                </a:solidFill>
              </a:rPr>
              <a:t>późn</a:t>
            </a:r>
            <a:r>
              <a:rPr lang="pl-PL" dirty="0" smtClean="0">
                <a:solidFill>
                  <a:schemeClr val="accent4">
                    <a:lumMod val="50000"/>
                  </a:schemeClr>
                </a:solidFill>
              </a:rPr>
              <a:t>. zm.) ,</a:t>
            </a:r>
          </a:p>
          <a:p>
            <a:pPr marL="342900" indent="-342900">
              <a:buFont typeface="Wingdings" panose="05000000000000000000" pitchFamily="2" charset="2"/>
              <a:buChar char="Ø"/>
            </a:pPr>
            <a:r>
              <a:rPr lang="pl-PL" dirty="0" smtClean="0">
                <a:solidFill>
                  <a:schemeClr val="accent4">
                    <a:lumMod val="50000"/>
                  </a:schemeClr>
                </a:solidFill>
              </a:rPr>
              <a:t>w przypadku ciężkiego i nieodwracalnego upośledzenia albo nieuleczalnej choroby zagrażającej życiu, które powstały w prenatalnym okresie rozwoju dziecka lub w czasie porodu, o których mowa w art. 4 ust. 2 pkt 2-4 ww. ustawy, </a:t>
            </a:r>
          </a:p>
          <a:p>
            <a:pPr marL="342900" indent="-342900">
              <a:buFont typeface="Wingdings" panose="05000000000000000000" pitchFamily="2" charset="2"/>
              <a:buChar char="Ø"/>
            </a:pPr>
            <a:r>
              <a:rPr lang="pl-PL" dirty="0" smtClean="0">
                <a:solidFill>
                  <a:schemeClr val="accent4">
                    <a:lumMod val="50000"/>
                  </a:schemeClr>
                </a:solidFill>
              </a:rPr>
              <a:t>przez lekarza </a:t>
            </a:r>
            <a:r>
              <a:rPr lang="pl-PL" dirty="0">
                <a:solidFill>
                  <a:schemeClr val="accent4">
                    <a:lumMod val="50000"/>
                  </a:schemeClr>
                </a:solidFill>
              </a:rPr>
              <a:t>ubezpieczenia zdrowotnego, w rozumieniu ustawy z dnia 27 sierpnia 2004 r. o świadczeniach opieki zdrowotnej finansowanych ze środków publicznych, </a:t>
            </a:r>
            <a:r>
              <a:rPr lang="pl-PL" dirty="0" smtClean="0">
                <a:solidFill>
                  <a:schemeClr val="accent4">
                    <a:lumMod val="50000"/>
                  </a:schemeClr>
                </a:solidFill>
              </a:rPr>
              <a:t>posiadającego </a:t>
            </a:r>
            <a:r>
              <a:rPr lang="pl-PL" dirty="0">
                <a:solidFill>
                  <a:schemeClr val="accent4">
                    <a:lumMod val="50000"/>
                  </a:schemeClr>
                </a:solidFill>
              </a:rPr>
              <a:t>specjalizację II stopnia lub tytuł specjalisty w dziedzinie: położnictwa i ginekologii, perinatologii, neonatologii, neurologii dziecięcej, kardiologii dziecięcej lub chirurgii dziecięcej. </a:t>
            </a:r>
            <a:endParaRPr lang="pl-PL" dirty="0" smtClean="0">
              <a:solidFill>
                <a:schemeClr val="accent4">
                  <a:lumMod val="50000"/>
                </a:schemeClr>
              </a:solidFill>
            </a:endParaRPr>
          </a:p>
          <a:p>
            <a:endParaRPr lang="pl-PL" dirty="0">
              <a:solidFill>
                <a:schemeClr val="accent4">
                  <a:lumMod val="50000"/>
                </a:schemeClr>
              </a:solidFill>
            </a:endParaRPr>
          </a:p>
          <a:p>
            <a:r>
              <a:rPr lang="pl-PL" dirty="0" smtClean="0">
                <a:solidFill>
                  <a:schemeClr val="accent4">
                    <a:lumMod val="50000"/>
                  </a:schemeClr>
                </a:solidFill>
              </a:rPr>
              <a:t>Przez </a:t>
            </a:r>
            <a:r>
              <a:rPr lang="pl-PL" b="1" dirty="0" smtClean="0">
                <a:solidFill>
                  <a:schemeClr val="accent4">
                    <a:lumMod val="50000"/>
                  </a:schemeClr>
                </a:solidFill>
              </a:rPr>
              <a:t>przyjęcie dziecka </a:t>
            </a:r>
            <a:r>
              <a:rPr lang="pl-PL" b="1" dirty="0">
                <a:solidFill>
                  <a:schemeClr val="accent4">
                    <a:lumMod val="50000"/>
                  </a:schemeClr>
                </a:solidFill>
              </a:rPr>
              <a:t>na wychowanie </a:t>
            </a:r>
            <a:r>
              <a:rPr lang="pl-PL" dirty="0" smtClean="0">
                <a:solidFill>
                  <a:schemeClr val="accent4">
                    <a:lumMod val="50000"/>
                  </a:schemeClr>
                </a:solidFill>
              </a:rPr>
              <a:t>należy </a:t>
            </a:r>
            <a:r>
              <a:rPr lang="pl-PL" dirty="0">
                <a:solidFill>
                  <a:schemeClr val="accent4">
                    <a:lumMod val="50000"/>
                  </a:schemeClr>
                </a:solidFill>
              </a:rPr>
              <a:t>rozumieć: </a:t>
            </a:r>
          </a:p>
          <a:p>
            <a:pPr marL="342900" lvl="0" indent="-342900">
              <a:buFont typeface="Wingdings" panose="05000000000000000000" pitchFamily="2" charset="2"/>
              <a:buChar char="Ø"/>
            </a:pPr>
            <a:r>
              <a:rPr lang="pl-PL" dirty="0">
                <a:solidFill>
                  <a:schemeClr val="accent4">
                    <a:lumMod val="50000"/>
                  </a:schemeClr>
                </a:solidFill>
              </a:rPr>
              <a:t>przyjęcie dziecka na wychowanie dziecko w wieku do 14 roku życia i </a:t>
            </a:r>
            <a:r>
              <a:rPr lang="pl-PL" dirty="0" smtClean="0">
                <a:solidFill>
                  <a:schemeClr val="accent4">
                    <a:lumMod val="50000"/>
                  </a:schemeClr>
                </a:solidFill>
              </a:rPr>
              <a:t>wystąpienie </a:t>
            </a:r>
            <a:r>
              <a:rPr lang="pl-PL" dirty="0">
                <a:solidFill>
                  <a:schemeClr val="accent4">
                    <a:lumMod val="50000"/>
                  </a:schemeClr>
                </a:solidFill>
              </a:rPr>
              <a:t>do sądu opiekuńczego w sprawie jego </a:t>
            </a:r>
            <a:r>
              <a:rPr lang="pl-PL" dirty="0" smtClean="0">
                <a:solidFill>
                  <a:schemeClr val="accent4">
                    <a:lumMod val="50000"/>
                  </a:schemeClr>
                </a:solidFill>
              </a:rPr>
              <a:t>przysposobienia,</a:t>
            </a:r>
            <a:endParaRPr lang="pl-PL" dirty="0">
              <a:solidFill>
                <a:schemeClr val="accent4">
                  <a:lumMod val="50000"/>
                </a:schemeClr>
              </a:solidFill>
            </a:endParaRPr>
          </a:p>
          <a:p>
            <a:pPr marL="342900" lvl="0" indent="-342900">
              <a:buFont typeface="Wingdings" panose="05000000000000000000" pitchFamily="2" charset="2"/>
              <a:buChar char="Ø"/>
            </a:pPr>
            <a:r>
              <a:rPr lang="pl-PL" dirty="0" smtClean="0">
                <a:solidFill>
                  <a:schemeClr val="accent4">
                    <a:lumMod val="50000"/>
                  </a:schemeClr>
                </a:solidFill>
              </a:rPr>
              <a:t>przyjęcie </a:t>
            </a:r>
            <a:r>
              <a:rPr lang="pl-PL" dirty="0">
                <a:solidFill>
                  <a:schemeClr val="accent4">
                    <a:lumMod val="50000"/>
                  </a:schemeClr>
                </a:solidFill>
              </a:rPr>
              <a:t>dziecka na wychowanie w ramach rodziny zastępczej, z wyjątkiem rodziny zastępczej zawodowej, w wieku do 7 roku życia, a w przypadku dziecka, wobec którego podjęto decyzję o odroczeniu obowiązku szkolnego - do 10 roku życia.</a:t>
            </a:r>
          </a:p>
          <a:p>
            <a:endParaRPr lang="pl-PL" dirty="0"/>
          </a:p>
        </p:txBody>
      </p:sp>
      <p:sp>
        <p:nvSpPr>
          <p:cNvPr id="11" name="Symbol zastępczy tekstu 10"/>
          <p:cNvSpPr>
            <a:spLocks noGrp="1"/>
          </p:cNvSpPr>
          <p:nvPr>
            <p:ph type="body" sz="quarter" idx="14"/>
          </p:nvPr>
        </p:nvSpPr>
        <p:spPr>
          <a:xfrm>
            <a:off x="1317824" y="628328"/>
            <a:ext cx="10585176" cy="864096"/>
          </a:xfrm>
        </p:spPr>
        <p:txBody>
          <a:bodyPr/>
          <a:lstStyle/>
          <a:p>
            <a:r>
              <a:rPr lang="pl-PL" sz="4000" dirty="0"/>
              <a:t>Podstawowe pojęcia używane w prezentacji </a:t>
            </a:r>
          </a:p>
          <a:p>
            <a:endParaRPr lang="pl-PL" dirty="0"/>
          </a:p>
        </p:txBody>
      </p:sp>
    </p:spTree>
    <p:extLst>
      <p:ext uri="{BB962C8B-B14F-4D97-AF65-F5344CB8AC3E}">
        <p14:creationId xmlns:p14="http://schemas.microsoft.com/office/powerpoint/2010/main" val="234259968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sz="quarter" idx="14"/>
          </p:nvPr>
        </p:nvSpPr>
        <p:spPr>
          <a:xfrm>
            <a:off x="1245816" y="844352"/>
            <a:ext cx="10801200" cy="864096"/>
          </a:xfrm>
        </p:spPr>
        <p:txBody>
          <a:bodyPr/>
          <a:lstStyle/>
          <a:p>
            <a:r>
              <a:rPr lang="pl-PL" sz="4000" dirty="0" smtClean="0"/>
              <a:t>Omawiane zmiany</a:t>
            </a:r>
            <a:endParaRPr lang="pl-PL" sz="4000" dirty="0"/>
          </a:p>
        </p:txBody>
      </p:sp>
      <p:graphicFrame>
        <p:nvGraphicFramePr>
          <p:cNvPr id="6" name="Diagram 5"/>
          <p:cNvGraphicFramePr/>
          <p:nvPr>
            <p:extLst>
              <p:ext uri="{D42A27DB-BD31-4B8C-83A1-F6EECF244321}">
                <p14:modId xmlns:p14="http://schemas.microsoft.com/office/powerpoint/2010/main" val="2487881151"/>
              </p:ext>
            </p:extLst>
          </p:nvPr>
        </p:nvGraphicFramePr>
        <p:xfrm>
          <a:off x="741760" y="1996480"/>
          <a:ext cx="12025336"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754926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pole tekstowe 13"/>
          <p:cNvSpPr txBox="1"/>
          <p:nvPr/>
        </p:nvSpPr>
        <p:spPr>
          <a:xfrm>
            <a:off x="403400" y="1276400"/>
            <a:ext cx="12147672" cy="630429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lvl="0" algn="l">
              <a:lnSpc>
                <a:spcPct val="150000"/>
              </a:lnSpc>
              <a:spcAft>
                <a:spcPts val="600"/>
              </a:spcAft>
              <a:buSzPct val="75000"/>
            </a:pPr>
            <a:r>
              <a:rPr lang="pl-PL" sz="2800" dirty="0" smtClean="0">
                <a:solidFill>
                  <a:schemeClr val="accent4">
                    <a:lumMod val="50000"/>
                  </a:schemeClr>
                </a:solidFill>
                <a:latin typeface="Calibri" panose="020F0502020204030204" pitchFamily="34" charset="0"/>
              </a:rPr>
              <a:t>Za okres </a:t>
            </a:r>
            <a:r>
              <a:rPr lang="pl-PL" sz="2800" dirty="0">
                <a:solidFill>
                  <a:schemeClr val="accent4">
                    <a:lumMod val="50000"/>
                  </a:schemeClr>
                </a:solidFill>
                <a:latin typeface="Calibri" panose="020F0502020204030204" pitchFamily="34" charset="0"/>
              </a:rPr>
              <a:t>ustalony przepisami Kodeksu pracy jako okres urlopu macierzyńskiego, urlopu na warunkach urlopu macierzyńskiego, urlopu rodzicielskiego oraz urlopu ojcowskiego (art. 29a ust. 1 ustawy zasiłkowej</a:t>
            </a:r>
            <a:r>
              <a:rPr lang="pl-PL" sz="2800" dirty="0" smtClean="0">
                <a:solidFill>
                  <a:schemeClr val="accent4">
                    <a:lumMod val="50000"/>
                  </a:schemeClr>
                </a:solidFill>
                <a:latin typeface="Calibri" panose="020F0502020204030204" pitchFamily="34" charset="0"/>
              </a:rPr>
              <a:t>) </a:t>
            </a:r>
            <a:r>
              <a:rPr lang="pl-PL" sz="2800" b="1" dirty="0" smtClean="0">
                <a:solidFill>
                  <a:schemeClr val="accent4">
                    <a:lumMod val="50000"/>
                  </a:schemeClr>
                </a:solidFill>
                <a:latin typeface="Calibri" panose="020F0502020204030204" pitchFamily="34" charset="0"/>
              </a:rPr>
              <a:t>przysługuje zasiłek macierzyński.</a:t>
            </a:r>
          </a:p>
          <a:p>
            <a:pPr lvl="0" algn="l">
              <a:lnSpc>
                <a:spcPct val="150000"/>
              </a:lnSpc>
              <a:spcAft>
                <a:spcPts val="600"/>
              </a:spcAft>
              <a:buSzPct val="75000"/>
            </a:pPr>
            <a:endParaRPr lang="pl-PL" sz="2800" b="1" dirty="0">
              <a:solidFill>
                <a:schemeClr val="accent4">
                  <a:lumMod val="50000"/>
                </a:schemeClr>
              </a:solidFill>
              <a:latin typeface="Calibri" panose="020F0502020204030204" pitchFamily="34" charset="0"/>
            </a:endParaRPr>
          </a:p>
          <a:p>
            <a:pPr lvl="0" algn="l">
              <a:lnSpc>
                <a:spcPct val="150000"/>
              </a:lnSpc>
              <a:spcAft>
                <a:spcPts val="600"/>
              </a:spcAft>
              <a:buSzPct val="75000"/>
            </a:pPr>
            <a:r>
              <a:rPr lang="pl-PL" sz="2800" b="1" dirty="0" smtClean="0">
                <a:solidFill>
                  <a:schemeClr val="accent4">
                    <a:lumMod val="50000"/>
                  </a:schemeClr>
                </a:solidFill>
                <a:latin typeface="Calibri" panose="020F0502020204030204" pitchFamily="34" charset="0"/>
              </a:rPr>
              <a:t>Wprowadzone zmiany przez ustawę zmieniającą</a:t>
            </a:r>
            <a:r>
              <a:rPr lang="pl-PL" sz="2800" dirty="0" smtClean="0">
                <a:solidFill>
                  <a:schemeClr val="accent4">
                    <a:lumMod val="50000"/>
                  </a:schemeClr>
                </a:solidFill>
                <a:latin typeface="Calibri" panose="020F0502020204030204" pitchFamily="34" charset="0"/>
              </a:rPr>
              <a:t> w zakresie urlopu rodzicielskiego i urlopu ojcowskiego mają wpływ na </a:t>
            </a:r>
            <a:r>
              <a:rPr lang="pl-PL" sz="2800" b="1" dirty="0" smtClean="0">
                <a:solidFill>
                  <a:schemeClr val="accent4">
                    <a:lumMod val="50000"/>
                  </a:schemeClr>
                </a:solidFill>
                <a:latin typeface="Calibri" panose="020F0502020204030204" pitchFamily="34" charset="0"/>
              </a:rPr>
              <a:t>prawo do zasiłku macierzyńskiego. </a:t>
            </a:r>
          </a:p>
          <a:p>
            <a:pPr lvl="0" algn="l">
              <a:lnSpc>
                <a:spcPct val="150000"/>
              </a:lnSpc>
              <a:spcAft>
                <a:spcPts val="600"/>
              </a:spcAft>
              <a:buSzPct val="75000"/>
            </a:pPr>
            <a:endParaRPr lang="pl-PL" sz="2800" b="1" dirty="0" smtClean="0">
              <a:solidFill>
                <a:schemeClr val="accent4">
                  <a:lumMod val="50000"/>
                </a:schemeClr>
              </a:solidFill>
              <a:latin typeface="Calibri" panose="020F0502020204030204" pitchFamily="34" charset="0"/>
            </a:endParaRPr>
          </a:p>
          <a:p>
            <a:pPr lvl="0" algn="l">
              <a:lnSpc>
                <a:spcPct val="150000"/>
              </a:lnSpc>
              <a:spcAft>
                <a:spcPts val="600"/>
              </a:spcAft>
              <a:buSzPct val="75000"/>
            </a:pPr>
            <a:r>
              <a:rPr lang="pl-PL" sz="2800" dirty="0" smtClean="0">
                <a:solidFill>
                  <a:schemeClr val="accent4">
                    <a:lumMod val="50000"/>
                  </a:schemeClr>
                </a:solidFill>
                <a:latin typeface="Calibri" panose="020F0502020204030204" pitchFamily="34" charset="0"/>
              </a:rPr>
              <a:t>Okres urlopu rodzicielskiego = okres zasiłku macierzyńskiego za okres urlopu rodzicielskiego</a:t>
            </a:r>
          </a:p>
        </p:txBody>
      </p:sp>
      <p:sp>
        <p:nvSpPr>
          <p:cNvPr id="6" name="Symbol zastępczy tekstu 1"/>
          <p:cNvSpPr>
            <a:spLocks noGrp="1"/>
          </p:cNvSpPr>
          <p:nvPr>
            <p:ph type="body" sz="quarter" idx="13"/>
          </p:nvPr>
        </p:nvSpPr>
        <p:spPr>
          <a:xfrm>
            <a:off x="2685976" y="412304"/>
            <a:ext cx="9433048" cy="694680"/>
          </a:xfrm>
        </p:spPr>
        <p:txBody>
          <a:bodyPr/>
          <a:lstStyle/>
          <a:p>
            <a:r>
              <a:rPr lang="pl-PL" sz="2800" dirty="0"/>
              <a:t>Urlop rodzicielski a ustalenie zasiłku macierzyńskie</a:t>
            </a:r>
            <a:r>
              <a:rPr lang="pl-PL" sz="2400" dirty="0"/>
              <a:t>go </a:t>
            </a:r>
          </a:p>
          <a:p>
            <a:endParaRPr lang="pl-PL" dirty="0"/>
          </a:p>
        </p:txBody>
      </p:sp>
    </p:spTree>
    <p:extLst>
      <p:ext uri="{BB962C8B-B14F-4D97-AF65-F5344CB8AC3E}">
        <p14:creationId xmlns:p14="http://schemas.microsoft.com/office/powerpoint/2010/main" val="337094133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3"/>
          </p:nvPr>
        </p:nvSpPr>
        <p:spPr/>
        <p:txBody>
          <a:bodyPr/>
          <a:lstStyle/>
          <a:p>
            <a:r>
              <a:rPr lang="pl-PL" sz="2400" dirty="0" smtClean="0"/>
              <a:t>Wymiar urlopu rodzicielskiego</a:t>
            </a:r>
            <a:endParaRPr lang="pl-PL" sz="2400" dirty="0"/>
          </a:p>
          <a:p>
            <a:endParaRPr lang="pl-PL" dirty="0"/>
          </a:p>
        </p:txBody>
      </p:sp>
      <p:sp>
        <p:nvSpPr>
          <p:cNvPr id="5" name="Rectangle 1"/>
          <p:cNvSpPr>
            <a:spLocks noChangeArrowheads="1"/>
          </p:cNvSpPr>
          <p:nvPr/>
        </p:nvSpPr>
        <p:spPr bwMode="auto">
          <a:xfrm>
            <a:off x="1550988" y="2492375"/>
            <a:ext cx="130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t>
            </a:r>
            <a:endParaRPr kumimoji="0" lang="pl-PL" altLang="pl-PL"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Tabela 5"/>
          <p:cNvGraphicFramePr>
            <a:graphicFrameLocks noGrp="1"/>
          </p:cNvGraphicFramePr>
          <p:nvPr>
            <p:extLst>
              <p:ext uri="{D42A27DB-BD31-4B8C-83A1-F6EECF244321}">
                <p14:modId xmlns:p14="http://schemas.microsoft.com/office/powerpoint/2010/main" val="935840522"/>
              </p:ext>
            </p:extLst>
          </p:nvPr>
        </p:nvGraphicFramePr>
        <p:xfrm>
          <a:off x="93688" y="628328"/>
          <a:ext cx="12601401" cy="7848872"/>
        </p:xfrm>
        <a:graphic>
          <a:graphicData uri="http://schemas.openxmlformats.org/drawingml/2006/table">
            <a:tbl>
              <a:tblPr/>
              <a:tblGrid>
                <a:gridCol w="2565277"/>
                <a:gridCol w="3902587"/>
                <a:gridCol w="2565277"/>
                <a:gridCol w="3568260"/>
              </a:tblGrid>
              <a:tr h="706267">
                <a:tc>
                  <a:txBody>
                    <a:bodyPr/>
                    <a:lstStyle/>
                    <a:p>
                      <a:pPr algn="ctr">
                        <a:lnSpc>
                          <a:spcPct val="115000"/>
                        </a:lnSpc>
                        <a:spcAft>
                          <a:spcPts val="0"/>
                        </a:spcAft>
                      </a:pPr>
                      <a:r>
                        <a:rPr lang="pl-PL" sz="1100" b="1" dirty="0">
                          <a:effectLst/>
                          <a:latin typeface="Calibri"/>
                          <a:ea typeface="Calibri"/>
                          <a:cs typeface="Times New Roman"/>
                        </a:rPr>
                        <a:t>Wymiar urlopu rodzicielskiego</a:t>
                      </a:r>
                      <a:endParaRPr lang="pl-PL" sz="1100" dirty="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15000"/>
                        </a:lnSpc>
                        <a:spcAft>
                          <a:spcPts val="0"/>
                        </a:spcAft>
                      </a:pPr>
                      <a:r>
                        <a:rPr lang="pl-PL" sz="1100" b="1" dirty="0">
                          <a:effectLst/>
                          <a:latin typeface="Calibri"/>
                          <a:ea typeface="Calibri"/>
                          <a:cs typeface="Times New Roman"/>
                        </a:rPr>
                        <a:t>Łączny wymiar urlopu rodzicielskiego</a:t>
                      </a:r>
                      <a:endParaRPr lang="pl-PL" sz="1100" dirty="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15000"/>
                        </a:lnSpc>
                        <a:spcAft>
                          <a:spcPts val="0"/>
                        </a:spcAft>
                      </a:pPr>
                      <a:r>
                        <a:rPr lang="pl-PL" sz="1100" b="1">
                          <a:effectLst/>
                          <a:latin typeface="Calibri"/>
                          <a:ea typeface="Calibri"/>
                          <a:cs typeface="Times New Roman"/>
                        </a:rPr>
                        <a:t>Wymiar urlopu rodzicielskiego przysługujący wyłącznie jednemu z rodziców</a:t>
                      </a:r>
                      <a:endParaRPr lang="pl-PL" sz="110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15000"/>
                        </a:lnSpc>
                        <a:spcAft>
                          <a:spcPts val="0"/>
                        </a:spcAft>
                      </a:pPr>
                      <a:r>
                        <a:rPr lang="pl-PL" sz="1100" b="1">
                          <a:effectLst/>
                          <a:latin typeface="Calibri"/>
                          <a:ea typeface="Calibri"/>
                          <a:cs typeface="Times New Roman"/>
                        </a:rPr>
                        <a:t>Podstawowy wymiar urlopu rodzicielskiego przysługujący obojgu rodzicom</a:t>
                      </a:r>
                      <a:endParaRPr lang="pl-PL" sz="110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177109">
                <a:tc>
                  <a:txBody>
                    <a:bodyPr/>
                    <a:lstStyle/>
                    <a:p>
                      <a:pPr>
                        <a:lnSpc>
                          <a:spcPct val="115000"/>
                        </a:lnSpc>
                        <a:spcAft>
                          <a:spcPts val="0"/>
                        </a:spcAft>
                      </a:pPr>
                      <a:r>
                        <a:rPr lang="pl-PL" sz="1100" b="1">
                          <a:effectLst/>
                          <a:latin typeface="Calibri"/>
                          <a:ea typeface="Calibri"/>
                          <a:cs typeface="Times New Roman"/>
                        </a:rPr>
                        <a:t>Urodzenia dziecka </a:t>
                      </a:r>
                      <a:endParaRPr lang="pl-PL" sz="110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lnSpc>
                          <a:spcPct val="115000"/>
                        </a:lnSpc>
                        <a:spcAft>
                          <a:spcPts val="0"/>
                        </a:spcAft>
                      </a:pPr>
                      <a:r>
                        <a:rPr lang="pl-PL" sz="1100" dirty="0">
                          <a:effectLst/>
                          <a:latin typeface="Calibri"/>
                          <a:ea typeface="Calibri"/>
                          <a:cs typeface="Times New Roman"/>
                        </a:rPr>
                        <a:t>41 tygodni – w przypadku urodzenia jednego dziecka przy jednym porodzie</a:t>
                      </a:r>
                    </a:p>
                    <a:p>
                      <a:pPr algn="l">
                        <a:lnSpc>
                          <a:spcPct val="115000"/>
                        </a:lnSpc>
                        <a:spcAft>
                          <a:spcPts val="0"/>
                        </a:spcAft>
                      </a:pPr>
                      <a:r>
                        <a:rPr lang="pl-PL" sz="1100" dirty="0">
                          <a:effectLst/>
                          <a:latin typeface="Calibri"/>
                          <a:ea typeface="Calibri"/>
                          <a:cs typeface="Times New Roman"/>
                        </a:rPr>
                        <a:t>43 tygodni - w przypadku urodzenia więcej niż jednego dziecka przy jednym porodzie</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l">
                        <a:lnSpc>
                          <a:spcPct val="115000"/>
                        </a:lnSpc>
                        <a:spcAft>
                          <a:spcPts val="0"/>
                        </a:spcAft>
                      </a:pPr>
                      <a:r>
                        <a:rPr lang="pl-PL" sz="1100">
                          <a:effectLst/>
                          <a:latin typeface="Calibri"/>
                          <a:ea typeface="Calibri"/>
                          <a:cs typeface="Times New Roman"/>
                        </a:rPr>
                        <a:t>Zgodnie z nowym brzmieniem art. 182</a:t>
                      </a:r>
                      <a:r>
                        <a:rPr lang="pl-PL" sz="1100" baseline="30000">
                          <a:effectLst/>
                          <a:latin typeface="Calibri"/>
                          <a:ea typeface="Calibri"/>
                          <a:cs typeface="Times New Roman"/>
                        </a:rPr>
                        <a:t>1a</a:t>
                      </a:r>
                      <a:r>
                        <a:rPr lang="pl-PL" sz="1100">
                          <a:effectLst/>
                          <a:latin typeface="Calibri"/>
                          <a:ea typeface="Calibri"/>
                          <a:cs typeface="Times New Roman"/>
                        </a:rPr>
                        <a:t> § 4 kp każdemu z pracowników-rodziców dziecka będzie przysługiwało wyłączne prawo do 9 tygodni urlopu rodzicielskiego z wymiaru urlopu rodzicielskiego. Prawa tego nie będzie można przenieść na drugiego z rodziców dziecka. Jest to tzw. nieprzenoszalna część urlopu rodzicielskiego w wymiarze 9 tygodni. </a:t>
                      </a:r>
                    </a:p>
                    <a:p>
                      <a:pPr algn="l">
                        <a:lnSpc>
                          <a:spcPct val="115000"/>
                        </a:lnSpc>
                        <a:spcAft>
                          <a:spcPts val="0"/>
                        </a:spcAft>
                      </a:pPr>
                      <a:r>
                        <a:rPr lang="pl-PL" sz="1100">
                          <a:effectLst/>
                          <a:latin typeface="Calibri"/>
                          <a:ea typeface="Calibri"/>
                          <a:cs typeface="Times New Roman"/>
                        </a:rPr>
                        <a:t> </a:t>
                      </a:r>
                    </a:p>
                    <a:p>
                      <a:pPr algn="l">
                        <a:lnSpc>
                          <a:spcPct val="115000"/>
                        </a:lnSpc>
                        <a:spcAft>
                          <a:spcPts val="0"/>
                        </a:spcAft>
                      </a:pPr>
                      <a:r>
                        <a:rPr lang="pl-PL" sz="1100">
                          <a:effectLst/>
                          <a:latin typeface="Calibri"/>
                          <a:ea typeface="Calibri"/>
                          <a:cs typeface="Times New Roman"/>
                        </a:rPr>
                        <a:t>Oznacza to, że jeden z rodziców może skorzystać z urlopu rodzicielskiego w maksymalnym wymiarze np. 32 tygodni lub 34 tygodni. Pozostałe 9 tygodni zostaje do wykorzystania dla drugiego rodzica (najczęściej ojca dziecka).</a:t>
                      </a:r>
                    </a:p>
                    <a:p>
                      <a:pPr algn="l">
                        <a:lnSpc>
                          <a:spcPct val="115000"/>
                        </a:lnSpc>
                        <a:spcAft>
                          <a:spcPts val="0"/>
                        </a:spcAft>
                      </a:pPr>
                      <a:r>
                        <a:rPr lang="pl-PL" sz="1100">
                          <a:effectLst/>
                          <a:latin typeface="Calibri"/>
                          <a:ea typeface="Calibri"/>
                          <a:cs typeface="Times New Roman"/>
                        </a:rPr>
                        <a:t> </a:t>
                      </a:r>
                    </a:p>
                    <a:p>
                      <a:pPr algn="l">
                        <a:lnSpc>
                          <a:spcPct val="115000"/>
                        </a:lnSpc>
                        <a:spcAft>
                          <a:spcPts val="0"/>
                        </a:spcAft>
                      </a:pPr>
                      <a:r>
                        <a:rPr lang="pl-PL" sz="1100">
                          <a:effectLst/>
                          <a:latin typeface="Calibri"/>
                          <a:ea typeface="Calibri"/>
                          <a:cs typeface="Times New Roman"/>
                        </a:rPr>
                        <a:t>Rodzice dziecka mogą dzielić się urlopem rodzicielskim, przy czym tylko jedno z rodziców może wykorzystać maksymalnie 32 tygodnie. 9 tygodni może być wykorzystane w częściach przez drugiego z rodziców. </a:t>
                      </a:r>
                    </a:p>
                    <a:p>
                      <a:pPr algn="l">
                        <a:lnSpc>
                          <a:spcPct val="115000"/>
                        </a:lnSpc>
                        <a:spcAft>
                          <a:spcPts val="0"/>
                        </a:spcAft>
                      </a:pPr>
                      <a:r>
                        <a:rPr lang="pl-PL" sz="1100">
                          <a:effectLst/>
                          <a:latin typeface="Calibri"/>
                          <a:ea typeface="Calibri"/>
                          <a:cs typeface="Times New Roman"/>
                        </a:rPr>
                        <a:t> </a:t>
                      </a:r>
                    </a:p>
                    <a:p>
                      <a:pPr algn="l">
                        <a:lnSpc>
                          <a:spcPct val="115000"/>
                        </a:lnSpc>
                        <a:spcAft>
                          <a:spcPts val="0"/>
                        </a:spcAft>
                      </a:pPr>
                      <a:r>
                        <a:rPr lang="pl-PL" sz="1100">
                          <a:effectLst/>
                          <a:latin typeface="Calibri"/>
                          <a:ea typeface="Calibri"/>
                          <a:cs typeface="Times New Roman"/>
                        </a:rPr>
                        <a:t> </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pl-PL" sz="1100">
                          <a:effectLst/>
                          <a:latin typeface="Calibri"/>
                          <a:ea typeface="Calibri"/>
                          <a:cs typeface="Times New Roman"/>
                        </a:rPr>
                        <a:t>41-9 = 32 tygodnie – w przypadku urodzenia jednego dziecka przy jednym porodzie</a:t>
                      </a:r>
                    </a:p>
                    <a:p>
                      <a:pPr algn="l">
                        <a:lnSpc>
                          <a:spcPct val="115000"/>
                        </a:lnSpc>
                        <a:spcAft>
                          <a:spcPts val="0"/>
                        </a:spcAft>
                      </a:pPr>
                      <a:r>
                        <a:rPr lang="pl-PL" sz="1100">
                          <a:effectLst/>
                          <a:latin typeface="Calibri"/>
                          <a:ea typeface="Calibri"/>
                          <a:cs typeface="Times New Roman"/>
                        </a:rPr>
                        <a:t>43 – 9 = 34 tygodnie - w przypadku urodzenia więcej niż jednego dziecka przy jednym porodzie</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7109">
                <a:tc>
                  <a:txBody>
                    <a:bodyPr/>
                    <a:lstStyle/>
                    <a:p>
                      <a:pPr>
                        <a:lnSpc>
                          <a:spcPct val="115000"/>
                        </a:lnSpc>
                        <a:spcAft>
                          <a:spcPts val="0"/>
                        </a:spcAft>
                      </a:pPr>
                      <a:r>
                        <a:rPr lang="pl-PL" sz="1100" b="1">
                          <a:effectLst/>
                          <a:latin typeface="Calibri"/>
                          <a:ea typeface="Calibri"/>
                          <a:cs typeface="Times New Roman"/>
                        </a:rPr>
                        <a:t>Urodzenie dziecka posiadającego zaświadczenie „Za życiem” </a:t>
                      </a:r>
                      <a:endParaRPr lang="pl-PL" sz="110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lnSpc>
                          <a:spcPct val="115000"/>
                        </a:lnSpc>
                        <a:spcAft>
                          <a:spcPts val="0"/>
                        </a:spcAft>
                      </a:pPr>
                      <a:r>
                        <a:rPr lang="pl-PL" sz="1100" dirty="0">
                          <a:effectLst/>
                          <a:latin typeface="Calibri"/>
                          <a:ea typeface="Calibri"/>
                          <a:cs typeface="Times New Roman"/>
                        </a:rPr>
                        <a:t>65 tygodni – w przypadku urodzenia jednego dziecka przy jednym porodzie;</a:t>
                      </a:r>
                    </a:p>
                    <a:p>
                      <a:pPr algn="l">
                        <a:lnSpc>
                          <a:spcPct val="115000"/>
                        </a:lnSpc>
                        <a:spcAft>
                          <a:spcPts val="0"/>
                        </a:spcAft>
                      </a:pPr>
                      <a:r>
                        <a:rPr lang="pl-PL" sz="1100" dirty="0">
                          <a:effectLst/>
                          <a:latin typeface="Calibri"/>
                          <a:ea typeface="Calibri"/>
                          <a:cs typeface="Times New Roman"/>
                        </a:rPr>
                        <a:t>67 tygodni – w przypadku urodzenia więcej niż jednego dziecka przy jednym porodzie</a:t>
                      </a:r>
                    </a:p>
                    <a:p>
                      <a:pPr algn="l">
                        <a:lnSpc>
                          <a:spcPct val="115000"/>
                        </a:lnSpc>
                        <a:spcAft>
                          <a:spcPts val="0"/>
                        </a:spcAft>
                      </a:pPr>
                      <a:r>
                        <a:rPr lang="pl-PL" sz="1100" dirty="0">
                          <a:effectLst/>
                          <a:latin typeface="Calibri"/>
                          <a:ea typeface="Calibri"/>
                          <a:cs typeface="Times New Roman"/>
                        </a:rPr>
                        <a:t> </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tc>
                  <a:txBody>
                    <a:bodyPr/>
                    <a:lstStyle/>
                    <a:p>
                      <a:pPr algn="l">
                        <a:lnSpc>
                          <a:spcPct val="115000"/>
                        </a:lnSpc>
                        <a:spcAft>
                          <a:spcPts val="0"/>
                        </a:spcAft>
                      </a:pPr>
                      <a:r>
                        <a:rPr lang="pl-PL" sz="1100">
                          <a:effectLst/>
                          <a:latin typeface="Calibri"/>
                          <a:ea typeface="Calibri"/>
                          <a:cs typeface="Times New Roman"/>
                        </a:rPr>
                        <a:t>65 – 9 =56 tygodni – w przypadku urodzenia jednego dziecka przy jednym porodzie;</a:t>
                      </a:r>
                    </a:p>
                    <a:p>
                      <a:pPr algn="l">
                        <a:lnSpc>
                          <a:spcPct val="115000"/>
                        </a:lnSpc>
                        <a:spcAft>
                          <a:spcPts val="0"/>
                        </a:spcAft>
                      </a:pPr>
                      <a:r>
                        <a:rPr lang="pl-PL" sz="1100">
                          <a:effectLst/>
                          <a:latin typeface="Calibri"/>
                          <a:ea typeface="Calibri"/>
                          <a:cs typeface="Times New Roman"/>
                        </a:rPr>
                        <a:t>67 – 9 = 58 tygodni – w przypadku urodzenia więcej niż jednego dziecka przy jednym porodzie</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7109">
                <a:tc>
                  <a:txBody>
                    <a:bodyPr/>
                    <a:lstStyle/>
                    <a:p>
                      <a:pPr>
                        <a:lnSpc>
                          <a:spcPct val="115000"/>
                        </a:lnSpc>
                        <a:spcAft>
                          <a:spcPts val="0"/>
                        </a:spcAft>
                      </a:pPr>
                      <a:r>
                        <a:rPr lang="pl-PL" sz="1100" b="1">
                          <a:effectLst/>
                          <a:latin typeface="Calibri"/>
                          <a:ea typeface="Calibri"/>
                          <a:cs typeface="Times New Roman"/>
                        </a:rPr>
                        <a:t>Przyjęcie dziecka na wychowanie w ramach rodziny zastępczej (z wyjątkiem rodziny zastępczej zawodowej)</a:t>
                      </a:r>
                      <a:endParaRPr lang="pl-PL" sz="110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lnSpc>
                          <a:spcPct val="115000"/>
                        </a:lnSpc>
                        <a:spcAft>
                          <a:spcPts val="0"/>
                        </a:spcAft>
                      </a:pPr>
                      <a:r>
                        <a:rPr lang="pl-PL" sz="1100" dirty="0">
                          <a:effectLst/>
                          <a:latin typeface="Calibri"/>
                          <a:ea typeface="Calibri"/>
                          <a:cs typeface="Times New Roman"/>
                        </a:rPr>
                        <a:t>41 tygodni – w przypadku przyjęcia jednego dziecka </a:t>
                      </a:r>
                    </a:p>
                    <a:p>
                      <a:pPr algn="l">
                        <a:lnSpc>
                          <a:spcPct val="115000"/>
                        </a:lnSpc>
                        <a:spcAft>
                          <a:spcPts val="0"/>
                        </a:spcAft>
                      </a:pPr>
                      <a:r>
                        <a:rPr lang="pl-PL" sz="1100" dirty="0">
                          <a:effectLst/>
                          <a:latin typeface="Calibri"/>
                          <a:ea typeface="Calibri"/>
                          <a:cs typeface="Times New Roman"/>
                        </a:rPr>
                        <a:t>43 tygodni - w przypadku przyjęcia  więcej niż jednego dziecka </a:t>
                      </a:r>
                    </a:p>
                    <a:p>
                      <a:pPr algn="l">
                        <a:lnSpc>
                          <a:spcPct val="115000"/>
                        </a:lnSpc>
                        <a:spcAft>
                          <a:spcPts val="0"/>
                        </a:spcAft>
                      </a:pPr>
                      <a:r>
                        <a:rPr lang="pl-PL" sz="1100" dirty="0">
                          <a:effectLst/>
                          <a:latin typeface="Calibri"/>
                          <a:ea typeface="Calibri"/>
                          <a:cs typeface="Times New Roman"/>
                        </a:rPr>
                        <a:t>38 tygodni w przypadku przyjęcia starszego dziecka (w wieku do 7/10 roku życia)</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tc>
                  <a:txBody>
                    <a:bodyPr/>
                    <a:lstStyle/>
                    <a:p>
                      <a:pPr algn="l">
                        <a:lnSpc>
                          <a:spcPct val="115000"/>
                        </a:lnSpc>
                        <a:spcAft>
                          <a:spcPts val="0"/>
                        </a:spcAft>
                      </a:pPr>
                      <a:r>
                        <a:rPr lang="pl-PL" sz="1100">
                          <a:effectLst/>
                          <a:latin typeface="Calibri"/>
                          <a:ea typeface="Calibri"/>
                          <a:cs typeface="Times New Roman"/>
                        </a:rPr>
                        <a:t>41 - 9 = 32 tygodnie – w przypadku przyjęcia jednego dziecka </a:t>
                      </a:r>
                    </a:p>
                    <a:p>
                      <a:pPr algn="l">
                        <a:lnSpc>
                          <a:spcPct val="115000"/>
                        </a:lnSpc>
                        <a:spcAft>
                          <a:spcPts val="0"/>
                        </a:spcAft>
                      </a:pPr>
                      <a:r>
                        <a:rPr lang="pl-PL" sz="1100">
                          <a:effectLst/>
                          <a:latin typeface="Calibri"/>
                          <a:ea typeface="Calibri"/>
                          <a:cs typeface="Times New Roman"/>
                        </a:rPr>
                        <a:t>43 – 9 = 34 tygodnie - w przypadku przyjęcia  więcej niż jednego dziecka </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2531">
                <a:tc>
                  <a:txBody>
                    <a:bodyPr/>
                    <a:lstStyle/>
                    <a:p>
                      <a:pPr>
                        <a:lnSpc>
                          <a:spcPct val="115000"/>
                        </a:lnSpc>
                        <a:spcAft>
                          <a:spcPts val="0"/>
                        </a:spcAft>
                      </a:pPr>
                      <a:r>
                        <a:rPr lang="pl-PL" sz="1100" b="1">
                          <a:effectLst/>
                          <a:latin typeface="Calibri"/>
                          <a:ea typeface="Calibri"/>
                          <a:cs typeface="Times New Roman"/>
                        </a:rPr>
                        <a:t>Przyjęcie dziecka posiadającego zaświadczenie „Za życiem” na wychowanie w ramach rodziny zastępczej (z wyjątkiem rodziny zastępczej zawodowej) </a:t>
                      </a:r>
                      <a:endParaRPr lang="pl-PL" sz="110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lnSpc>
                          <a:spcPct val="115000"/>
                        </a:lnSpc>
                        <a:spcAft>
                          <a:spcPts val="0"/>
                        </a:spcAft>
                      </a:pPr>
                      <a:r>
                        <a:rPr lang="pl-PL" sz="1100" dirty="0">
                          <a:effectLst/>
                          <a:latin typeface="Calibri"/>
                          <a:ea typeface="Calibri"/>
                          <a:cs typeface="Times New Roman"/>
                        </a:rPr>
                        <a:t>65 tygodni - w przypadku przyjęcia jednego dziecka </a:t>
                      </a:r>
                    </a:p>
                    <a:p>
                      <a:pPr algn="l">
                        <a:lnSpc>
                          <a:spcPct val="115000"/>
                        </a:lnSpc>
                        <a:spcAft>
                          <a:spcPts val="0"/>
                        </a:spcAft>
                      </a:pPr>
                      <a:r>
                        <a:rPr lang="pl-PL" sz="1100" dirty="0">
                          <a:effectLst/>
                          <a:latin typeface="Calibri"/>
                          <a:ea typeface="Calibri"/>
                          <a:cs typeface="Times New Roman"/>
                        </a:rPr>
                        <a:t>67 tygodni - w przypadku przyjęcia  więcej niż jednego dziecka </a:t>
                      </a:r>
                    </a:p>
                    <a:p>
                      <a:pPr algn="l">
                        <a:lnSpc>
                          <a:spcPct val="115000"/>
                        </a:lnSpc>
                        <a:spcAft>
                          <a:spcPts val="0"/>
                        </a:spcAft>
                      </a:pPr>
                      <a:r>
                        <a:rPr lang="pl-PL" sz="1100" dirty="0">
                          <a:effectLst/>
                          <a:latin typeface="Calibri"/>
                          <a:ea typeface="Calibri"/>
                          <a:cs typeface="Times New Roman"/>
                        </a:rPr>
                        <a:t>62 tygodni e -w przypadku przyjęcia starszego dziecka (w wieku do 7/10 roku życia)</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tc>
                  <a:txBody>
                    <a:bodyPr/>
                    <a:lstStyle/>
                    <a:p>
                      <a:pPr algn="l">
                        <a:lnSpc>
                          <a:spcPct val="115000"/>
                        </a:lnSpc>
                        <a:spcAft>
                          <a:spcPts val="0"/>
                        </a:spcAft>
                      </a:pPr>
                      <a:r>
                        <a:rPr lang="pl-PL" sz="1100">
                          <a:effectLst/>
                          <a:latin typeface="Calibri"/>
                          <a:ea typeface="Calibri"/>
                          <a:cs typeface="Times New Roman"/>
                        </a:rPr>
                        <a:t>65 - 9 = 56 tygodnie - w przypadku przyjęcia jednego dziecka</a:t>
                      </a:r>
                    </a:p>
                    <a:p>
                      <a:pPr algn="l">
                        <a:lnSpc>
                          <a:spcPct val="115000"/>
                        </a:lnSpc>
                        <a:spcAft>
                          <a:spcPts val="0"/>
                        </a:spcAft>
                      </a:pPr>
                      <a:r>
                        <a:rPr lang="pl-PL" sz="1100">
                          <a:effectLst/>
                          <a:latin typeface="Calibri"/>
                          <a:ea typeface="Calibri"/>
                          <a:cs typeface="Times New Roman"/>
                        </a:rPr>
                        <a:t>67 – 9 =58 tygodnie - w przypadku przyjęcia  więcej niż jednego dziecka</a:t>
                      </a:r>
                    </a:p>
                    <a:p>
                      <a:pPr algn="l">
                        <a:lnSpc>
                          <a:spcPct val="115000"/>
                        </a:lnSpc>
                        <a:spcAft>
                          <a:spcPts val="0"/>
                        </a:spcAft>
                      </a:pPr>
                      <a:r>
                        <a:rPr lang="pl-PL" sz="1100">
                          <a:effectLst/>
                          <a:latin typeface="Calibri"/>
                          <a:ea typeface="Calibri"/>
                          <a:cs typeface="Times New Roman"/>
                        </a:rPr>
                        <a:t>62 – 9 = 53 tygodnie  w przypadku przyjęcia starszego dziecka (w wieku do 7/10 roku życia)</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7109">
                <a:tc>
                  <a:txBody>
                    <a:bodyPr/>
                    <a:lstStyle/>
                    <a:p>
                      <a:pPr>
                        <a:lnSpc>
                          <a:spcPct val="115000"/>
                        </a:lnSpc>
                        <a:spcAft>
                          <a:spcPts val="0"/>
                        </a:spcAft>
                      </a:pPr>
                      <a:r>
                        <a:rPr lang="pl-PL" sz="1100" b="1">
                          <a:effectLst/>
                          <a:latin typeface="Calibri"/>
                          <a:ea typeface="Calibri"/>
                          <a:cs typeface="Times New Roman"/>
                        </a:rPr>
                        <a:t>Przejęcie dziecka na wychowanie i wystąpienie do sądu opiekuńczego z wnioskiem o przysposobienie </a:t>
                      </a:r>
                      <a:endParaRPr lang="pl-PL" sz="110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lnSpc>
                          <a:spcPct val="115000"/>
                        </a:lnSpc>
                        <a:spcAft>
                          <a:spcPts val="0"/>
                        </a:spcAft>
                      </a:pPr>
                      <a:r>
                        <a:rPr lang="pl-PL" sz="1100" dirty="0">
                          <a:effectLst/>
                          <a:latin typeface="Calibri"/>
                          <a:ea typeface="Calibri"/>
                          <a:cs typeface="Times New Roman"/>
                        </a:rPr>
                        <a:t>41 tygodni – w przypadku przyjęcia jednego dziecka </a:t>
                      </a:r>
                    </a:p>
                    <a:p>
                      <a:pPr algn="l">
                        <a:lnSpc>
                          <a:spcPct val="115000"/>
                        </a:lnSpc>
                        <a:spcAft>
                          <a:spcPts val="0"/>
                        </a:spcAft>
                      </a:pPr>
                      <a:r>
                        <a:rPr lang="pl-PL" sz="1100" dirty="0">
                          <a:effectLst/>
                          <a:latin typeface="Calibri"/>
                          <a:ea typeface="Calibri"/>
                          <a:cs typeface="Times New Roman"/>
                        </a:rPr>
                        <a:t>43 tygodni - w przypadku przyjęcia więcej niż jednego dziecka </a:t>
                      </a:r>
                    </a:p>
                    <a:p>
                      <a:pPr algn="l">
                        <a:lnSpc>
                          <a:spcPct val="115000"/>
                        </a:lnSpc>
                        <a:spcAft>
                          <a:spcPts val="0"/>
                        </a:spcAft>
                      </a:pPr>
                      <a:r>
                        <a:rPr lang="pl-PL" sz="1100" dirty="0">
                          <a:effectLst/>
                          <a:latin typeface="Calibri"/>
                          <a:ea typeface="Calibri"/>
                          <a:cs typeface="Times New Roman"/>
                        </a:rPr>
                        <a:t>38 tygodni – w przypadku przyjęcia dziecka w wieku do ukończenia 14 roku życia </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tc>
                  <a:txBody>
                    <a:bodyPr/>
                    <a:lstStyle/>
                    <a:p>
                      <a:pPr algn="l">
                        <a:lnSpc>
                          <a:spcPct val="115000"/>
                        </a:lnSpc>
                        <a:spcAft>
                          <a:spcPts val="0"/>
                        </a:spcAft>
                      </a:pPr>
                      <a:r>
                        <a:rPr lang="pl-PL" sz="1100">
                          <a:effectLst/>
                          <a:latin typeface="Calibri"/>
                          <a:ea typeface="Calibri"/>
                          <a:cs typeface="Times New Roman"/>
                        </a:rPr>
                        <a:t>41-9 = 32 tygodnie– w przypadku przyjęcia jednego dziecka</a:t>
                      </a:r>
                    </a:p>
                    <a:p>
                      <a:pPr algn="l">
                        <a:lnSpc>
                          <a:spcPct val="115000"/>
                        </a:lnSpc>
                        <a:spcAft>
                          <a:spcPts val="0"/>
                        </a:spcAft>
                      </a:pPr>
                      <a:r>
                        <a:rPr lang="pl-PL" sz="1100">
                          <a:effectLst/>
                          <a:latin typeface="Calibri"/>
                          <a:ea typeface="Calibri"/>
                          <a:cs typeface="Times New Roman"/>
                        </a:rPr>
                        <a:t>43 – 9 = 34 tygodnie - w przypadku przyjęcia więcej niż jednego dziecka</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1638">
                <a:tc>
                  <a:txBody>
                    <a:bodyPr/>
                    <a:lstStyle/>
                    <a:p>
                      <a:pPr>
                        <a:lnSpc>
                          <a:spcPct val="115000"/>
                        </a:lnSpc>
                        <a:spcAft>
                          <a:spcPts val="0"/>
                        </a:spcAft>
                      </a:pPr>
                      <a:r>
                        <a:rPr lang="pl-PL" sz="1100" b="1">
                          <a:effectLst/>
                          <a:latin typeface="Calibri"/>
                          <a:ea typeface="Calibri"/>
                          <a:cs typeface="Times New Roman"/>
                        </a:rPr>
                        <a:t>Przejęcie dziecka posiadającego zaświadczenie „Za życiem” na wychowanie i wystąpienie do sądu opiekuńczego z wnioskiem o przysposobienie</a:t>
                      </a:r>
                      <a:endParaRPr lang="pl-PL" sz="1100">
                        <a:effectLst/>
                        <a:latin typeface="Calibri"/>
                        <a:ea typeface="Calibri"/>
                        <a:cs typeface="Times New Roman"/>
                      </a:endParaRP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lnSpc>
                          <a:spcPct val="115000"/>
                        </a:lnSpc>
                        <a:spcAft>
                          <a:spcPts val="0"/>
                        </a:spcAft>
                      </a:pPr>
                      <a:r>
                        <a:rPr lang="pl-PL" sz="1100" dirty="0">
                          <a:effectLst/>
                          <a:latin typeface="Calibri"/>
                          <a:ea typeface="Calibri"/>
                          <a:cs typeface="Times New Roman"/>
                        </a:rPr>
                        <a:t>65 tygodni  - w przypadku przyjęcia jednego dziecka </a:t>
                      </a:r>
                    </a:p>
                    <a:p>
                      <a:pPr algn="l">
                        <a:lnSpc>
                          <a:spcPct val="115000"/>
                        </a:lnSpc>
                        <a:spcAft>
                          <a:spcPts val="0"/>
                        </a:spcAft>
                      </a:pPr>
                      <a:r>
                        <a:rPr lang="pl-PL" sz="1100" dirty="0">
                          <a:effectLst/>
                          <a:latin typeface="Calibri"/>
                          <a:ea typeface="Calibri"/>
                          <a:cs typeface="Times New Roman"/>
                        </a:rPr>
                        <a:t>67 tygodni - w przypadku przyjęcia więcej niż jednego dziecka </a:t>
                      </a:r>
                    </a:p>
                    <a:p>
                      <a:pPr algn="l">
                        <a:lnSpc>
                          <a:spcPct val="115000"/>
                        </a:lnSpc>
                        <a:spcAft>
                          <a:spcPts val="0"/>
                        </a:spcAft>
                      </a:pPr>
                      <a:r>
                        <a:rPr lang="pl-PL" sz="1100" dirty="0">
                          <a:effectLst/>
                          <a:latin typeface="Calibri"/>
                          <a:ea typeface="Calibri"/>
                          <a:cs typeface="Times New Roman"/>
                        </a:rPr>
                        <a:t>62 tygodni - w przypadku przyjęcia starszego dziecka (w wieku do 14 roku życia)</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tc>
                  <a:txBody>
                    <a:bodyPr/>
                    <a:lstStyle/>
                    <a:p>
                      <a:pPr algn="l">
                        <a:lnSpc>
                          <a:spcPct val="115000"/>
                        </a:lnSpc>
                        <a:spcAft>
                          <a:spcPts val="0"/>
                        </a:spcAft>
                      </a:pPr>
                      <a:r>
                        <a:rPr lang="pl-PL" sz="1100" dirty="0">
                          <a:effectLst/>
                          <a:latin typeface="Calibri"/>
                          <a:ea typeface="Calibri"/>
                          <a:cs typeface="Times New Roman"/>
                        </a:rPr>
                        <a:t>65 - 9 = 56 tygodnie - w przypadku przyjęcia jednego dziecka</a:t>
                      </a:r>
                    </a:p>
                    <a:p>
                      <a:pPr algn="l">
                        <a:lnSpc>
                          <a:spcPct val="115000"/>
                        </a:lnSpc>
                        <a:spcAft>
                          <a:spcPts val="0"/>
                        </a:spcAft>
                      </a:pPr>
                      <a:r>
                        <a:rPr lang="pl-PL" sz="1100" dirty="0">
                          <a:effectLst/>
                          <a:latin typeface="Calibri"/>
                          <a:ea typeface="Calibri"/>
                          <a:cs typeface="Times New Roman"/>
                        </a:rPr>
                        <a:t>67 – 9 =58 tygodnie - w przypadku przyjęcia  więcej niż jednego dziecka</a:t>
                      </a:r>
                    </a:p>
                    <a:p>
                      <a:pPr algn="l">
                        <a:lnSpc>
                          <a:spcPct val="115000"/>
                        </a:lnSpc>
                        <a:spcAft>
                          <a:spcPts val="0"/>
                        </a:spcAft>
                      </a:pPr>
                      <a:r>
                        <a:rPr lang="pl-PL" sz="1100" dirty="0">
                          <a:effectLst/>
                          <a:latin typeface="Calibri"/>
                          <a:ea typeface="Calibri"/>
                          <a:cs typeface="Times New Roman"/>
                        </a:rPr>
                        <a:t>62 – 9 = 53 tygodnie  w przypadku przyjęcia starszego dziecka (w wieku do 14 roku życia)</a:t>
                      </a:r>
                    </a:p>
                  </a:txBody>
                  <a:tcPr marL="43643" marR="43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5928720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sz="quarter" idx="12"/>
          </p:nvPr>
        </p:nvSpPr>
        <p:spPr>
          <a:xfrm>
            <a:off x="741760" y="2788568"/>
            <a:ext cx="11521280" cy="6120680"/>
          </a:xfrm>
        </p:spPr>
        <p:txBody>
          <a:bodyPr/>
          <a:lstStyle/>
          <a:p>
            <a:pPr>
              <a:lnSpc>
                <a:spcPct val="150000"/>
              </a:lnSpc>
            </a:pPr>
            <a:r>
              <a:rPr lang="pl-PL" dirty="0">
                <a:solidFill>
                  <a:schemeClr val="accent4">
                    <a:lumMod val="50000"/>
                  </a:schemeClr>
                </a:solidFill>
              </a:rPr>
              <a:t>Zasiłek macierzyński za okres urlop rodzicielskiego będzie przysługiwać</a:t>
            </a:r>
            <a:r>
              <a:rPr lang="pl-PL" dirty="0" smtClean="0">
                <a:solidFill>
                  <a:schemeClr val="accent4">
                    <a:lumMod val="50000"/>
                  </a:schemeClr>
                </a:solidFill>
              </a:rPr>
              <a:t>:</a:t>
            </a:r>
          </a:p>
          <a:p>
            <a:pPr marL="342900" lvl="0" indent="-342900">
              <a:lnSpc>
                <a:spcPct val="150000"/>
              </a:lnSpc>
              <a:buFont typeface="Wingdings" panose="05000000000000000000" pitchFamily="2" charset="2"/>
              <a:buChar char="Ø"/>
            </a:pPr>
            <a:r>
              <a:rPr lang="pl-PL" sz="2400" dirty="0">
                <a:solidFill>
                  <a:schemeClr val="accent4">
                    <a:lumMod val="50000"/>
                  </a:schemeClr>
                </a:solidFill>
              </a:rPr>
              <a:t>w jednej części lub </a:t>
            </a:r>
            <a:r>
              <a:rPr lang="pl-PL" sz="2400" b="1" dirty="0">
                <a:solidFill>
                  <a:schemeClr val="accent4">
                    <a:lumMod val="50000"/>
                  </a:schemeClr>
                </a:solidFill>
              </a:rPr>
              <a:t>nie więcej niż w pięciu </a:t>
            </a:r>
            <a:r>
              <a:rPr lang="pl-PL" sz="2400" b="1" dirty="0" smtClean="0">
                <a:solidFill>
                  <a:schemeClr val="accent4">
                    <a:lumMod val="50000"/>
                  </a:schemeClr>
                </a:solidFill>
              </a:rPr>
              <a:t>częściach,</a:t>
            </a:r>
            <a:endParaRPr lang="pl-PL" sz="2400" b="1" dirty="0">
              <a:solidFill>
                <a:schemeClr val="accent4">
                  <a:lumMod val="50000"/>
                </a:schemeClr>
              </a:solidFill>
            </a:endParaRPr>
          </a:p>
          <a:p>
            <a:pPr marL="342900" lvl="0" indent="-342900">
              <a:lnSpc>
                <a:spcPct val="150000"/>
              </a:lnSpc>
              <a:buFont typeface="Wingdings" panose="05000000000000000000" pitchFamily="2" charset="2"/>
              <a:buChar char="Ø"/>
            </a:pPr>
            <a:r>
              <a:rPr lang="pl-PL" sz="2400" b="1" dirty="0">
                <a:solidFill>
                  <a:schemeClr val="accent4">
                    <a:lumMod val="50000"/>
                  </a:schemeClr>
                </a:solidFill>
              </a:rPr>
              <a:t>części będą mogły być dowolnie </a:t>
            </a:r>
            <a:r>
              <a:rPr lang="pl-PL" sz="2400" b="1" dirty="0" smtClean="0">
                <a:solidFill>
                  <a:schemeClr val="accent4">
                    <a:lumMod val="50000"/>
                  </a:schemeClr>
                </a:solidFill>
              </a:rPr>
              <a:t>dzielone</a:t>
            </a:r>
            <a:r>
              <a:rPr lang="pl-PL" sz="2400" dirty="0" smtClean="0">
                <a:solidFill>
                  <a:schemeClr val="accent4">
                    <a:lumMod val="50000"/>
                  </a:schemeClr>
                </a:solidFill>
              </a:rPr>
              <a:t>,</a:t>
            </a:r>
            <a:endParaRPr lang="pl-PL" sz="2400" dirty="0">
              <a:solidFill>
                <a:schemeClr val="accent4">
                  <a:lumMod val="50000"/>
                </a:schemeClr>
              </a:solidFill>
            </a:endParaRPr>
          </a:p>
          <a:p>
            <a:pPr marL="342900" lvl="0" indent="-342900">
              <a:lnSpc>
                <a:spcPct val="150000"/>
              </a:lnSpc>
              <a:buFont typeface="Wingdings" panose="05000000000000000000" pitchFamily="2" charset="2"/>
              <a:buChar char="Ø"/>
            </a:pPr>
            <a:r>
              <a:rPr lang="pl-PL" sz="2400" dirty="0">
                <a:solidFill>
                  <a:schemeClr val="accent4">
                    <a:lumMod val="50000"/>
                  </a:schemeClr>
                </a:solidFill>
              </a:rPr>
              <a:t>pierwsza część nie będzie musiała przypadać </a:t>
            </a:r>
            <a:r>
              <a:rPr lang="pl-PL" sz="2400" b="1" dirty="0">
                <a:solidFill>
                  <a:schemeClr val="accent4">
                    <a:lumMod val="50000"/>
                  </a:schemeClr>
                </a:solidFill>
              </a:rPr>
              <a:t>bezpośrednio po zakończeniu </a:t>
            </a:r>
            <a:r>
              <a:rPr lang="pl-PL" sz="2400" b="1" dirty="0" smtClean="0">
                <a:solidFill>
                  <a:schemeClr val="accent4">
                    <a:lumMod val="50000"/>
                  </a:schemeClr>
                </a:solidFill>
              </a:rPr>
              <a:t>zasiłku macierzyńskiego</a:t>
            </a:r>
            <a:r>
              <a:rPr lang="pl-PL" sz="2400" dirty="0" smtClean="0">
                <a:solidFill>
                  <a:schemeClr val="accent4">
                    <a:lumMod val="50000"/>
                  </a:schemeClr>
                </a:solidFill>
              </a:rPr>
              <a:t> </a:t>
            </a:r>
            <a:r>
              <a:rPr lang="pl-PL" sz="2400" dirty="0">
                <a:solidFill>
                  <a:schemeClr val="accent4">
                    <a:lumMod val="50000"/>
                  </a:schemeClr>
                </a:solidFill>
              </a:rPr>
              <a:t>za okres urlopu </a:t>
            </a:r>
            <a:r>
              <a:rPr lang="pl-PL" sz="2400" dirty="0" smtClean="0">
                <a:solidFill>
                  <a:schemeClr val="accent4">
                    <a:lumMod val="50000"/>
                  </a:schemeClr>
                </a:solidFill>
              </a:rPr>
              <a:t>macierzyńskiego/urlopu </a:t>
            </a:r>
            <a:r>
              <a:rPr lang="pl-PL" sz="2400" dirty="0">
                <a:solidFill>
                  <a:schemeClr val="accent4">
                    <a:lumMod val="50000"/>
                  </a:schemeClr>
                </a:solidFill>
              </a:rPr>
              <a:t>na warunkach urlopu </a:t>
            </a:r>
            <a:r>
              <a:rPr lang="pl-PL" sz="2400" dirty="0" smtClean="0">
                <a:solidFill>
                  <a:schemeClr val="accent4">
                    <a:lumMod val="50000"/>
                  </a:schemeClr>
                </a:solidFill>
              </a:rPr>
              <a:t>macierzyńskiego,</a:t>
            </a:r>
            <a:endParaRPr lang="pl-PL" sz="2400" dirty="0">
              <a:solidFill>
                <a:schemeClr val="accent4">
                  <a:lumMod val="50000"/>
                </a:schemeClr>
              </a:solidFill>
            </a:endParaRPr>
          </a:p>
          <a:p>
            <a:pPr marL="342900" lvl="0" indent="-342900">
              <a:lnSpc>
                <a:spcPct val="150000"/>
              </a:lnSpc>
              <a:buFont typeface="Wingdings" panose="05000000000000000000" pitchFamily="2" charset="2"/>
              <a:buChar char="Ø"/>
            </a:pPr>
            <a:r>
              <a:rPr lang="pl-PL" sz="2400" b="1" dirty="0">
                <a:solidFill>
                  <a:schemeClr val="accent4">
                    <a:lumMod val="50000"/>
                  </a:schemeClr>
                </a:solidFill>
              </a:rPr>
              <a:t>ostatnia część </a:t>
            </a:r>
            <a:r>
              <a:rPr lang="pl-PL" sz="2400" dirty="0">
                <a:solidFill>
                  <a:schemeClr val="accent4">
                    <a:lumMod val="50000"/>
                  </a:schemeClr>
                </a:solidFill>
              </a:rPr>
              <a:t>powinna przypadać nie później niż do zakończenia roku kalendarzowego </a:t>
            </a:r>
            <a:r>
              <a:rPr lang="pl-PL" sz="2400" b="1" dirty="0">
                <a:solidFill>
                  <a:schemeClr val="accent4">
                    <a:lumMod val="50000"/>
                  </a:schemeClr>
                </a:solidFill>
              </a:rPr>
              <a:t>w którym dziecku kończy 6 lat</a:t>
            </a:r>
            <a:r>
              <a:rPr lang="pl-PL" sz="2400" dirty="0">
                <a:solidFill>
                  <a:schemeClr val="accent4">
                    <a:lumMod val="50000"/>
                  </a:schemeClr>
                </a:solidFill>
              </a:rPr>
              <a:t>,  a w przypadku dziecka przyjętego na wychowanie odpowiednio do 7/10/14 roku życia. </a:t>
            </a:r>
          </a:p>
          <a:p>
            <a:endParaRPr lang="pl-PL" dirty="0"/>
          </a:p>
          <a:p>
            <a:endParaRPr lang="pl-PL" dirty="0"/>
          </a:p>
        </p:txBody>
      </p:sp>
      <p:sp>
        <p:nvSpPr>
          <p:cNvPr id="5" name="Symbol zastępczy tekstu 4"/>
          <p:cNvSpPr>
            <a:spLocks noGrp="1"/>
          </p:cNvSpPr>
          <p:nvPr>
            <p:ph type="body" sz="quarter" idx="14"/>
          </p:nvPr>
        </p:nvSpPr>
        <p:spPr>
          <a:xfrm>
            <a:off x="741760" y="1996480"/>
            <a:ext cx="11521280" cy="864096"/>
          </a:xfrm>
        </p:spPr>
        <p:txBody>
          <a:bodyPr/>
          <a:lstStyle/>
          <a:p>
            <a:r>
              <a:rPr lang="pl-PL" sz="2800" dirty="0" smtClean="0"/>
              <a:t>Zasady korzystania z zasiłku macierzyńskiego za okres urlopu rodzicielskiego </a:t>
            </a:r>
            <a:endParaRPr lang="pl-PL" sz="2800" dirty="0"/>
          </a:p>
        </p:txBody>
      </p:sp>
      <p:sp>
        <p:nvSpPr>
          <p:cNvPr id="8" name="Symbol zastępczy tekstu 1"/>
          <p:cNvSpPr>
            <a:spLocks noGrp="1"/>
          </p:cNvSpPr>
          <p:nvPr>
            <p:ph type="body" sz="quarter" idx="13"/>
          </p:nvPr>
        </p:nvSpPr>
        <p:spPr>
          <a:xfrm>
            <a:off x="2685976" y="124272"/>
            <a:ext cx="9217024" cy="694680"/>
          </a:xfrm>
        </p:spPr>
        <p:txBody>
          <a:bodyPr>
            <a:normAutofit fontScale="92500"/>
          </a:bodyPr>
          <a:lstStyle/>
          <a:p>
            <a:r>
              <a:rPr lang="pl-PL" sz="3300" dirty="0"/>
              <a:t>Urlop rodzicielski a ustalenie zasiłku macierzyńskiego </a:t>
            </a:r>
          </a:p>
          <a:p>
            <a:endParaRPr lang="pl-PL" dirty="0"/>
          </a:p>
        </p:txBody>
      </p:sp>
    </p:spTree>
    <p:extLst>
      <p:ext uri="{BB962C8B-B14F-4D97-AF65-F5344CB8AC3E}">
        <p14:creationId xmlns:p14="http://schemas.microsoft.com/office/powerpoint/2010/main" val="417697768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0"/>
          <p:cNvSpPr>
            <a:spLocks noGrp="1"/>
          </p:cNvSpPr>
          <p:nvPr>
            <p:ph type="body" sz="quarter" idx="14"/>
          </p:nvPr>
        </p:nvSpPr>
        <p:spPr>
          <a:xfrm>
            <a:off x="2974008" y="412304"/>
            <a:ext cx="8136904" cy="936104"/>
          </a:xfrm>
        </p:spPr>
        <p:txBody>
          <a:bodyPr/>
          <a:lstStyle/>
          <a:p>
            <a:r>
              <a:rPr lang="pl-PL" sz="4000" dirty="0" smtClean="0"/>
              <a:t>Wniosek o zasiłek macierzyński </a:t>
            </a:r>
            <a:endParaRPr lang="pl-PL" sz="4000" dirty="0"/>
          </a:p>
        </p:txBody>
      </p:sp>
      <p:graphicFrame>
        <p:nvGraphicFramePr>
          <p:cNvPr id="13" name="Symbol zastępczy zawartości 12"/>
          <p:cNvGraphicFramePr>
            <a:graphicFrameLocks noGrp="1"/>
          </p:cNvGraphicFramePr>
          <p:nvPr>
            <p:ph sz="quarter" idx="15"/>
            <p:extLst>
              <p:ext uri="{D42A27DB-BD31-4B8C-83A1-F6EECF244321}">
                <p14:modId xmlns:p14="http://schemas.microsoft.com/office/powerpoint/2010/main" val="652431110"/>
              </p:ext>
            </p:extLst>
          </p:nvPr>
        </p:nvGraphicFramePr>
        <p:xfrm>
          <a:off x="741760" y="1420416"/>
          <a:ext cx="11737304" cy="6696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8962580"/>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Szablon prezentacji">
  <a:themeElements>
    <a:clrScheme name="ZUS">
      <a:dk1>
        <a:srgbClr val="003D6E"/>
      </a:dk1>
      <a:lt1>
        <a:srgbClr val="FFFFFF"/>
      </a:lt1>
      <a:dk2>
        <a:srgbClr val="000000"/>
      </a:dk2>
      <a:lt2>
        <a:srgbClr val="FFFFFF"/>
      </a:lt2>
      <a:accent1>
        <a:srgbClr val="00993F"/>
      </a:accent1>
      <a:accent2>
        <a:srgbClr val="BEC3CE"/>
      </a:accent2>
      <a:accent3>
        <a:srgbClr val="E1B34F"/>
      </a:accent3>
      <a:accent4>
        <a:srgbClr val="3F84D2"/>
      </a:accent4>
      <a:accent5>
        <a:srgbClr val="F05E5E"/>
      </a:accent5>
      <a:accent6>
        <a:srgbClr val="773F9B"/>
      </a:accent6>
      <a:hlink>
        <a:srgbClr val="0000FF"/>
      </a:hlink>
      <a:folHlink>
        <a:srgbClr val="FF00FF"/>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kskluzywny">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Szablon prezentacji</Template>
  <TotalTime>2691</TotalTime>
  <Words>3534</Words>
  <Application>Microsoft Office PowerPoint</Application>
  <PresentationFormat>Niestandardowy</PresentationFormat>
  <Paragraphs>227</Paragraphs>
  <Slides>25</Slides>
  <Notes>3</Notes>
  <HiddenSlides>0</HiddenSlides>
  <MMClips>0</MMClips>
  <ScaleCrop>false</ScaleCrop>
  <HeadingPairs>
    <vt:vector size="6" baseType="variant">
      <vt:variant>
        <vt:lpstr>Używane czcionki</vt:lpstr>
      </vt:variant>
      <vt:variant>
        <vt:i4>10</vt:i4>
      </vt:variant>
      <vt:variant>
        <vt:lpstr>Motyw</vt:lpstr>
      </vt:variant>
      <vt:variant>
        <vt:i4>1</vt:i4>
      </vt:variant>
      <vt:variant>
        <vt:lpstr>Tytuły slajdów</vt:lpstr>
      </vt:variant>
      <vt:variant>
        <vt:i4>25</vt:i4>
      </vt:variant>
    </vt:vector>
  </HeadingPairs>
  <TitlesOfParts>
    <vt:vector size="36" baseType="lpstr">
      <vt:lpstr>맑은 고딕</vt:lpstr>
      <vt:lpstr>Arial</vt:lpstr>
      <vt:lpstr>Calibri</vt:lpstr>
      <vt:lpstr>Calibri Light</vt:lpstr>
      <vt:lpstr>Helvetica Light</vt:lpstr>
      <vt:lpstr>Helvetica Neue</vt:lpstr>
      <vt:lpstr>Lato Bold</vt:lpstr>
      <vt:lpstr>Lato Light</vt:lpstr>
      <vt:lpstr>Times New Roman</vt:lpstr>
      <vt:lpstr>Wingdings</vt:lpstr>
      <vt:lpstr>Szablon prezentacji</vt:lpstr>
      <vt:lpstr>Zmiany w świadczeniach pieniężnych wypłacanych z ubezpieczeń społecznych w razie choroby i macierzyństwa  od  26 kwietnia 2023 r., w związku ze zmianami w Kodeksie pracy  i w ustawie zasiłkowej  (wdrożenie dyrektywy unijnej „work life balance”)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ZUS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Smolarz, Sebastian</dc:creator>
  <cp:lastModifiedBy>Trojanowska, Izabela</cp:lastModifiedBy>
  <cp:revision>385</cp:revision>
  <cp:lastPrinted>2021-11-08T09:24:06Z</cp:lastPrinted>
  <dcterms:created xsi:type="dcterms:W3CDTF">2019-09-17T07:44:15Z</dcterms:created>
  <dcterms:modified xsi:type="dcterms:W3CDTF">2023-04-25T11:08:55Z</dcterms:modified>
</cp:coreProperties>
</file>