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4"/>
  </p:notesMasterIdLst>
  <p:handoutMasterIdLst>
    <p:handoutMasterId r:id="rId15"/>
  </p:handoutMasterIdLst>
  <p:sldIdLst>
    <p:sldId id="256" r:id="rId2"/>
    <p:sldId id="258" r:id="rId3"/>
    <p:sldId id="260" r:id="rId4"/>
    <p:sldId id="259" r:id="rId5"/>
    <p:sldId id="262" r:id="rId6"/>
    <p:sldId id="330" r:id="rId7"/>
    <p:sldId id="332" r:id="rId8"/>
    <p:sldId id="334" r:id="rId9"/>
    <p:sldId id="328" r:id="rId10"/>
    <p:sldId id="293" r:id="rId11"/>
    <p:sldId id="326" r:id="rId12"/>
    <p:sldId id="324" r:id="rId13"/>
  </p:sldIdLst>
  <p:sldSz cx="9144000" cy="6858000" type="screen4x3"/>
  <p:notesSz cx="6797675" cy="9926638"/>
  <p:defaultTextStyle>
    <a:defPPr>
      <a:defRPr lang="pl-PL"/>
    </a:defPPr>
    <a:lvl1pPr algn="l" rtl="0" fontAlgn="base">
      <a:spcBef>
        <a:spcPct val="0"/>
      </a:spcBef>
      <a:spcAft>
        <a:spcPct val="0"/>
      </a:spcAft>
      <a:defRPr sz="1400" kern="1200">
        <a:solidFill>
          <a:schemeClr val="tx1"/>
        </a:solidFill>
        <a:latin typeface="Arial" charset="0"/>
        <a:ea typeface="+mn-ea"/>
        <a:cs typeface="Arial" charset="0"/>
      </a:defRPr>
    </a:lvl1pPr>
    <a:lvl2pPr marL="457200" algn="l" rtl="0" fontAlgn="base">
      <a:spcBef>
        <a:spcPct val="0"/>
      </a:spcBef>
      <a:spcAft>
        <a:spcPct val="0"/>
      </a:spcAft>
      <a:defRPr sz="1400" kern="1200">
        <a:solidFill>
          <a:schemeClr val="tx1"/>
        </a:solidFill>
        <a:latin typeface="Arial" charset="0"/>
        <a:ea typeface="+mn-ea"/>
        <a:cs typeface="Arial" charset="0"/>
      </a:defRPr>
    </a:lvl2pPr>
    <a:lvl3pPr marL="914400" algn="l" rtl="0" fontAlgn="base">
      <a:spcBef>
        <a:spcPct val="0"/>
      </a:spcBef>
      <a:spcAft>
        <a:spcPct val="0"/>
      </a:spcAft>
      <a:defRPr sz="1400" kern="1200">
        <a:solidFill>
          <a:schemeClr val="tx1"/>
        </a:solidFill>
        <a:latin typeface="Arial" charset="0"/>
        <a:ea typeface="+mn-ea"/>
        <a:cs typeface="Arial" charset="0"/>
      </a:defRPr>
    </a:lvl3pPr>
    <a:lvl4pPr marL="1371600" algn="l" rtl="0" fontAlgn="base">
      <a:spcBef>
        <a:spcPct val="0"/>
      </a:spcBef>
      <a:spcAft>
        <a:spcPct val="0"/>
      </a:spcAft>
      <a:defRPr sz="1400" kern="1200">
        <a:solidFill>
          <a:schemeClr val="tx1"/>
        </a:solidFill>
        <a:latin typeface="Arial" charset="0"/>
        <a:ea typeface="+mn-ea"/>
        <a:cs typeface="Arial" charset="0"/>
      </a:defRPr>
    </a:lvl4pPr>
    <a:lvl5pPr marL="1828800" algn="l" rtl="0" fontAlgn="base">
      <a:spcBef>
        <a:spcPct val="0"/>
      </a:spcBef>
      <a:spcAft>
        <a:spcPct val="0"/>
      </a:spcAft>
      <a:defRPr sz="1400" kern="1200">
        <a:solidFill>
          <a:schemeClr val="tx1"/>
        </a:solidFill>
        <a:latin typeface="Arial" charset="0"/>
        <a:ea typeface="+mn-ea"/>
        <a:cs typeface="Arial" charset="0"/>
      </a:defRPr>
    </a:lvl5pPr>
    <a:lvl6pPr marL="2286000" algn="l" defTabSz="914400" rtl="0" eaLnBrk="1" latinLnBrk="0" hangingPunct="1">
      <a:defRPr sz="1400" kern="1200">
        <a:solidFill>
          <a:schemeClr val="tx1"/>
        </a:solidFill>
        <a:latin typeface="Arial" charset="0"/>
        <a:ea typeface="+mn-ea"/>
        <a:cs typeface="Arial" charset="0"/>
      </a:defRPr>
    </a:lvl6pPr>
    <a:lvl7pPr marL="2743200" algn="l" defTabSz="914400" rtl="0" eaLnBrk="1" latinLnBrk="0" hangingPunct="1">
      <a:defRPr sz="1400" kern="1200">
        <a:solidFill>
          <a:schemeClr val="tx1"/>
        </a:solidFill>
        <a:latin typeface="Arial" charset="0"/>
        <a:ea typeface="+mn-ea"/>
        <a:cs typeface="Arial" charset="0"/>
      </a:defRPr>
    </a:lvl7pPr>
    <a:lvl8pPr marL="3200400" algn="l" defTabSz="914400" rtl="0" eaLnBrk="1" latinLnBrk="0" hangingPunct="1">
      <a:defRPr sz="1400" kern="1200">
        <a:solidFill>
          <a:schemeClr val="tx1"/>
        </a:solidFill>
        <a:latin typeface="Arial" charset="0"/>
        <a:ea typeface="+mn-ea"/>
        <a:cs typeface="Arial" charset="0"/>
      </a:defRPr>
    </a:lvl8pPr>
    <a:lvl9pPr marL="3657600" algn="l" defTabSz="914400" rtl="0" eaLnBrk="1" latinLnBrk="0" hangingPunct="1">
      <a:defRPr sz="1400"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UGAJ-WOJCIECHOWSKA, MONIKA" initials="BM" lastIdx="2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77"/>
    <a:srgbClr val="005DA8"/>
    <a:srgbClr val="75015A"/>
    <a:srgbClr val="FF3300"/>
    <a:srgbClr val="31A32C"/>
    <a:srgbClr val="EE7F01"/>
    <a:srgbClr val="008000"/>
    <a:srgbClr val="3195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5" autoAdjust="0"/>
    <p:restoredTop sz="58583" autoAdjust="0"/>
  </p:normalViewPr>
  <p:slideViewPr>
    <p:cSldViewPr>
      <p:cViewPr varScale="1">
        <p:scale>
          <a:sx n="60" d="100"/>
          <a:sy n="60" d="100"/>
        </p:scale>
        <p:origin x="-242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8" d="100"/>
          <a:sy n="68" d="100"/>
        </p:scale>
        <p:origin x="-438"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hdr" sz="quarter"/>
          </p:nvPr>
        </p:nvSpPr>
        <p:spPr bwMode="auto">
          <a:xfrm>
            <a:off x="0" y="0"/>
            <a:ext cx="2946400"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pl-PL" dirty="0"/>
          </a:p>
        </p:txBody>
      </p:sp>
      <p:sp>
        <p:nvSpPr>
          <p:cNvPr id="193539" name="Rectangle 3"/>
          <p:cNvSpPr>
            <a:spLocks noGrp="1" noChangeArrowheads="1"/>
          </p:cNvSpPr>
          <p:nvPr>
            <p:ph type="dt" sz="quarter" idx="1"/>
          </p:nvPr>
        </p:nvSpPr>
        <p:spPr bwMode="auto">
          <a:xfrm>
            <a:off x="3849688" y="0"/>
            <a:ext cx="2946400" cy="49680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C7EDE0C5-1D99-4020-B4E4-C5AE6EC29898}" type="datetimeFigureOut">
              <a:rPr lang="pl-PL"/>
              <a:pPr>
                <a:defRPr/>
              </a:pPr>
              <a:t>2018-05-30</a:t>
            </a:fld>
            <a:endParaRPr lang="pl-PL" dirty="0"/>
          </a:p>
        </p:txBody>
      </p:sp>
      <p:sp>
        <p:nvSpPr>
          <p:cNvPr id="193540" name="Rectangle 4"/>
          <p:cNvSpPr>
            <a:spLocks noGrp="1" noChangeArrowheads="1"/>
          </p:cNvSpPr>
          <p:nvPr>
            <p:ph type="ftr" sz="quarter" idx="2"/>
          </p:nvPr>
        </p:nvSpPr>
        <p:spPr bwMode="auto">
          <a:xfrm>
            <a:off x="0" y="9428242"/>
            <a:ext cx="2946400"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pl-PL" dirty="0"/>
          </a:p>
        </p:txBody>
      </p:sp>
      <p:sp>
        <p:nvSpPr>
          <p:cNvPr id="193541" name="Rectangle 5"/>
          <p:cNvSpPr>
            <a:spLocks noGrp="1" noChangeArrowheads="1"/>
          </p:cNvSpPr>
          <p:nvPr>
            <p:ph type="sldNum" sz="quarter" idx="3"/>
          </p:nvPr>
        </p:nvSpPr>
        <p:spPr bwMode="auto">
          <a:xfrm>
            <a:off x="3849688" y="9428242"/>
            <a:ext cx="2946400" cy="4968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8D67E63-AFC0-4847-BE7F-C4A39BB713F2}" type="slidenum">
              <a:rPr lang="pl-PL"/>
              <a:pPr>
                <a:defRPr/>
              </a:pPr>
              <a:t>‹#›</a:t>
            </a:fld>
            <a:endParaRPr lang="pl-PL" dirty="0"/>
          </a:p>
        </p:txBody>
      </p:sp>
    </p:spTree>
    <p:extLst>
      <p:ext uri="{BB962C8B-B14F-4D97-AF65-F5344CB8AC3E}">
        <p14:creationId xmlns:p14="http://schemas.microsoft.com/office/powerpoint/2010/main" val="4271572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09"/>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pl-PL" dirty="0"/>
          </a:p>
        </p:txBody>
      </p:sp>
      <p:sp>
        <p:nvSpPr>
          <p:cNvPr id="3" name="Symbol zastępczy daty 2"/>
          <p:cNvSpPr>
            <a:spLocks noGrp="1"/>
          </p:cNvSpPr>
          <p:nvPr>
            <p:ph type="dt" idx="1"/>
          </p:nvPr>
        </p:nvSpPr>
        <p:spPr>
          <a:xfrm>
            <a:off x="3849688" y="0"/>
            <a:ext cx="2946400" cy="496809"/>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CA39F79-B789-4343-93BE-7DE29A4E0551}" type="datetimeFigureOut">
              <a:rPr lang="pl-PL"/>
              <a:pPr>
                <a:defRPr/>
              </a:pPr>
              <a:t>2018-05-30</a:t>
            </a:fld>
            <a:endParaRPr lang="pl-PL" dirty="0"/>
          </a:p>
        </p:txBody>
      </p:sp>
      <p:sp>
        <p:nvSpPr>
          <p:cNvPr id="4" name="Symbol zastępczy obrazu slajdu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0" tIns="45720" rIns="91440" bIns="45720" rtlCol="0" anchor="ctr"/>
          <a:lstStyle/>
          <a:p>
            <a:pPr lvl="0"/>
            <a:endParaRPr lang="pl-PL" noProof="0" dirty="0"/>
          </a:p>
        </p:txBody>
      </p:sp>
      <p:sp>
        <p:nvSpPr>
          <p:cNvPr id="5" name="Symbol zastępczy notatek 4"/>
          <p:cNvSpPr>
            <a:spLocks noGrp="1"/>
          </p:cNvSpPr>
          <p:nvPr>
            <p:ph type="body" sz="quarter" idx="3"/>
          </p:nvPr>
        </p:nvSpPr>
        <p:spPr>
          <a:xfrm>
            <a:off x="679450" y="4715710"/>
            <a:ext cx="5438775" cy="4466511"/>
          </a:xfrm>
          <a:prstGeom prst="rect">
            <a:avLst/>
          </a:prstGeom>
        </p:spPr>
        <p:txBody>
          <a:bodyPr vert="horz" lIns="91440" tIns="45720" rIns="91440" bIns="45720" rtlCol="0"/>
          <a:lstStyle/>
          <a:p>
            <a:pPr lvl="0"/>
            <a:r>
              <a:rPr lang="pl-PL" noProof="0" smtClean="0"/>
              <a:t>Kliknij, aby edytować style wzorca tekstu</a:t>
            </a:r>
          </a:p>
          <a:p>
            <a:pPr lvl="1"/>
            <a:r>
              <a:rPr lang="pl-PL" noProof="0" smtClean="0"/>
              <a:t>Drugi poziom</a:t>
            </a:r>
          </a:p>
          <a:p>
            <a:pPr lvl="2"/>
            <a:r>
              <a:rPr lang="pl-PL" noProof="0" smtClean="0"/>
              <a:t>Trzeci poziom</a:t>
            </a:r>
          </a:p>
          <a:p>
            <a:pPr lvl="3"/>
            <a:r>
              <a:rPr lang="pl-PL" noProof="0" smtClean="0"/>
              <a:t>Czwarty poziom</a:t>
            </a:r>
          </a:p>
          <a:p>
            <a:pPr lvl="4"/>
            <a:r>
              <a:rPr lang="pl-PL" noProof="0" smtClean="0"/>
              <a:t>Piąty poziom</a:t>
            </a:r>
            <a:endParaRPr lang="pl-PL" noProof="0"/>
          </a:p>
        </p:txBody>
      </p:sp>
      <p:sp>
        <p:nvSpPr>
          <p:cNvPr id="6" name="Symbol zastępczy stopki 5"/>
          <p:cNvSpPr>
            <a:spLocks noGrp="1"/>
          </p:cNvSpPr>
          <p:nvPr>
            <p:ph type="ftr" sz="quarter" idx="4"/>
          </p:nvPr>
        </p:nvSpPr>
        <p:spPr>
          <a:xfrm>
            <a:off x="0" y="9428242"/>
            <a:ext cx="2946400" cy="496809"/>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pl-PL" dirty="0"/>
          </a:p>
        </p:txBody>
      </p:sp>
      <p:sp>
        <p:nvSpPr>
          <p:cNvPr id="7" name="Symbol zastępczy numeru slajdu 6"/>
          <p:cNvSpPr>
            <a:spLocks noGrp="1"/>
          </p:cNvSpPr>
          <p:nvPr>
            <p:ph type="sldNum" sz="quarter" idx="5"/>
          </p:nvPr>
        </p:nvSpPr>
        <p:spPr>
          <a:xfrm>
            <a:off x="3849688" y="9428242"/>
            <a:ext cx="2946400" cy="496809"/>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EA0F21A-AF16-42B3-9EC2-F401F177D17A}" type="slidenum">
              <a:rPr lang="pl-PL"/>
              <a:pPr>
                <a:defRPr/>
              </a:pPr>
              <a:t>‹#›</a:t>
            </a:fld>
            <a:endParaRPr lang="pl-PL" dirty="0"/>
          </a:p>
        </p:txBody>
      </p:sp>
    </p:spTree>
    <p:extLst>
      <p:ext uri="{BB962C8B-B14F-4D97-AF65-F5344CB8AC3E}">
        <p14:creationId xmlns:p14="http://schemas.microsoft.com/office/powerpoint/2010/main" val="38693528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6"/>
          <p:cNvSpPr>
            <a:spLocks noGrp="1"/>
          </p:cNvSpPr>
          <p:nvPr>
            <p:ph type="sldNum" sz="quarter" idx="5"/>
          </p:nvPr>
        </p:nvSpPr>
        <p:spPr/>
        <p:txBody>
          <a:bodyPr/>
          <a:lstStyle/>
          <a:p>
            <a:pPr>
              <a:defRPr/>
            </a:pPr>
            <a:fld id="{1FA658E4-CF35-489F-B010-1CEB13104EFE}" type="slidenum">
              <a:rPr lang="pl-PL"/>
              <a:pPr>
                <a:defRPr/>
              </a:pPr>
              <a:t>1</a:t>
            </a:fld>
            <a:endParaRPr lang="pl-PL" dirty="0"/>
          </a:p>
        </p:txBody>
      </p:sp>
      <p:sp>
        <p:nvSpPr>
          <p:cNvPr id="22531"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pl-PL" altLang="pl-PL"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6"/>
          <p:cNvSpPr>
            <a:spLocks noGrp="1"/>
          </p:cNvSpPr>
          <p:nvPr>
            <p:ph type="sldNum" sz="quarter" idx="5"/>
          </p:nvPr>
        </p:nvSpPr>
        <p:spPr/>
        <p:txBody>
          <a:bodyPr/>
          <a:lstStyle/>
          <a:p>
            <a:pPr>
              <a:defRPr/>
            </a:pPr>
            <a:fld id="{7605CE05-E264-4742-957C-B7A60477B314}" type="slidenum">
              <a:rPr lang="pl-PL"/>
              <a:pPr>
                <a:defRPr/>
              </a:pPr>
              <a:t>10</a:t>
            </a:fld>
            <a:endParaRPr lang="pl-PL" dirty="0"/>
          </a:p>
        </p:txBody>
      </p:sp>
      <p:sp>
        <p:nvSpPr>
          <p:cNvPr id="33795"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Here you may refer to supplementary material No. 2. </a:t>
            </a:r>
            <a:endParaRPr lang="pl-PL" sz="1200" kern="1200" dirty="0">
              <a:solidFill>
                <a:schemeClr val="tx1"/>
              </a:solidFill>
              <a:effectLst/>
              <a:latin typeface="+mn-lt"/>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ymbol zastępczy obrazu slajd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Symbol zastępczy notatek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Launched on 14 June 2012 </a:t>
            </a:r>
            <a:r>
              <a:rPr lang="en-GB" sz="1200" b="1" kern="1200" dirty="0" smtClean="0">
                <a:solidFill>
                  <a:schemeClr val="tx1"/>
                </a:solidFill>
                <a:effectLst/>
                <a:latin typeface="+mn-lt"/>
                <a:ea typeface="+mn-ea"/>
                <a:cs typeface="+mn-cs"/>
              </a:rPr>
              <a:t>Electronic Services Platform</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ZUS</a:t>
            </a:r>
            <a:r>
              <a:rPr lang="en-GB" sz="1200" kern="1200" dirty="0" smtClean="0">
                <a:solidFill>
                  <a:schemeClr val="tx1"/>
                </a:solidFill>
                <a:effectLst/>
                <a:latin typeface="+mn-lt"/>
                <a:ea typeface="+mn-ea"/>
                <a:cs typeface="+mn-cs"/>
              </a:rPr>
              <a:t> (PUE ZUS) is nothing else than ZUS on the Internet (www.zus.pl). Thanks to this modern form of contact with ZUS, most matters related to social insurance can be settled electronically, including information about the benefits granted and the dates of their payment. </a:t>
            </a:r>
            <a:endParaRPr lang="pl-PL" sz="1200" kern="1200" dirty="0" smtClean="0">
              <a:solidFill>
                <a:schemeClr val="tx1"/>
              </a:solidFill>
              <a:effectLst/>
              <a:latin typeface="+mn-lt"/>
              <a:ea typeface="+mn-ea"/>
              <a:cs typeface="+mn-cs"/>
            </a:endParaRPr>
          </a:p>
          <a:p>
            <a:endParaRPr lang="pl-PL"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Telephone Service Centre number is </a:t>
            </a:r>
            <a:r>
              <a:rPr lang="en-GB" sz="1200" kern="1200" dirty="0" smtClean="0">
                <a:solidFill>
                  <a:schemeClr val="tx1"/>
                </a:solidFill>
                <a:effectLst/>
                <a:latin typeface="+mn-lt"/>
                <a:ea typeface="+mn-ea"/>
                <a:cs typeface="+mn-cs"/>
              </a:rPr>
              <a:t>22 560 16 00. </a:t>
            </a:r>
            <a:r>
              <a:rPr lang="en-GB" sz="1200" kern="1200" dirty="0" smtClean="0">
                <a:solidFill>
                  <a:schemeClr val="tx1"/>
                </a:solidFill>
                <a:effectLst/>
                <a:latin typeface="+mn-lt"/>
                <a:ea typeface="+mn-ea"/>
                <a:cs typeface="+mn-cs"/>
              </a:rPr>
              <a:t>Consultants </a:t>
            </a:r>
            <a:r>
              <a:rPr lang="en-GB" sz="1200" kern="1200" dirty="0" smtClean="0">
                <a:solidFill>
                  <a:schemeClr val="tx1"/>
                </a:solidFill>
                <a:effectLst/>
                <a:latin typeface="+mn-lt"/>
                <a:ea typeface="+mn-ea"/>
                <a:cs typeface="+mn-cs"/>
              </a:rPr>
              <a:t>work from Monday to Friday from 7 a.m. to </a:t>
            </a:r>
            <a:r>
              <a:rPr lang="en-GB" sz="1200" kern="1200" dirty="0" smtClean="0">
                <a:solidFill>
                  <a:schemeClr val="tx1"/>
                </a:solidFill>
                <a:effectLst/>
                <a:latin typeface="+mn-lt"/>
                <a:ea typeface="+mn-ea"/>
                <a:cs typeface="+mn-cs"/>
              </a:rPr>
              <a:t>6 </a:t>
            </a:r>
            <a:r>
              <a:rPr lang="en-GB" sz="1200" kern="1200" dirty="0" smtClean="0">
                <a:solidFill>
                  <a:schemeClr val="tx1"/>
                </a:solidFill>
                <a:effectLst/>
                <a:latin typeface="+mn-lt"/>
                <a:ea typeface="+mn-ea"/>
                <a:cs typeface="+mn-cs"/>
              </a:rPr>
              <a:t>p.m.</a:t>
            </a:r>
            <a:endParaRPr lang="pl-PL" sz="1200" kern="1200" dirty="0" smtClean="0">
              <a:solidFill>
                <a:schemeClr val="tx1"/>
              </a:solidFill>
              <a:effectLst/>
              <a:latin typeface="+mn-lt"/>
              <a:ea typeface="+mn-ea"/>
              <a:cs typeface="+mn-cs"/>
            </a:endParaRPr>
          </a:p>
          <a:p>
            <a:endParaRPr lang="pl-PL" b="0" dirty="0" smtClean="0"/>
          </a:p>
          <a:p>
            <a:endParaRPr lang="pl-PL" b="0" dirty="0"/>
          </a:p>
        </p:txBody>
      </p:sp>
      <p:sp>
        <p:nvSpPr>
          <p:cNvPr id="4" name="Symbol zastępczy numeru slajdu 3"/>
          <p:cNvSpPr>
            <a:spLocks noGrp="1"/>
          </p:cNvSpPr>
          <p:nvPr>
            <p:ph type="sldNum" sz="quarter" idx="5"/>
          </p:nvPr>
        </p:nvSpPr>
        <p:spPr/>
        <p:txBody>
          <a:bodyPr/>
          <a:lstStyle/>
          <a:p>
            <a:pPr>
              <a:defRPr/>
            </a:pPr>
            <a:fld id="{2C615F4E-41AC-4B99-96AF-92C87125CCA6}" type="slidenum">
              <a:rPr lang="pl-PL" smtClean="0"/>
              <a:pPr>
                <a:defRPr/>
              </a:pPr>
              <a:t>11</a:t>
            </a:fld>
            <a:endParaRPr lang="pl-PL"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6"/>
          <p:cNvSpPr>
            <a:spLocks noGrp="1"/>
          </p:cNvSpPr>
          <p:nvPr>
            <p:ph type="sldNum" sz="quarter" idx="5"/>
          </p:nvPr>
        </p:nvSpPr>
        <p:spPr/>
        <p:txBody>
          <a:bodyPr/>
          <a:lstStyle/>
          <a:p>
            <a:pPr>
              <a:defRPr/>
            </a:pPr>
            <a:fld id="{D799C027-00FE-4369-8A29-E0810182A93E}" type="slidenum">
              <a:rPr lang="pl-PL"/>
              <a:pPr>
                <a:defRPr/>
              </a:pPr>
              <a:t>12</a:t>
            </a:fld>
            <a:endParaRPr lang="pl-PL" dirty="0"/>
          </a:p>
        </p:txBody>
      </p:sp>
      <p:sp>
        <p:nvSpPr>
          <p:cNvPr id="37891"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pl-PL" dirty="0" smtClean="0">
                <a:latin typeface="Times New Roman" pitchFamily="18" charset="0"/>
              </a:rPr>
              <a:t>The website presents the profile of an insured person and </a:t>
            </a:r>
            <a:r>
              <a:rPr lang="pl-PL" altLang="pl-PL" dirty="0" smtClean="0">
                <a:latin typeface="Times New Roman" pitchFamily="18" charset="0"/>
              </a:rPr>
              <a:t>a</a:t>
            </a:r>
            <a:r>
              <a:rPr lang="en-US" altLang="pl-PL" dirty="0" smtClean="0">
                <a:latin typeface="Times New Roman" pitchFamily="18" charset="0"/>
              </a:rPr>
              <a:t> list of paid contributions for </a:t>
            </a:r>
            <a:r>
              <a:rPr lang="en-US" altLang="pl-PL" noProof="0" dirty="0" smtClean="0">
                <a:latin typeface="Times New Roman" pitchFamily="18" charset="0"/>
              </a:rPr>
              <a:t>given</a:t>
            </a:r>
            <a:r>
              <a:rPr lang="en-US" altLang="pl-PL" dirty="0" smtClean="0">
                <a:latin typeface="Times New Roman" pitchFamily="18" charset="0"/>
              </a:rPr>
              <a:t> months. An insured person can check if the employer pays contributions for </a:t>
            </a:r>
            <a:r>
              <a:rPr lang="pl-PL" altLang="pl-PL" b="0" dirty="0" smtClean="0">
                <a:latin typeface="Times New Roman" pitchFamily="18" charset="0"/>
              </a:rPr>
              <a:t>him</a:t>
            </a:r>
            <a:r>
              <a:rPr lang="en-US" altLang="pl-PL" b="0" dirty="0" smtClean="0">
                <a:latin typeface="Times New Roman" pitchFamily="18" charset="0"/>
              </a:rPr>
              <a:t> </a:t>
            </a:r>
            <a:r>
              <a:rPr lang="en-US" altLang="pl-PL" b="1" dirty="0" smtClean="0">
                <a:latin typeface="Times New Roman" pitchFamily="18" charset="0"/>
              </a:rPr>
              <a:t>on </a:t>
            </a:r>
            <a:r>
              <a:rPr lang="en-US" altLang="pl-PL" b="1" noProof="0" dirty="0" smtClean="0">
                <a:latin typeface="Times New Roman" pitchFamily="18" charset="0"/>
              </a:rPr>
              <a:t>the insured person’</a:t>
            </a:r>
            <a:r>
              <a:rPr lang="pl-PL" altLang="pl-PL" b="1" dirty="0" smtClean="0">
                <a:latin typeface="Times New Roman" pitchFamily="18" charset="0"/>
              </a:rPr>
              <a:t>s </a:t>
            </a:r>
            <a:r>
              <a:rPr lang="en-US" altLang="pl-PL" b="1" dirty="0" smtClean="0">
                <a:latin typeface="Times New Roman" pitchFamily="18" charset="0"/>
              </a:rPr>
              <a:t>account at PUE ZUS</a:t>
            </a:r>
            <a:r>
              <a:rPr lang="en-US" altLang="pl-PL" dirty="0" smtClean="0">
                <a:latin typeface="Times New Roman" pitchFamily="18" charset="0"/>
              </a:rPr>
              <a:t>.</a:t>
            </a:r>
            <a:endParaRPr lang="pl-PL" altLang="pl-PL"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6"/>
          <p:cNvSpPr>
            <a:spLocks noGrp="1"/>
          </p:cNvSpPr>
          <p:nvPr>
            <p:ph type="sldNum" sz="quarter" idx="5"/>
          </p:nvPr>
        </p:nvSpPr>
        <p:spPr/>
        <p:txBody>
          <a:bodyPr/>
          <a:lstStyle/>
          <a:p>
            <a:pPr>
              <a:defRPr/>
            </a:pPr>
            <a:fld id="{AD1D95B6-DFD1-46B6-ACC1-8A15AD282F0D}" type="slidenum">
              <a:rPr lang="pl-PL"/>
              <a:pPr>
                <a:defRPr/>
              </a:pPr>
              <a:t>2</a:t>
            </a:fld>
            <a:endParaRPr lang="pl-PL" dirty="0"/>
          </a:p>
        </p:txBody>
      </p:sp>
      <p:sp>
        <p:nvSpPr>
          <p:cNvPr id="23555"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pl-PL" altLang="pl-PL"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6"/>
          <p:cNvSpPr>
            <a:spLocks noGrp="1"/>
          </p:cNvSpPr>
          <p:nvPr>
            <p:ph type="sldNum" sz="quarter" idx="5"/>
          </p:nvPr>
        </p:nvSpPr>
        <p:spPr/>
        <p:txBody>
          <a:bodyPr/>
          <a:lstStyle/>
          <a:p>
            <a:pPr>
              <a:defRPr/>
            </a:pPr>
            <a:fld id="{8D0D8AF0-63A7-458C-B003-705BAA2E5AF0}" type="slidenum">
              <a:rPr lang="pl-PL"/>
              <a:pPr>
                <a:defRPr/>
              </a:pPr>
              <a:t>3</a:t>
            </a:fld>
            <a:endParaRPr lang="pl-PL" dirty="0"/>
          </a:p>
        </p:txBody>
      </p:sp>
      <p:sp>
        <p:nvSpPr>
          <p:cNvPr id="24579"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We refer to Lesson 1, during which we talked about how the Polish pension system was created. The idea of ​​intergenerational solidarity was shaped at the turn of the 19th and 20th century. It was a response to the liberal philosophy according to which the self-interest is more important than the common good. As we age, we lose strength and must use the help of other people, care or infrastructure maintained by the whole society.</a:t>
            </a:r>
            <a:endParaRPr lang="pl-PL" sz="1200" kern="1200" dirty="0" smtClean="0">
              <a:solidFill>
                <a:schemeClr val="tx1"/>
              </a:solidFill>
              <a:effectLst/>
              <a:latin typeface="+mn-lt"/>
              <a:ea typeface="+mn-ea"/>
              <a:cs typeface="+mn-cs"/>
            </a:endParaRPr>
          </a:p>
          <a:p>
            <a:endParaRPr lang="pl-PL"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We can refer to student's sentences: </a:t>
            </a:r>
            <a:endParaRPr lang="pl-PL"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Social insurance is important because: </a:t>
            </a:r>
            <a:endParaRPr lang="pl-PL" sz="1200" kern="1200" dirty="0" smtClean="0">
              <a:solidFill>
                <a:schemeClr val="tx1"/>
              </a:solidFill>
              <a:effectLst/>
              <a:latin typeface="+mn-lt"/>
              <a:ea typeface="+mn-ea"/>
              <a:cs typeface="+mn-cs"/>
            </a:endParaRPr>
          </a:p>
          <a:p>
            <a:endParaRPr lang="pl-PL" altLang="pl-PL"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6"/>
          <p:cNvSpPr>
            <a:spLocks noGrp="1"/>
          </p:cNvSpPr>
          <p:nvPr>
            <p:ph type="sldNum" sz="quarter" idx="5"/>
          </p:nvPr>
        </p:nvSpPr>
        <p:spPr/>
        <p:txBody>
          <a:bodyPr/>
          <a:lstStyle/>
          <a:p>
            <a:pPr>
              <a:defRPr/>
            </a:pPr>
            <a:fld id="{02569D35-4030-4434-A7B3-F4772CAB3FB3}" type="slidenum">
              <a:rPr lang="pl-PL"/>
              <a:pPr>
                <a:defRPr/>
              </a:pPr>
              <a:t>4</a:t>
            </a:fld>
            <a:endParaRPr lang="pl-PL" dirty="0"/>
          </a:p>
        </p:txBody>
      </p:sp>
      <p:sp>
        <p:nvSpPr>
          <p:cNvPr id="25603"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1" kern="1200" dirty="0" smtClean="0">
                <a:solidFill>
                  <a:schemeClr val="tx1"/>
                </a:solidFill>
                <a:effectLst/>
                <a:latin typeface="+mn-lt"/>
                <a:ea typeface="+mn-ea"/>
                <a:cs typeface="+mn-cs"/>
              </a:rPr>
              <a:t>Why was the reform of the pension system necessary? </a:t>
            </a:r>
            <a:r>
              <a:rPr lang="en-GB" sz="1200" kern="1200" dirty="0" smtClean="0">
                <a:solidFill>
                  <a:schemeClr val="tx1"/>
                </a:solidFill>
                <a:effectLst/>
                <a:latin typeface="+mn-lt"/>
                <a:ea typeface="+mn-ea"/>
                <a:cs typeface="+mn-cs"/>
              </a:rPr>
              <a:t>This is a consequence of the aging of society. From the forecast of the Office of the Government Plenipotentiary for Reform of Social Security showed that in the future too few people will work for one old-age pensioner. </a:t>
            </a:r>
            <a:endParaRPr lang="pl-PL" sz="1200" kern="1200" dirty="0" smtClean="0">
              <a:solidFill>
                <a:schemeClr val="tx1"/>
              </a:solidFill>
              <a:effectLst/>
              <a:latin typeface="+mn-lt"/>
              <a:ea typeface="+mn-ea"/>
              <a:cs typeface="+mn-cs"/>
            </a:endParaRPr>
          </a:p>
          <a:p>
            <a:endParaRPr lang="pl-PL"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purpose of the reform was not only to guarantee the payment of pensions to all insured persons in the future, but also to link the amount of contribution paid to the amount of the future benefit more closely. The pension system, which was in Poland until 31 December 1998, was a defined benefit system. In such a system there is no relation between the amount of contribution paid and the amount of future old-age pension.</a:t>
            </a:r>
            <a:endParaRPr lang="pl-PL"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the pension system which is being implemented from 1 January 1999, the main rule is: the more you pay, the more you get. The amount of the future old-age pension depends solely on: the sum of the contributions paid, the situation on the labour market or the efficiency of investing funds accumulated in open pension funds. Defined contribution system requires the insured to make sure his employer pays the full amount of old-age pension contribution. </a:t>
            </a:r>
            <a:endParaRPr lang="pl-PL" sz="1200" kern="1200" dirty="0" smtClean="0">
              <a:solidFill>
                <a:schemeClr val="tx1"/>
              </a:solidFill>
              <a:effectLst/>
              <a:latin typeface="+mn-lt"/>
              <a:ea typeface="+mn-ea"/>
              <a:cs typeface="+mn-cs"/>
            </a:endParaRPr>
          </a:p>
          <a:p>
            <a:endParaRPr lang="pl-PL"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Defined contribution system</a:t>
            </a:r>
            <a:r>
              <a:rPr lang="en-GB" sz="1200" kern="1200" dirty="0" smtClean="0">
                <a:solidFill>
                  <a:schemeClr val="tx1"/>
                </a:solidFill>
                <a:effectLst/>
                <a:latin typeface="+mn-lt"/>
                <a:ea typeface="+mn-ea"/>
                <a:cs typeface="+mn-cs"/>
              </a:rPr>
              <a:t> – a</a:t>
            </a:r>
            <a:r>
              <a:rPr lang="pl-PL"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system in which the amount of the old-age pension depends on the sum of the contributions paid.</a:t>
            </a:r>
            <a:endParaRPr lang="pl-PL"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Defined </a:t>
            </a:r>
            <a:r>
              <a:rPr lang="pl-PL" sz="1200" b="1" kern="1200" dirty="0" smtClean="0">
                <a:solidFill>
                  <a:schemeClr val="tx1"/>
                </a:solidFill>
                <a:effectLst/>
                <a:latin typeface="+mn-lt"/>
                <a:ea typeface="+mn-ea"/>
                <a:cs typeface="+mn-cs"/>
              </a:rPr>
              <a:t>b</a:t>
            </a:r>
            <a:r>
              <a:rPr lang="en-GB" sz="1200" b="1" kern="1200" dirty="0" err="1" smtClean="0">
                <a:solidFill>
                  <a:schemeClr val="tx1"/>
                </a:solidFill>
                <a:effectLst/>
                <a:latin typeface="+mn-lt"/>
                <a:ea typeface="+mn-ea"/>
                <a:cs typeface="+mn-cs"/>
              </a:rPr>
              <a:t>enefit</a:t>
            </a:r>
            <a:r>
              <a:rPr lang="en-GB" sz="1200" b="1" kern="1200" dirty="0" smtClean="0">
                <a:solidFill>
                  <a:schemeClr val="tx1"/>
                </a:solidFill>
                <a:effectLst/>
                <a:latin typeface="+mn-lt"/>
                <a:ea typeface="+mn-ea"/>
                <a:cs typeface="+mn-cs"/>
              </a:rPr>
              <a:t> </a:t>
            </a:r>
            <a:r>
              <a:rPr lang="pl-PL" sz="1200" b="1" kern="1200" dirty="0" smtClean="0">
                <a:solidFill>
                  <a:schemeClr val="tx1"/>
                </a:solidFill>
                <a:effectLst/>
                <a:latin typeface="+mn-lt"/>
                <a:ea typeface="+mn-ea"/>
                <a:cs typeface="+mn-cs"/>
              </a:rPr>
              <a:t>s</a:t>
            </a:r>
            <a:r>
              <a:rPr lang="en-GB" sz="1200" b="1" kern="1200" dirty="0" err="1" smtClean="0">
                <a:solidFill>
                  <a:schemeClr val="tx1"/>
                </a:solidFill>
                <a:effectLst/>
                <a:latin typeface="+mn-lt"/>
                <a:ea typeface="+mn-ea"/>
                <a:cs typeface="+mn-cs"/>
              </a:rPr>
              <a:t>ystem</a:t>
            </a:r>
            <a:r>
              <a:rPr lang="en-GB" sz="1200" b="1"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a:t>
            </a:r>
            <a:r>
              <a:rPr lang="pl-PL"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system in which the amount of the pension constitutes a specified per cent of the last salary of the insured. </a:t>
            </a:r>
            <a:endParaRPr lang="pl-PL" sz="1200" kern="1200" dirty="0">
              <a:solidFill>
                <a:schemeClr val="tx1"/>
              </a:solidFill>
              <a:effectLst/>
              <a:latin typeface="+mn-lt"/>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6"/>
          <p:cNvSpPr>
            <a:spLocks noGrp="1"/>
          </p:cNvSpPr>
          <p:nvPr>
            <p:ph type="sldNum" sz="quarter" idx="5"/>
          </p:nvPr>
        </p:nvSpPr>
        <p:spPr/>
        <p:txBody>
          <a:bodyPr/>
          <a:lstStyle/>
          <a:p>
            <a:pPr>
              <a:defRPr/>
            </a:pPr>
            <a:fld id="{A20D7E69-7ACA-440B-B4E9-8BE53ABA3D6F}" type="slidenum">
              <a:rPr lang="pl-PL"/>
              <a:pPr>
                <a:defRPr/>
              </a:pPr>
              <a:t>5</a:t>
            </a:fld>
            <a:endParaRPr lang="pl-PL" dirty="0"/>
          </a:p>
        </p:txBody>
      </p:sp>
      <p:sp>
        <p:nvSpPr>
          <p:cNvPr id="26627"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1" kern="1200" dirty="0" smtClean="0">
                <a:solidFill>
                  <a:schemeClr val="tx1"/>
                </a:solidFill>
                <a:effectLst/>
                <a:latin typeface="+mn-lt"/>
                <a:ea typeface="+mn-ea"/>
                <a:cs typeface="+mn-cs"/>
              </a:rPr>
              <a:t>Account of the insured</a:t>
            </a:r>
            <a:r>
              <a:rPr lang="en-GB" sz="1200" kern="1200" dirty="0" smtClean="0">
                <a:solidFill>
                  <a:schemeClr val="tx1"/>
                </a:solidFill>
                <a:effectLst/>
                <a:latin typeface="+mn-lt"/>
                <a:ea typeface="+mn-ea"/>
                <a:cs typeface="+mn-cs"/>
              </a:rPr>
              <a:t> – individual</a:t>
            </a:r>
            <a:r>
              <a:rPr lang="pl-PL"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account of each insured person kept by ZUS. </a:t>
            </a:r>
            <a:endParaRPr lang="pl-PL"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Adjustment of contributions</a:t>
            </a:r>
            <a:r>
              <a:rPr lang="en-GB" sz="1200" kern="1200" dirty="0" smtClean="0">
                <a:solidFill>
                  <a:schemeClr val="tx1"/>
                </a:solidFill>
                <a:effectLst/>
                <a:latin typeface="+mn-lt"/>
                <a:ea typeface="+mn-ea"/>
                <a:cs typeface="+mn-cs"/>
              </a:rPr>
              <a:t> – its</a:t>
            </a:r>
            <a:r>
              <a:rPr lang="pl-PL"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purpose is to multiply the insured person's contributions by the adopted cost of living adjustment rate. It equals the total consumer price index in the calendar year. </a:t>
            </a:r>
            <a:endParaRPr lang="pl-PL"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Tables of average further life</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expectanc</a:t>
            </a:r>
            <a:r>
              <a:rPr lang="en-GB" sz="1200" kern="1200" dirty="0" smtClean="0">
                <a:solidFill>
                  <a:schemeClr val="tx1"/>
                </a:solidFill>
                <a:effectLst/>
                <a:latin typeface="+mn-lt"/>
                <a:ea typeface="+mn-ea"/>
                <a:cs typeface="+mn-cs"/>
              </a:rPr>
              <a:t>y – they</a:t>
            </a:r>
            <a:r>
              <a:rPr lang="pl-PL"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determine the average life expectancy (in months) for a person at a given age. It is announced by the president of the Central Statistical Office.</a:t>
            </a:r>
            <a:endParaRPr lang="pl-PL"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Initial capital –</a:t>
            </a:r>
            <a:r>
              <a:rPr lang="en-GB" sz="1200" kern="1200" dirty="0" smtClean="0">
                <a:solidFill>
                  <a:schemeClr val="tx1"/>
                </a:solidFill>
                <a:effectLst/>
                <a:latin typeface="+mn-lt"/>
                <a:ea typeface="+mn-ea"/>
                <a:cs typeface="+mn-cs"/>
              </a:rPr>
              <a:t> funds</a:t>
            </a:r>
            <a:r>
              <a:rPr lang="pl-PL"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accumulated for old-age pension before 1999. </a:t>
            </a:r>
            <a:endParaRPr lang="pl-PL" sz="1200" kern="1200" dirty="0" smtClean="0">
              <a:solidFill>
                <a:schemeClr val="tx1"/>
              </a:solidFill>
              <a:effectLst/>
              <a:latin typeface="+mn-lt"/>
              <a:ea typeface="+mn-ea"/>
              <a:cs typeface="+mn-cs"/>
            </a:endParaRPr>
          </a:p>
          <a:p>
            <a:r>
              <a:rPr lang="pl-PL" altLang="pl-PL" dirty="0" smtClean="0"/>
              <a:t> </a:t>
            </a:r>
            <a:endParaRPr lang="pl-PL" altLang="pl-PL" dirty="0" smtClean="0">
              <a:latin typeface="Arial" charset="0"/>
            </a:endParaRPr>
          </a:p>
          <a:p>
            <a:endParaRPr lang="pl-PL" altLang="pl-PL"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6"/>
          <p:cNvSpPr>
            <a:spLocks noGrp="1"/>
          </p:cNvSpPr>
          <p:nvPr>
            <p:ph type="sldNum" sz="quarter" idx="5"/>
          </p:nvPr>
        </p:nvSpPr>
        <p:spPr/>
        <p:txBody>
          <a:bodyPr/>
          <a:lstStyle/>
          <a:p>
            <a:pPr>
              <a:defRPr/>
            </a:pPr>
            <a:fld id="{946AAEEA-6012-4C90-A86C-C4DC24AF510F}" type="slidenum">
              <a:rPr lang="pl-PL"/>
              <a:pPr>
                <a:defRPr/>
              </a:pPr>
              <a:t>6</a:t>
            </a:fld>
            <a:endParaRPr lang="pl-PL" dirty="0"/>
          </a:p>
        </p:txBody>
      </p:sp>
      <p:sp>
        <p:nvSpPr>
          <p:cNvPr id="29699"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0" name="Rectangle 3"/>
          <p:cNvSpPr>
            <a:spLocks noGrp="1"/>
          </p:cNvSpPr>
          <p:nvPr>
            <p:ph type="body" idx="1"/>
          </p:nvPr>
        </p:nvSpPr>
        <p:spPr bwMode="auto">
          <a:extLst/>
        </p:spPr>
        <p:txBody>
          <a:bodyPr wrap="square" numCol="1" anchor="t" anchorCtr="0" compatLnSpc="1">
            <a:prstTxWarp prst="textNoShape">
              <a:avLst/>
            </a:prstTxWarp>
          </a:bodyPr>
          <a:lstStyle/>
          <a:p>
            <a:pPr marL="0" indent="0">
              <a:buFont typeface="Arial" pitchFamily="34" charset="0"/>
              <a:buNone/>
              <a:defRPr/>
            </a:pPr>
            <a:endParaRPr lang="pl-PL" dirty="0" smtClean="0">
              <a:latin typeface="+mj-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6"/>
          <p:cNvSpPr>
            <a:spLocks noGrp="1"/>
          </p:cNvSpPr>
          <p:nvPr>
            <p:ph type="sldNum" sz="quarter" idx="5"/>
          </p:nvPr>
        </p:nvSpPr>
        <p:spPr/>
        <p:txBody>
          <a:bodyPr/>
          <a:lstStyle/>
          <a:p>
            <a:pPr>
              <a:defRPr/>
            </a:pPr>
            <a:fld id="{A20D7E69-7ACA-440B-B4E9-8BE53ABA3D6F}" type="slidenum">
              <a:rPr lang="pl-PL"/>
              <a:pPr>
                <a:defRPr/>
              </a:pPr>
              <a:t>7</a:t>
            </a:fld>
            <a:endParaRPr lang="pl-PL" dirty="0"/>
          </a:p>
        </p:txBody>
      </p:sp>
      <p:sp>
        <p:nvSpPr>
          <p:cNvPr id="26627"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l-PL" altLang="pl-PL"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6"/>
          <p:cNvSpPr>
            <a:spLocks noGrp="1"/>
          </p:cNvSpPr>
          <p:nvPr>
            <p:ph type="sldNum" sz="quarter" idx="5"/>
          </p:nvPr>
        </p:nvSpPr>
        <p:spPr/>
        <p:txBody>
          <a:bodyPr/>
          <a:lstStyle/>
          <a:p>
            <a:pPr>
              <a:defRPr/>
            </a:pPr>
            <a:fld id="{80E267CA-806E-467F-BAF4-E20DF63E2CF4}" type="slidenum">
              <a:rPr lang="pl-PL"/>
              <a:pPr>
                <a:defRPr/>
              </a:pPr>
              <a:t>8</a:t>
            </a:fld>
            <a:endParaRPr lang="pl-PL" dirty="0"/>
          </a:p>
        </p:txBody>
      </p:sp>
      <p:sp>
        <p:nvSpPr>
          <p:cNvPr id="27651" name="Rectangle 2"/>
          <p:cNvSpPr>
            <a:spLocks noGrp="1" noRot="1" noChangeAspect="1" noTextEdit="1"/>
          </p:cNvSpPr>
          <p:nvPr>
            <p:ph type="sldImg"/>
          </p:nvPr>
        </p:nvSpPr>
        <p:spPr bwMode="auto">
          <a:xfrm>
            <a:off x="919163" y="746125"/>
            <a:ext cx="4959350" cy="3719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b="1" kern="1200" dirty="0" smtClean="0">
                <a:solidFill>
                  <a:schemeClr val="tx1"/>
                </a:solidFill>
                <a:effectLst/>
                <a:latin typeface="+mn-lt"/>
                <a:ea typeface="+mn-ea"/>
                <a:cs typeface="+mn-cs"/>
              </a:rPr>
              <a:t>First pillar </a:t>
            </a:r>
            <a:r>
              <a:rPr lang="en-GB" sz="1200" kern="1200" dirty="0" smtClean="0">
                <a:solidFill>
                  <a:schemeClr val="tx1"/>
                </a:solidFill>
                <a:effectLst/>
                <a:latin typeface="+mn-lt"/>
                <a:ea typeface="+mn-ea"/>
                <a:cs typeface="+mn-cs"/>
              </a:rPr>
              <a:t>consists of the funds accumulated in the Social Insurance Fund.</a:t>
            </a:r>
            <a:endParaRPr lang="pl-PL"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Second pillar </a:t>
            </a:r>
            <a:r>
              <a:rPr lang="en-GB" sz="1200" kern="1200" dirty="0" smtClean="0">
                <a:solidFill>
                  <a:schemeClr val="tx1"/>
                </a:solidFill>
                <a:effectLst/>
                <a:latin typeface="+mn-lt"/>
                <a:ea typeface="+mn-ea"/>
                <a:cs typeface="+mn-cs"/>
              </a:rPr>
              <a:t>consists of the funds from the open pension fund (OFE) and from the sub-account in ZUS. If a person does not have an account in OFE, his second pillar is only a sub-account in ZUS</a:t>
            </a:r>
            <a:r>
              <a:rPr lang="en-GB" sz="1200" kern="1200" dirty="0" smtClean="0">
                <a:solidFill>
                  <a:schemeClr val="tx1"/>
                </a:solidFill>
                <a:effectLst/>
                <a:latin typeface="+mn-lt"/>
                <a:ea typeface="+mn-ea"/>
                <a:cs typeface="+mn-cs"/>
              </a:rPr>
              <a:t>.</a:t>
            </a:r>
            <a:endParaRPr lang="pl-PL"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Third pillar</a:t>
            </a:r>
            <a:r>
              <a:rPr lang="en-GB"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 individual</a:t>
            </a:r>
            <a:r>
              <a:rPr lang="pl-PL"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old-age </a:t>
            </a:r>
            <a:r>
              <a:rPr lang="en-GB" sz="1200" kern="1200" dirty="0" smtClean="0">
                <a:solidFill>
                  <a:schemeClr val="tx1"/>
                </a:solidFill>
                <a:effectLst/>
                <a:latin typeface="+mn-lt"/>
                <a:ea typeface="+mn-ea"/>
                <a:cs typeface="+mn-cs"/>
              </a:rPr>
              <a:t>pension accounts (IKE), individual retirement protection accounts (IKZE), employee pension programmes (PPE). </a:t>
            </a:r>
            <a:endParaRPr lang="pl-PL"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IKE and IKZE </a:t>
            </a:r>
            <a:r>
              <a:rPr lang="en-GB" sz="1200" kern="1200" dirty="0" smtClean="0">
                <a:solidFill>
                  <a:schemeClr val="tx1"/>
                </a:solidFill>
                <a:effectLst/>
                <a:latin typeface="+mn-lt"/>
                <a:ea typeface="+mn-ea"/>
                <a:cs typeface="+mn-cs"/>
              </a:rPr>
              <a:t>are forms of individual voluntary saving for retirement in the third pillar, which entail tax relieves. Contributions to IKE and IKZE cannot exceed a certain limit in a calendar year. In 2017, it is PLN 12,789 in case of IKE, and PLN 5,115.60 in case of IKZE.</a:t>
            </a:r>
            <a:endParaRPr lang="pl-PL"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PPE </a:t>
            </a:r>
            <a:r>
              <a:rPr lang="en-GB" sz="1200" kern="1200" dirty="0" smtClean="0">
                <a:solidFill>
                  <a:schemeClr val="tx1"/>
                </a:solidFill>
                <a:effectLst/>
                <a:latin typeface="+mn-lt"/>
                <a:ea typeface="+mn-ea"/>
                <a:cs typeface="+mn-cs"/>
              </a:rPr>
              <a:t>is a voluntary form of group saving for retirement, organized by the employer with the participation of employees. The collected </a:t>
            </a:r>
            <a:r>
              <a:rPr lang="en-GB" sz="1200" kern="1200" dirty="0" smtClean="0">
                <a:solidFill>
                  <a:schemeClr val="tx1"/>
                </a:solidFill>
                <a:effectLst/>
                <a:latin typeface="+mn-lt"/>
                <a:ea typeface="+mn-ea"/>
                <a:cs typeface="+mn-cs"/>
              </a:rPr>
              <a:t>funds </a:t>
            </a:r>
            <a:r>
              <a:rPr lang="en-GB" sz="1200" kern="1200" dirty="0" smtClean="0">
                <a:solidFill>
                  <a:schemeClr val="tx1"/>
                </a:solidFill>
                <a:effectLst/>
                <a:latin typeface="+mn-lt"/>
                <a:ea typeface="+mn-ea"/>
                <a:cs typeface="+mn-cs"/>
              </a:rPr>
              <a:t>are paid into investment funds selected by the employee. The basic contribution is not included in the remuneration that forms the basis of compulsory social security contributions. The PPE participant may declare an additional contribution</a:t>
            </a:r>
            <a:r>
              <a:rPr lang="en-GB" sz="1200" kern="1200" dirty="0" smtClean="0">
                <a:solidFill>
                  <a:schemeClr val="tx1"/>
                </a:solidFill>
                <a:effectLst/>
                <a:latin typeface="+mn-lt"/>
                <a:ea typeface="+mn-ea"/>
                <a:cs typeface="+mn-cs"/>
              </a:rPr>
              <a:t>.</a:t>
            </a:r>
            <a:endParaRPr lang="pl-PL"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pl-PL" altLang="pl-PL"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6"/>
          <p:cNvSpPr>
            <a:spLocks noGrp="1"/>
          </p:cNvSpPr>
          <p:nvPr>
            <p:ph type="sldNum" sz="quarter" idx="5"/>
          </p:nvPr>
        </p:nvSpPr>
        <p:spPr/>
        <p:txBody>
          <a:bodyPr/>
          <a:lstStyle/>
          <a:p>
            <a:pPr>
              <a:defRPr/>
            </a:pPr>
            <a:fld id="{AD1D95B6-DFD1-46B6-ACC1-8A15AD282F0D}" type="slidenum">
              <a:rPr lang="pl-PL"/>
              <a:pPr>
                <a:defRPr/>
              </a:pPr>
              <a:t>9</a:t>
            </a:fld>
            <a:endParaRPr lang="pl-PL" dirty="0"/>
          </a:p>
        </p:txBody>
      </p:sp>
      <p:sp>
        <p:nvSpPr>
          <p:cNvPr id="23555"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pl-PL" altLang="pl-PL"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pic>
        <p:nvPicPr>
          <p:cNvPr id="2" name="Obraz 2" descr="glown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lipsa 2"/>
          <p:cNvSpPr>
            <a:spLocks noChangeArrowheads="1"/>
          </p:cNvSpPr>
          <p:nvPr userDrawn="1"/>
        </p:nvSpPr>
        <p:spPr bwMode="auto">
          <a:xfrm>
            <a:off x="8459788" y="6381750"/>
            <a:ext cx="215900" cy="215900"/>
          </a:xfrm>
          <a:prstGeom prst="ellipse">
            <a:avLst/>
          </a:prstGeom>
          <a:solidFill>
            <a:srgbClr val="A6A6A6"/>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defRPr/>
            </a:pPr>
            <a:endParaRPr lang="pl-PL" altLang="pl-PL" dirty="0" smtClean="0">
              <a:solidFill>
                <a:srgbClr val="FFFFFF"/>
              </a:solidFill>
              <a:latin typeface="Calibri" pitchFamily="34" charset="0"/>
            </a:endParaRPr>
          </a:p>
        </p:txBody>
      </p:sp>
      <p:sp>
        <p:nvSpPr>
          <p:cNvPr id="4" name="pole tekstowe 3"/>
          <p:cNvSpPr txBox="1">
            <a:spLocks noChangeArrowheads="1"/>
          </p:cNvSpPr>
          <p:nvPr userDrawn="1"/>
        </p:nvSpPr>
        <p:spPr bwMode="auto">
          <a:xfrm>
            <a:off x="8316913" y="6369050"/>
            <a:ext cx="503237" cy="246063"/>
          </a:xfrm>
          <a:prstGeom prst="rect">
            <a:avLst/>
          </a:prstGeom>
          <a:noFill/>
          <a:ln>
            <a:noFill/>
          </a:ln>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defRPr/>
            </a:pPr>
            <a:fld id="{D764B2AD-F463-4B83-8BC6-FF59B9572268}" type="slidenum">
              <a:rPr lang="pl-PL" sz="1000" b="1" smtClean="0">
                <a:solidFill>
                  <a:srgbClr val="F2F2F2"/>
                </a:solidFill>
                <a:latin typeface="Calibri" pitchFamily="34" charset="0"/>
              </a:rPr>
              <a:pPr algn="ctr" eaLnBrk="1" hangingPunct="1">
                <a:defRPr/>
              </a:pPr>
              <a:t>‹#›</a:t>
            </a:fld>
            <a:endParaRPr lang="pl-PL" sz="1000" b="1" dirty="0" smtClean="0">
              <a:solidFill>
                <a:srgbClr val="F2F2F2"/>
              </a:solidFill>
              <a:latin typeface="Calibri" pitchFamily="34" charset="0"/>
            </a:endParaRPr>
          </a:p>
        </p:txBody>
      </p:sp>
    </p:spTree>
    <p:extLst>
      <p:ext uri="{BB962C8B-B14F-4D97-AF65-F5344CB8AC3E}">
        <p14:creationId xmlns:p14="http://schemas.microsoft.com/office/powerpoint/2010/main" val="2531260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pic>
        <p:nvPicPr>
          <p:cNvPr id="2" name="Obraz 2" descr="podstrona.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lipsa 2"/>
          <p:cNvSpPr>
            <a:spLocks noChangeArrowheads="1"/>
          </p:cNvSpPr>
          <p:nvPr userDrawn="1"/>
        </p:nvSpPr>
        <p:spPr bwMode="auto">
          <a:xfrm>
            <a:off x="8459788" y="6381750"/>
            <a:ext cx="215900" cy="215900"/>
          </a:xfrm>
          <a:prstGeom prst="ellipse">
            <a:avLst/>
          </a:prstGeom>
          <a:solidFill>
            <a:srgbClr val="A6A6A6"/>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defRPr/>
            </a:pPr>
            <a:endParaRPr lang="pl-PL" altLang="pl-PL" dirty="0" smtClean="0">
              <a:solidFill>
                <a:srgbClr val="FFFFFF"/>
              </a:solidFill>
              <a:latin typeface="Calibri" pitchFamily="34" charset="0"/>
            </a:endParaRPr>
          </a:p>
        </p:txBody>
      </p:sp>
      <p:sp>
        <p:nvSpPr>
          <p:cNvPr id="4" name="pole tekstowe 3"/>
          <p:cNvSpPr txBox="1">
            <a:spLocks noChangeArrowheads="1"/>
          </p:cNvSpPr>
          <p:nvPr userDrawn="1"/>
        </p:nvSpPr>
        <p:spPr bwMode="auto">
          <a:xfrm>
            <a:off x="8316913" y="6369050"/>
            <a:ext cx="503237" cy="246063"/>
          </a:xfrm>
          <a:prstGeom prst="rect">
            <a:avLst/>
          </a:prstGeom>
          <a:noFill/>
          <a:ln>
            <a:noFill/>
          </a:ln>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defRPr/>
            </a:pPr>
            <a:fld id="{F0AD40D9-CC59-48F3-A970-73DC0A72D343}" type="slidenum">
              <a:rPr lang="pl-PL" sz="1000" b="1" smtClean="0">
                <a:solidFill>
                  <a:srgbClr val="F2F2F2"/>
                </a:solidFill>
                <a:latin typeface="Calibri" pitchFamily="34" charset="0"/>
              </a:rPr>
              <a:pPr algn="ctr" eaLnBrk="1" hangingPunct="1">
                <a:defRPr/>
              </a:pPr>
              <a:t>‹#›</a:t>
            </a:fld>
            <a:endParaRPr lang="pl-PL" sz="1000" b="1" dirty="0" smtClean="0">
              <a:solidFill>
                <a:srgbClr val="F2F2F2"/>
              </a:solidFill>
              <a:latin typeface="Calibri" pitchFamily="34" charset="0"/>
            </a:endParaRPr>
          </a:p>
        </p:txBody>
      </p:sp>
      <p:pic>
        <p:nvPicPr>
          <p:cNvPr id="5" name="Picture 6" descr="C:\Users\Pawel\Desktop\ZUS\obrazki\02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54963" y="188913"/>
            <a:ext cx="9604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5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pole tekstowe 62"/>
          <p:cNvSpPr txBox="1">
            <a:spLocks noChangeArrowheads="1"/>
          </p:cNvSpPr>
          <p:nvPr userDrawn="1"/>
        </p:nvSpPr>
        <p:spPr bwMode="auto">
          <a:xfrm>
            <a:off x="8316913" y="6369050"/>
            <a:ext cx="503237" cy="246063"/>
          </a:xfrm>
          <a:prstGeom prst="rect">
            <a:avLst/>
          </a:prstGeom>
          <a:noFill/>
          <a:ln>
            <a:noFill/>
          </a:ln>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defRPr/>
            </a:pPr>
            <a:fld id="{4896AF09-41A8-4EF7-9722-DEADECA50C76}" type="slidenum">
              <a:rPr lang="pl-PL" sz="1000" b="1" smtClean="0">
                <a:solidFill>
                  <a:srgbClr val="F2F2F2"/>
                </a:solidFill>
                <a:latin typeface="Calibri" pitchFamily="34" charset="0"/>
              </a:rPr>
              <a:pPr algn="ctr" eaLnBrk="1" hangingPunct="1">
                <a:defRPr/>
              </a:pPr>
              <a:t>‹#›</a:t>
            </a:fld>
            <a:endParaRPr lang="pl-PL" sz="1000" b="1" dirty="0" smtClean="0">
              <a:solidFill>
                <a:srgbClr val="F2F2F2"/>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762" r:id="rId1"/>
    <p:sldLayoutId id="2147483763" r:id="rId2"/>
  </p:sldLayoutIdLst>
  <p:timing>
    <p:tnLst>
      <p:par>
        <p:cTn id="1" dur="indefinite" restart="never" nodeType="tmRoot"/>
      </p:par>
    </p:tnLst>
  </p:timing>
  <p:hf hdr="0" ftr="0" dt="0"/>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8316913" y="620713"/>
            <a:ext cx="431800" cy="431800"/>
          </a:xfrm>
          <a:prstGeom prst="rect">
            <a:avLst/>
          </a:prstGeom>
          <a:solidFill>
            <a:srgbClr val="7501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4" name="Prostokąt 3"/>
          <p:cNvSpPr/>
          <p:nvPr/>
        </p:nvSpPr>
        <p:spPr>
          <a:xfrm>
            <a:off x="8316913" y="2708275"/>
            <a:ext cx="431800" cy="433388"/>
          </a:xfrm>
          <a:prstGeom prst="rect">
            <a:avLst/>
          </a:prstGeom>
          <a:solidFill>
            <a:srgbClr val="0040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5" name="Prostokąt 4"/>
          <p:cNvSpPr/>
          <p:nvPr/>
        </p:nvSpPr>
        <p:spPr>
          <a:xfrm>
            <a:off x="8316913" y="1341438"/>
            <a:ext cx="431800" cy="431800"/>
          </a:xfrm>
          <a:prstGeom prst="rect">
            <a:avLst/>
          </a:prstGeom>
          <a:solidFill>
            <a:srgbClr val="EE7F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6" name="Prostokąt 5"/>
          <p:cNvSpPr/>
          <p:nvPr/>
        </p:nvSpPr>
        <p:spPr>
          <a:xfrm>
            <a:off x="8316913" y="4076700"/>
            <a:ext cx="431800" cy="431800"/>
          </a:xfrm>
          <a:prstGeom prst="rect">
            <a:avLst/>
          </a:prstGeom>
          <a:solidFill>
            <a:srgbClr val="31A3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7" name="Prostokąt 6"/>
          <p:cNvSpPr/>
          <p:nvPr/>
        </p:nvSpPr>
        <p:spPr>
          <a:xfrm>
            <a:off x="8316913" y="4833938"/>
            <a:ext cx="431800" cy="431800"/>
          </a:xfrm>
          <a:prstGeom prst="rect">
            <a:avLst/>
          </a:prstGeom>
          <a:solidFill>
            <a:srgbClr val="005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8" name="Prostokąt 7"/>
          <p:cNvSpPr/>
          <p:nvPr/>
        </p:nvSpPr>
        <p:spPr>
          <a:xfrm>
            <a:off x="8316913" y="5589588"/>
            <a:ext cx="431800" cy="431800"/>
          </a:xfrm>
          <a:prstGeom prst="rect">
            <a:avLst/>
          </a:prstGeom>
          <a:solidFill>
            <a:srgbClr val="6828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9" name="Elipsa 8"/>
          <p:cNvSpPr/>
          <p:nvPr/>
        </p:nvSpPr>
        <p:spPr>
          <a:xfrm>
            <a:off x="6264275" y="6443663"/>
            <a:ext cx="107950" cy="107950"/>
          </a:xfrm>
          <a:prstGeom prst="ellipse">
            <a:avLst/>
          </a:prstGeom>
          <a:solidFill>
            <a:srgbClr val="005D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0" name="Elipsa 9"/>
          <p:cNvSpPr/>
          <p:nvPr/>
        </p:nvSpPr>
        <p:spPr>
          <a:xfrm>
            <a:off x="4211638" y="6443663"/>
            <a:ext cx="107950" cy="107950"/>
          </a:xfrm>
          <a:prstGeom prst="ellipse">
            <a:avLst/>
          </a:prstGeom>
          <a:solidFill>
            <a:srgbClr val="31A32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1" name="Elipsa 10"/>
          <p:cNvSpPr/>
          <p:nvPr/>
        </p:nvSpPr>
        <p:spPr>
          <a:xfrm>
            <a:off x="7812088" y="6443663"/>
            <a:ext cx="107950" cy="107950"/>
          </a:xfrm>
          <a:prstGeom prst="ellipse">
            <a:avLst/>
          </a:prstGeom>
          <a:solidFill>
            <a:srgbClr val="68280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2" name="Elipsa 11"/>
          <p:cNvSpPr/>
          <p:nvPr/>
        </p:nvSpPr>
        <p:spPr>
          <a:xfrm>
            <a:off x="539750" y="6443663"/>
            <a:ext cx="107950" cy="107950"/>
          </a:xfrm>
          <a:prstGeom prst="ellipse">
            <a:avLst/>
          </a:prstGeom>
          <a:solidFill>
            <a:srgbClr val="75015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3" name="Elipsa 12"/>
          <p:cNvSpPr/>
          <p:nvPr/>
        </p:nvSpPr>
        <p:spPr>
          <a:xfrm>
            <a:off x="2447925" y="6443663"/>
            <a:ext cx="107950" cy="107950"/>
          </a:xfrm>
          <a:prstGeom prst="ellipse">
            <a:avLst/>
          </a:prstGeom>
          <a:solidFill>
            <a:srgbClr val="EE7F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4" name="Elipsa 13"/>
          <p:cNvSpPr/>
          <p:nvPr/>
        </p:nvSpPr>
        <p:spPr>
          <a:xfrm>
            <a:off x="3671888" y="6443663"/>
            <a:ext cx="107950" cy="107950"/>
          </a:xfrm>
          <a:prstGeom prst="ellipse">
            <a:avLst/>
          </a:prstGeom>
          <a:solidFill>
            <a:srgbClr val="0040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
        <p:nvSpPr>
          <p:cNvPr id="15" name="Tytuł 1"/>
          <p:cNvSpPr txBox="1">
            <a:spLocks/>
          </p:cNvSpPr>
          <p:nvPr/>
        </p:nvSpPr>
        <p:spPr bwMode="auto">
          <a:xfrm>
            <a:off x="1042988" y="2997200"/>
            <a:ext cx="6553348" cy="2017713"/>
          </a:xfrm>
          <a:prstGeom prst="rect">
            <a:avLst/>
          </a:prstGeom>
          <a:noFill/>
          <a:ln w="9525">
            <a:noFill/>
            <a:miter lim="800000"/>
            <a:headEnd/>
            <a:tailEnd/>
          </a:ln>
        </p:spPr>
        <p:txBody>
          <a:bodyPr anchor="ctr"/>
          <a:lstStyle>
            <a:lvl1pPr algn="l">
              <a:defRPr b="1">
                <a:solidFill>
                  <a:schemeClr val="accent3">
                    <a:lumMod val="50000"/>
                  </a:schemeClr>
                </a:solidFill>
                <a:latin typeface="Cambria" pitchFamily="18" charset="0"/>
              </a:defRPr>
            </a:lvl1pPr>
          </a:lstStyle>
          <a:p>
            <a:pPr eaLnBrk="0" hangingPunct="0">
              <a:defRPr/>
            </a:pPr>
            <a:r>
              <a:rPr lang="en-US" sz="5400" i="1" dirty="0" smtClean="0">
                <a:solidFill>
                  <a:srgbClr val="005DA8"/>
                </a:solidFill>
                <a:effectLst>
                  <a:outerShdw blurRad="63500" dist="76200" dir="4800000" algn="t" rotWithShape="0">
                    <a:srgbClr val="005DA8">
                      <a:alpha val="25000"/>
                    </a:srgbClr>
                  </a:outerShdw>
                </a:effectLst>
                <a:ea typeface="+mj-ea"/>
                <a:cs typeface="+mj-cs"/>
              </a:rPr>
              <a:t>Old-age pensions </a:t>
            </a:r>
            <a:r>
              <a:rPr lang="pl-PL" sz="5400" i="1" dirty="0" smtClean="0">
                <a:solidFill>
                  <a:srgbClr val="005DA8"/>
                </a:solidFill>
                <a:effectLst>
                  <a:outerShdw blurRad="63500" dist="76200" dir="4800000" algn="t" rotWithShape="0">
                    <a:srgbClr val="005DA8">
                      <a:alpha val="25000"/>
                    </a:srgbClr>
                  </a:outerShdw>
                </a:effectLst>
                <a:ea typeface="+mj-ea"/>
                <a:cs typeface="+mj-cs"/>
              </a:rPr>
              <a:t/>
            </a:r>
            <a:br>
              <a:rPr lang="pl-PL" sz="5400" i="1" dirty="0" smtClean="0">
                <a:solidFill>
                  <a:srgbClr val="005DA8"/>
                </a:solidFill>
                <a:effectLst>
                  <a:outerShdw blurRad="63500" dist="76200" dir="4800000" algn="t" rotWithShape="0">
                    <a:srgbClr val="005DA8">
                      <a:alpha val="25000"/>
                    </a:srgbClr>
                  </a:outerShdw>
                </a:effectLst>
                <a:ea typeface="+mj-ea"/>
                <a:cs typeface="+mj-cs"/>
              </a:rPr>
            </a:br>
            <a:r>
              <a:rPr lang="en-US" sz="5400" i="1" dirty="0" smtClean="0">
                <a:solidFill>
                  <a:srgbClr val="005DA8"/>
                </a:solidFill>
                <a:effectLst>
                  <a:outerShdw blurRad="63500" dist="76200" dir="4800000" algn="t" rotWithShape="0">
                    <a:srgbClr val="005DA8">
                      <a:alpha val="25000"/>
                    </a:srgbClr>
                  </a:outerShdw>
                </a:effectLst>
                <a:ea typeface="+mj-ea"/>
                <a:cs typeface="+mj-cs"/>
              </a:rPr>
              <a:t>in Poland </a:t>
            </a:r>
            <a:r>
              <a:rPr lang="pl-PL" sz="5400" i="1" dirty="0" smtClean="0">
                <a:solidFill>
                  <a:srgbClr val="005DA8"/>
                </a:solidFill>
                <a:effectLst>
                  <a:outerShdw blurRad="63500" dist="76200" dir="4800000" algn="t" rotWithShape="0">
                    <a:srgbClr val="005DA8">
                      <a:alpha val="25000"/>
                    </a:srgbClr>
                  </a:outerShdw>
                </a:effectLst>
                <a:ea typeface="+mj-ea"/>
                <a:cs typeface="+mj-cs"/>
              </a:rPr>
              <a:t/>
            </a:r>
            <a:br>
              <a:rPr lang="pl-PL" sz="5400" i="1" dirty="0" smtClean="0">
                <a:solidFill>
                  <a:srgbClr val="005DA8"/>
                </a:solidFill>
                <a:effectLst>
                  <a:outerShdw blurRad="63500" dist="76200" dir="4800000" algn="t" rotWithShape="0">
                    <a:srgbClr val="005DA8">
                      <a:alpha val="25000"/>
                    </a:srgbClr>
                  </a:outerShdw>
                </a:effectLst>
                <a:ea typeface="+mj-ea"/>
                <a:cs typeface="+mj-cs"/>
              </a:rPr>
            </a:br>
            <a:r>
              <a:rPr lang="en-US" sz="5400" i="1" dirty="0" smtClean="0">
                <a:solidFill>
                  <a:srgbClr val="005DA8"/>
                </a:solidFill>
                <a:effectLst>
                  <a:outerShdw blurRad="63500" dist="76200" dir="4800000" algn="t" rotWithShape="0">
                    <a:srgbClr val="005DA8">
                      <a:alpha val="25000"/>
                    </a:srgbClr>
                  </a:outerShdw>
                </a:effectLst>
                <a:ea typeface="+mj-ea"/>
                <a:cs typeface="+mj-cs"/>
              </a:rPr>
              <a:t>and worldwide</a:t>
            </a:r>
          </a:p>
        </p:txBody>
      </p:sp>
      <p:pic>
        <p:nvPicPr>
          <p:cNvPr id="16" name="Picture 3" descr="C:\Users\Pawel\Desktop\ZUS\obrazki\01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9913" y="404813"/>
            <a:ext cx="2135187"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150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2000"/>
                                        <p:tgtEl>
                                          <p:spTgt spid="15">
                                            <p:txEl>
                                              <p:pRg st="0" end="0"/>
                                            </p:txEl>
                                          </p:spTgt>
                                        </p:tgtEl>
                                      </p:cBhvr>
                                    </p:animEffect>
                                  </p:childTnLst>
                                </p:cTn>
                              </p:par>
                              <p:par>
                                <p:cTn id="8" presetID="23"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431800" y="296863"/>
            <a:ext cx="215900" cy="215900"/>
          </a:xfrm>
          <a:prstGeom prst="rect">
            <a:avLst/>
          </a:prstGeom>
          <a:solidFill>
            <a:srgbClr val="75015A"/>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6" name="Prostokąt 5"/>
          <p:cNvSpPr/>
          <p:nvPr/>
        </p:nvSpPr>
        <p:spPr>
          <a:xfrm>
            <a:off x="1763713" y="296863"/>
            <a:ext cx="215900" cy="215900"/>
          </a:xfrm>
          <a:prstGeom prst="rect">
            <a:avLst/>
          </a:prstGeom>
          <a:solidFill>
            <a:srgbClr val="EE7F01"/>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7" name="Prostokąt 6"/>
          <p:cNvSpPr/>
          <p:nvPr/>
        </p:nvSpPr>
        <p:spPr>
          <a:xfrm>
            <a:off x="4211638" y="296863"/>
            <a:ext cx="215900" cy="215900"/>
          </a:xfrm>
          <a:prstGeom prst="rect">
            <a:avLst/>
          </a:prstGeom>
          <a:solidFill>
            <a:srgbClr val="31A32C"/>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8" name="Prostokąt 7"/>
          <p:cNvSpPr/>
          <p:nvPr/>
        </p:nvSpPr>
        <p:spPr>
          <a:xfrm>
            <a:off x="2484438" y="296863"/>
            <a:ext cx="215900" cy="215900"/>
          </a:xfrm>
          <a:prstGeom prst="rect">
            <a:avLst/>
          </a:prstGeom>
          <a:solidFill>
            <a:srgbClr val="004077"/>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9" name="Prostokąt 8"/>
          <p:cNvSpPr/>
          <p:nvPr/>
        </p:nvSpPr>
        <p:spPr>
          <a:xfrm>
            <a:off x="6732588" y="296863"/>
            <a:ext cx="215900" cy="215900"/>
          </a:xfrm>
          <a:prstGeom prst="rect">
            <a:avLst/>
          </a:prstGeom>
          <a:solidFill>
            <a:srgbClr val="68280B"/>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0" name="Prostokąt 9"/>
          <p:cNvSpPr/>
          <p:nvPr/>
        </p:nvSpPr>
        <p:spPr>
          <a:xfrm>
            <a:off x="5868988" y="296863"/>
            <a:ext cx="215900" cy="215900"/>
          </a:xfrm>
          <a:prstGeom prst="rect">
            <a:avLst/>
          </a:prstGeom>
          <a:solidFill>
            <a:srgbClr val="005DA8"/>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1" name="Elipsa 10"/>
          <p:cNvSpPr/>
          <p:nvPr/>
        </p:nvSpPr>
        <p:spPr>
          <a:xfrm>
            <a:off x="7272338" y="6453188"/>
            <a:ext cx="107950" cy="107950"/>
          </a:xfrm>
          <a:prstGeom prst="ellipse">
            <a:avLst/>
          </a:prstGeom>
          <a:solidFill>
            <a:srgbClr val="005DA8"/>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2" name="Elipsa 11"/>
          <p:cNvSpPr/>
          <p:nvPr/>
        </p:nvSpPr>
        <p:spPr>
          <a:xfrm>
            <a:off x="4464050" y="6453188"/>
            <a:ext cx="107950" cy="107950"/>
          </a:xfrm>
          <a:prstGeom prst="ellipse">
            <a:avLst/>
          </a:prstGeom>
          <a:solidFill>
            <a:srgbClr val="31A32C"/>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3" name="Elipsa 12"/>
          <p:cNvSpPr/>
          <p:nvPr/>
        </p:nvSpPr>
        <p:spPr>
          <a:xfrm>
            <a:off x="7704138" y="6453188"/>
            <a:ext cx="107950" cy="107950"/>
          </a:xfrm>
          <a:prstGeom prst="ellipse">
            <a:avLst/>
          </a:prstGeom>
          <a:solidFill>
            <a:srgbClr val="68280B"/>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4" name="Elipsa 13"/>
          <p:cNvSpPr/>
          <p:nvPr/>
        </p:nvSpPr>
        <p:spPr>
          <a:xfrm>
            <a:off x="431800" y="6453188"/>
            <a:ext cx="107950" cy="107950"/>
          </a:xfrm>
          <a:prstGeom prst="ellipse">
            <a:avLst/>
          </a:prstGeom>
          <a:solidFill>
            <a:srgbClr val="75015A"/>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5" name="Elipsa 14"/>
          <p:cNvSpPr/>
          <p:nvPr/>
        </p:nvSpPr>
        <p:spPr>
          <a:xfrm>
            <a:off x="1763713" y="6453188"/>
            <a:ext cx="107950" cy="107950"/>
          </a:xfrm>
          <a:prstGeom prst="ellipse">
            <a:avLst/>
          </a:prstGeom>
          <a:solidFill>
            <a:srgbClr val="EE7F01"/>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6" name="Elipsa 15"/>
          <p:cNvSpPr/>
          <p:nvPr/>
        </p:nvSpPr>
        <p:spPr>
          <a:xfrm>
            <a:off x="3563938" y="6453188"/>
            <a:ext cx="107950" cy="107950"/>
          </a:xfrm>
          <a:prstGeom prst="ellipse">
            <a:avLst/>
          </a:prstGeom>
          <a:solidFill>
            <a:srgbClr val="004077"/>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7" name="Tytuł 1"/>
          <p:cNvSpPr txBox="1">
            <a:spLocks/>
          </p:cNvSpPr>
          <p:nvPr/>
        </p:nvSpPr>
        <p:spPr>
          <a:xfrm>
            <a:off x="395288" y="620713"/>
            <a:ext cx="8353425" cy="649287"/>
          </a:xfrm>
          <a:prstGeom prst="rect">
            <a:avLst/>
          </a:prstGeom>
        </p:spPr>
        <p:txBody>
          <a:bodyPr/>
          <a:lstStyle/>
          <a:p>
            <a:pPr algn="ctr">
              <a:defRPr/>
            </a:pPr>
            <a:r>
              <a:rPr lang="en-US" sz="4000" b="1" i="1" dirty="0" smtClean="0">
                <a:solidFill>
                  <a:srgbClr val="005DA8"/>
                </a:solidFill>
                <a:effectLst>
                  <a:outerShdw blurRad="63500" dist="76200" dir="4800000" algn="t" rotWithShape="0">
                    <a:srgbClr val="005DA8">
                      <a:alpha val="25000"/>
                    </a:srgbClr>
                  </a:outerShdw>
                </a:effectLst>
                <a:latin typeface="Cambria" pitchFamily="18" charset="0"/>
                <a:ea typeface="+mj-ea"/>
                <a:cs typeface="+mj-cs"/>
              </a:rPr>
              <a:t>Retirement age in Europe </a:t>
            </a:r>
          </a:p>
          <a:p>
            <a:pPr algn="ctr">
              <a:defRPr/>
            </a:pPr>
            <a:endParaRPr lang="pl-PL" sz="4000" b="1" i="1" dirty="0">
              <a:solidFill>
                <a:srgbClr val="005DA8"/>
              </a:solidFill>
              <a:effectLst>
                <a:outerShdw blurRad="63500" dist="76200" dir="4800000" algn="t" rotWithShape="0">
                  <a:srgbClr val="005DA8">
                    <a:alpha val="25000"/>
                  </a:srgbClr>
                </a:outerShdw>
              </a:effectLst>
              <a:latin typeface="Cambria" pitchFamily="18" charset="0"/>
              <a:ea typeface="+mj-ea"/>
              <a:cs typeface="+mj-cs"/>
            </a:endParaRPr>
          </a:p>
        </p:txBody>
      </p:sp>
      <p:sp>
        <p:nvSpPr>
          <p:cNvPr id="18" name="Symbol zastępczy zawartości 2"/>
          <p:cNvSpPr txBox="1">
            <a:spLocks/>
          </p:cNvSpPr>
          <p:nvPr/>
        </p:nvSpPr>
        <p:spPr bwMode="auto">
          <a:xfrm>
            <a:off x="971550" y="5732463"/>
            <a:ext cx="756126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spcBef>
                <a:spcPts val="500"/>
              </a:spcBef>
            </a:pPr>
            <a:r>
              <a:rPr lang="pl-PL" altLang="pl-PL" sz="2400" b="1" dirty="0">
                <a:solidFill>
                  <a:srgbClr val="004077"/>
                </a:solidFill>
                <a:latin typeface="Calibri" pitchFamily="34" charset="0"/>
              </a:rPr>
              <a:t>     </a:t>
            </a:r>
          </a:p>
        </p:txBody>
      </p:sp>
      <p:pic>
        <p:nvPicPr>
          <p:cNvPr id="15376" name="Obraz 18" descr="rys 1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7688" y="1772816"/>
            <a:ext cx="563880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431800" y="296863"/>
            <a:ext cx="215900" cy="215900"/>
          </a:xfrm>
          <a:prstGeom prst="rect">
            <a:avLst/>
          </a:prstGeom>
          <a:solidFill>
            <a:srgbClr val="75015A"/>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6" name="Prostokąt 5"/>
          <p:cNvSpPr/>
          <p:nvPr/>
        </p:nvSpPr>
        <p:spPr>
          <a:xfrm>
            <a:off x="1150938" y="296863"/>
            <a:ext cx="215900" cy="215900"/>
          </a:xfrm>
          <a:prstGeom prst="rect">
            <a:avLst/>
          </a:prstGeom>
          <a:solidFill>
            <a:srgbClr val="EE7F01"/>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7" name="Prostokąt 6"/>
          <p:cNvSpPr/>
          <p:nvPr/>
        </p:nvSpPr>
        <p:spPr>
          <a:xfrm>
            <a:off x="3851275" y="296863"/>
            <a:ext cx="215900" cy="215900"/>
          </a:xfrm>
          <a:prstGeom prst="rect">
            <a:avLst/>
          </a:prstGeom>
          <a:solidFill>
            <a:srgbClr val="31A32C"/>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8" name="Prostokąt 7"/>
          <p:cNvSpPr/>
          <p:nvPr/>
        </p:nvSpPr>
        <p:spPr>
          <a:xfrm>
            <a:off x="2484438" y="296863"/>
            <a:ext cx="215900" cy="215900"/>
          </a:xfrm>
          <a:prstGeom prst="rect">
            <a:avLst/>
          </a:prstGeom>
          <a:solidFill>
            <a:srgbClr val="004077"/>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9" name="Prostokąt 8"/>
          <p:cNvSpPr/>
          <p:nvPr/>
        </p:nvSpPr>
        <p:spPr>
          <a:xfrm>
            <a:off x="6732588" y="296863"/>
            <a:ext cx="215900" cy="215900"/>
          </a:xfrm>
          <a:prstGeom prst="rect">
            <a:avLst/>
          </a:prstGeom>
          <a:solidFill>
            <a:srgbClr val="68280B"/>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0" name="Prostokąt 9"/>
          <p:cNvSpPr/>
          <p:nvPr/>
        </p:nvSpPr>
        <p:spPr>
          <a:xfrm>
            <a:off x="4716463" y="296863"/>
            <a:ext cx="215900" cy="215900"/>
          </a:xfrm>
          <a:prstGeom prst="rect">
            <a:avLst/>
          </a:prstGeom>
          <a:solidFill>
            <a:srgbClr val="005DA8"/>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1" name="Elipsa 10"/>
          <p:cNvSpPr/>
          <p:nvPr/>
        </p:nvSpPr>
        <p:spPr>
          <a:xfrm>
            <a:off x="6156325" y="6453188"/>
            <a:ext cx="107950" cy="107950"/>
          </a:xfrm>
          <a:prstGeom prst="ellipse">
            <a:avLst/>
          </a:prstGeom>
          <a:solidFill>
            <a:srgbClr val="005DA8"/>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2" name="Elipsa 11"/>
          <p:cNvSpPr/>
          <p:nvPr/>
        </p:nvSpPr>
        <p:spPr>
          <a:xfrm>
            <a:off x="4103688" y="6453188"/>
            <a:ext cx="107950" cy="107950"/>
          </a:xfrm>
          <a:prstGeom prst="ellipse">
            <a:avLst/>
          </a:prstGeom>
          <a:solidFill>
            <a:srgbClr val="31A32C"/>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3" name="Elipsa 12"/>
          <p:cNvSpPr/>
          <p:nvPr/>
        </p:nvSpPr>
        <p:spPr>
          <a:xfrm>
            <a:off x="7704138" y="6453188"/>
            <a:ext cx="107950" cy="107950"/>
          </a:xfrm>
          <a:prstGeom prst="ellipse">
            <a:avLst/>
          </a:prstGeom>
          <a:solidFill>
            <a:srgbClr val="68280B"/>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4" name="Elipsa 13"/>
          <p:cNvSpPr/>
          <p:nvPr/>
        </p:nvSpPr>
        <p:spPr>
          <a:xfrm>
            <a:off x="431800" y="6453188"/>
            <a:ext cx="107950" cy="107950"/>
          </a:xfrm>
          <a:prstGeom prst="ellipse">
            <a:avLst/>
          </a:prstGeom>
          <a:solidFill>
            <a:srgbClr val="75015A"/>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5" name="Elipsa 14"/>
          <p:cNvSpPr/>
          <p:nvPr/>
        </p:nvSpPr>
        <p:spPr>
          <a:xfrm>
            <a:off x="2339975" y="6453188"/>
            <a:ext cx="107950" cy="107950"/>
          </a:xfrm>
          <a:prstGeom prst="ellipse">
            <a:avLst/>
          </a:prstGeom>
          <a:solidFill>
            <a:srgbClr val="EE7F01"/>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6" name="Elipsa 15"/>
          <p:cNvSpPr/>
          <p:nvPr/>
        </p:nvSpPr>
        <p:spPr>
          <a:xfrm>
            <a:off x="3563938" y="6453188"/>
            <a:ext cx="107950" cy="107950"/>
          </a:xfrm>
          <a:prstGeom prst="ellipse">
            <a:avLst/>
          </a:prstGeom>
          <a:solidFill>
            <a:srgbClr val="004077"/>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7" name="Tytuł 1"/>
          <p:cNvSpPr txBox="1">
            <a:spLocks/>
          </p:cNvSpPr>
          <p:nvPr/>
        </p:nvSpPr>
        <p:spPr>
          <a:xfrm>
            <a:off x="323850" y="836613"/>
            <a:ext cx="3833813" cy="2160587"/>
          </a:xfrm>
          <a:prstGeom prst="rect">
            <a:avLst/>
          </a:prstGeom>
        </p:spPr>
        <p:txBody>
          <a:bodyPr/>
          <a:lstStyle/>
          <a:p>
            <a:pPr>
              <a:defRPr/>
            </a:pPr>
            <a:r>
              <a:rPr lang="pl-PL" sz="3600" b="1" i="1" dirty="0" smtClean="0">
                <a:solidFill>
                  <a:srgbClr val="005DA8"/>
                </a:solidFill>
                <a:effectLst>
                  <a:outerShdw blurRad="63500" dist="76200" dir="4800000" algn="t" rotWithShape="0">
                    <a:srgbClr val="005DA8">
                      <a:alpha val="25000"/>
                    </a:srgbClr>
                  </a:outerShdw>
                </a:effectLst>
                <a:latin typeface="Cambria" pitchFamily="18" charset="0"/>
                <a:ea typeface="+mj-ea"/>
                <a:cs typeface="+mj-cs"/>
              </a:rPr>
              <a:t>How to </a:t>
            </a:r>
            <a:r>
              <a:rPr lang="en-US" sz="3600" b="1" i="1" dirty="0" smtClean="0">
                <a:solidFill>
                  <a:srgbClr val="005DA8"/>
                </a:solidFill>
                <a:effectLst>
                  <a:outerShdw blurRad="63500" dist="76200" dir="4800000" algn="t" rotWithShape="0">
                    <a:srgbClr val="005DA8">
                      <a:alpha val="25000"/>
                    </a:srgbClr>
                  </a:outerShdw>
                </a:effectLst>
                <a:latin typeface="Cambria" pitchFamily="18" charset="0"/>
                <a:ea typeface="+mj-ea"/>
                <a:cs typeface="+mj-cs"/>
              </a:rPr>
              <a:t>check</a:t>
            </a:r>
            <a:r>
              <a:rPr lang="pl-PL" sz="3600" b="1" i="1" dirty="0" smtClean="0">
                <a:solidFill>
                  <a:srgbClr val="005DA8"/>
                </a:solidFill>
                <a:effectLst>
                  <a:outerShdw blurRad="63500" dist="76200" dir="4800000" algn="t" rotWithShape="0">
                    <a:srgbClr val="005DA8">
                      <a:alpha val="25000"/>
                    </a:srgbClr>
                  </a:outerShdw>
                </a:effectLst>
                <a:latin typeface="Cambria" pitchFamily="18" charset="0"/>
                <a:ea typeface="+mj-ea"/>
                <a:cs typeface="+mj-cs"/>
              </a:rPr>
              <a:t> </a:t>
            </a:r>
            <a:br>
              <a:rPr lang="pl-PL" sz="3600" b="1" i="1" dirty="0" smtClean="0">
                <a:solidFill>
                  <a:srgbClr val="005DA8"/>
                </a:solidFill>
                <a:effectLst>
                  <a:outerShdw blurRad="63500" dist="76200" dir="4800000" algn="t" rotWithShape="0">
                    <a:srgbClr val="005DA8">
                      <a:alpha val="25000"/>
                    </a:srgbClr>
                  </a:outerShdw>
                </a:effectLst>
                <a:latin typeface="Cambria" pitchFamily="18" charset="0"/>
                <a:ea typeface="+mj-ea"/>
                <a:cs typeface="+mj-cs"/>
              </a:rPr>
            </a:br>
            <a:r>
              <a:rPr lang="pl-PL" sz="3600" b="1" i="1" dirty="0" smtClean="0">
                <a:solidFill>
                  <a:srgbClr val="005DA8"/>
                </a:solidFill>
                <a:effectLst>
                  <a:outerShdw blurRad="63500" dist="76200" dir="4800000" algn="t" rotWithShape="0">
                    <a:srgbClr val="005DA8">
                      <a:alpha val="25000"/>
                    </a:srgbClr>
                  </a:outerShdw>
                </a:effectLst>
                <a:latin typeface="Cambria" pitchFamily="18" charset="0"/>
                <a:ea typeface="+mj-ea"/>
                <a:cs typeface="+mj-cs"/>
              </a:rPr>
              <a:t>the </a:t>
            </a:r>
            <a:r>
              <a:rPr lang="en-US" sz="3600" b="1" i="1" dirty="0" smtClean="0">
                <a:solidFill>
                  <a:srgbClr val="005DA8"/>
                </a:solidFill>
                <a:effectLst>
                  <a:outerShdw blurRad="63500" dist="76200" dir="4800000" algn="t" rotWithShape="0">
                    <a:srgbClr val="005DA8">
                      <a:alpha val="25000"/>
                    </a:srgbClr>
                  </a:outerShdw>
                </a:effectLst>
                <a:latin typeface="Cambria" pitchFamily="18" charset="0"/>
                <a:ea typeface="+mj-ea"/>
                <a:cs typeface="+mj-cs"/>
              </a:rPr>
              <a:t>forecasted amount of your old-age pension</a:t>
            </a:r>
            <a:r>
              <a:rPr lang="pl-PL" sz="3600" b="1" i="1" dirty="0" smtClean="0">
                <a:solidFill>
                  <a:srgbClr val="005DA8"/>
                </a:solidFill>
                <a:effectLst>
                  <a:outerShdw blurRad="63500" dist="76200" dir="4800000" algn="t" rotWithShape="0">
                    <a:srgbClr val="005DA8">
                      <a:alpha val="25000"/>
                    </a:srgbClr>
                  </a:outerShdw>
                </a:effectLst>
                <a:latin typeface="Cambria" pitchFamily="18" charset="0"/>
                <a:ea typeface="+mj-ea"/>
                <a:cs typeface="+mj-cs"/>
              </a:rPr>
              <a:t>?</a:t>
            </a:r>
            <a:endParaRPr lang="pl-PL" sz="3600" b="1" i="1" dirty="0">
              <a:solidFill>
                <a:srgbClr val="005DA8"/>
              </a:solidFill>
              <a:effectLst>
                <a:outerShdw blurRad="63500" dist="76200" dir="4800000" algn="t" rotWithShape="0">
                  <a:srgbClr val="005DA8">
                    <a:alpha val="25000"/>
                  </a:srgbClr>
                </a:outerShdw>
              </a:effectLst>
              <a:latin typeface="Cambria" pitchFamily="18" charset="0"/>
              <a:ea typeface="+mj-ea"/>
              <a:cs typeface="+mj-cs"/>
            </a:endParaRPr>
          </a:p>
        </p:txBody>
      </p:sp>
      <p:sp>
        <p:nvSpPr>
          <p:cNvPr id="18" name="Symbol zastępczy zawartości 2"/>
          <p:cNvSpPr txBox="1">
            <a:spLocks/>
          </p:cNvSpPr>
          <p:nvPr/>
        </p:nvSpPr>
        <p:spPr bwMode="auto">
          <a:xfrm>
            <a:off x="4427984" y="933450"/>
            <a:ext cx="4104829"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a:lstStyle>
            <a:lvl1pPr indent="-342900"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lvl="0">
              <a:buFont typeface="Arial" panose="020B0604020202020204" pitchFamily="34" charset="0"/>
              <a:buChar char="•"/>
            </a:pPr>
            <a:r>
              <a:rPr lang="en-GB" sz="2400" b="1" dirty="0">
                <a:solidFill>
                  <a:srgbClr val="004077"/>
                </a:solidFill>
                <a:latin typeface="Calibri" panose="020F0502020204030204" pitchFamily="34" charset="0"/>
              </a:rPr>
              <a:t>You can calculate it on the ZUS Electronic Services Platform (PUE ZUS) or on www.zus.pl. </a:t>
            </a:r>
            <a:endParaRPr lang="pl-PL" sz="2400" dirty="0">
              <a:solidFill>
                <a:srgbClr val="004077"/>
              </a:solidFill>
              <a:latin typeface="Calibri" panose="020F0502020204030204" pitchFamily="34" charset="0"/>
            </a:endParaRPr>
          </a:p>
          <a:p>
            <a:pPr lvl="0">
              <a:buFont typeface="Arial" panose="020B0604020202020204" pitchFamily="34" charset="0"/>
              <a:buChar char="•"/>
            </a:pPr>
            <a:r>
              <a:rPr lang="en-GB" sz="2400" b="1" dirty="0">
                <a:solidFill>
                  <a:srgbClr val="004077"/>
                </a:solidFill>
                <a:latin typeface="Calibri" panose="020F0502020204030204" pitchFamily="34" charset="0"/>
              </a:rPr>
              <a:t>You can ask a pension adviser in ZUS.</a:t>
            </a:r>
            <a:endParaRPr lang="pl-PL" sz="2400" dirty="0">
              <a:solidFill>
                <a:srgbClr val="004077"/>
              </a:solidFill>
              <a:latin typeface="Calibri" panose="020F0502020204030204" pitchFamily="34" charset="0"/>
            </a:endParaRPr>
          </a:p>
          <a:p>
            <a:pPr>
              <a:spcBef>
                <a:spcPts val="500"/>
              </a:spcBef>
            </a:pPr>
            <a:endParaRPr lang="pl-PL" sz="2400" b="1" dirty="0" smtClean="0">
              <a:solidFill>
                <a:srgbClr val="004077"/>
              </a:solidFill>
              <a:latin typeface="Calibri" panose="020F0502020204030204" pitchFamily="34" charset="0"/>
            </a:endParaRPr>
          </a:p>
          <a:p>
            <a:r>
              <a:rPr lang="en-GB" sz="2400" b="1" dirty="0">
                <a:solidFill>
                  <a:srgbClr val="004077"/>
                </a:solidFill>
                <a:latin typeface="Calibri" panose="020F0502020204030204" pitchFamily="34" charset="0"/>
              </a:rPr>
              <a:t>Calculating the amount of the forecasted pension will allow you to choose the best time to retire for you. </a:t>
            </a:r>
            <a:endParaRPr lang="pl-PL" sz="2400" dirty="0">
              <a:solidFill>
                <a:srgbClr val="004077"/>
              </a:solidFill>
              <a:latin typeface="Calibri" panose="020F0502020204030204" pitchFamily="34" charset="0"/>
            </a:endParaRPr>
          </a:p>
        </p:txBody>
      </p:sp>
      <p:pic>
        <p:nvPicPr>
          <p:cNvPr id="18448" name="Obraz 18" descr="rys 1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1" y="3068638"/>
            <a:ext cx="3527424" cy="319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Obraz1"/>
          <p:cNvPicPr>
            <a:picLocks noChangeAspect="1" noChangeArrowheads="1"/>
          </p:cNvPicPr>
          <p:nvPr/>
        </p:nvPicPr>
        <p:blipFill>
          <a:blip r:embed="rId3">
            <a:extLst>
              <a:ext uri="{28A0092B-C50C-407E-A947-70E740481C1C}">
                <a14:useLocalDpi xmlns:a14="http://schemas.microsoft.com/office/drawing/2010/main" val="0"/>
              </a:ext>
            </a:extLst>
          </a:blip>
          <a:srcRect l="12956" r="12032"/>
          <a:stretch>
            <a:fillRect/>
          </a:stretch>
        </p:blipFill>
        <p:spPr bwMode="auto">
          <a:xfrm>
            <a:off x="431800" y="1916113"/>
            <a:ext cx="5832475" cy="4392612"/>
          </a:xfrm>
          <a:prstGeom prst="rect">
            <a:avLst/>
          </a:prstGeom>
          <a:noFill/>
          <a:ln w="9525">
            <a:solidFill>
              <a:srgbClr val="004077"/>
            </a:solidFill>
            <a:miter lim="800000"/>
            <a:headEnd/>
            <a:tailEnd/>
          </a:ln>
          <a:extLst>
            <a:ext uri="{909E8E84-426E-40DD-AFC4-6F175D3DCCD1}">
              <a14:hiddenFill xmlns:a14="http://schemas.microsoft.com/office/drawing/2010/main">
                <a:solidFill>
                  <a:srgbClr val="FFFFFF"/>
                </a:solidFill>
              </a14:hiddenFill>
            </a:ext>
          </a:extLst>
        </p:spPr>
      </p:pic>
      <p:sp>
        <p:nvSpPr>
          <p:cNvPr id="6" name="Prostokąt 5"/>
          <p:cNvSpPr/>
          <p:nvPr/>
        </p:nvSpPr>
        <p:spPr>
          <a:xfrm>
            <a:off x="431800" y="296863"/>
            <a:ext cx="215900" cy="215900"/>
          </a:xfrm>
          <a:prstGeom prst="rect">
            <a:avLst/>
          </a:prstGeom>
          <a:solidFill>
            <a:srgbClr val="75015A"/>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7" name="Prostokąt 6"/>
          <p:cNvSpPr/>
          <p:nvPr/>
        </p:nvSpPr>
        <p:spPr>
          <a:xfrm>
            <a:off x="1908175" y="296863"/>
            <a:ext cx="215900" cy="215900"/>
          </a:xfrm>
          <a:prstGeom prst="rect">
            <a:avLst/>
          </a:prstGeom>
          <a:solidFill>
            <a:srgbClr val="EE7F01"/>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8" name="Prostokąt 7"/>
          <p:cNvSpPr/>
          <p:nvPr/>
        </p:nvSpPr>
        <p:spPr>
          <a:xfrm>
            <a:off x="3563938" y="296863"/>
            <a:ext cx="215900" cy="215900"/>
          </a:xfrm>
          <a:prstGeom prst="rect">
            <a:avLst/>
          </a:prstGeom>
          <a:solidFill>
            <a:srgbClr val="31A32C"/>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9" name="Prostokąt 8"/>
          <p:cNvSpPr/>
          <p:nvPr/>
        </p:nvSpPr>
        <p:spPr>
          <a:xfrm>
            <a:off x="2484438" y="296863"/>
            <a:ext cx="215900" cy="215900"/>
          </a:xfrm>
          <a:prstGeom prst="rect">
            <a:avLst/>
          </a:prstGeom>
          <a:solidFill>
            <a:srgbClr val="004077"/>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0" name="Prostokąt 9"/>
          <p:cNvSpPr/>
          <p:nvPr/>
        </p:nvSpPr>
        <p:spPr>
          <a:xfrm>
            <a:off x="6732588" y="296863"/>
            <a:ext cx="215900" cy="215900"/>
          </a:xfrm>
          <a:prstGeom prst="rect">
            <a:avLst/>
          </a:prstGeom>
          <a:solidFill>
            <a:srgbClr val="68280B"/>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1" name="Prostokąt 10"/>
          <p:cNvSpPr/>
          <p:nvPr/>
        </p:nvSpPr>
        <p:spPr>
          <a:xfrm>
            <a:off x="4284663" y="296863"/>
            <a:ext cx="215900" cy="215900"/>
          </a:xfrm>
          <a:prstGeom prst="rect">
            <a:avLst/>
          </a:prstGeom>
          <a:solidFill>
            <a:srgbClr val="005DA8"/>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2" name="Elipsa 11"/>
          <p:cNvSpPr/>
          <p:nvPr/>
        </p:nvSpPr>
        <p:spPr>
          <a:xfrm>
            <a:off x="6156325" y="6453188"/>
            <a:ext cx="107950" cy="107950"/>
          </a:xfrm>
          <a:prstGeom prst="ellipse">
            <a:avLst/>
          </a:prstGeom>
          <a:solidFill>
            <a:srgbClr val="005DA8"/>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3" name="Elipsa 12"/>
          <p:cNvSpPr/>
          <p:nvPr/>
        </p:nvSpPr>
        <p:spPr>
          <a:xfrm>
            <a:off x="4751388" y="6453188"/>
            <a:ext cx="107950" cy="107950"/>
          </a:xfrm>
          <a:prstGeom prst="ellipse">
            <a:avLst/>
          </a:prstGeom>
          <a:solidFill>
            <a:srgbClr val="31A32C"/>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4" name="Elipsa 13"/>
          <p:cNvSpPr/>
          <p:nvPr/>
        </p:nvSpPr>
        <p:spPr>
          <a:xfrm>
            <a:off x="7704138" y="6453188"/>
            <a:ext cx="107950" cy="107950"/>
          </a:xfrm>
          <a:prstGeom prst="ellipse">
            <a:avLst/>
          </a:prstGeom>
          <a:solidFill>
            <a:srgbClr val="68280B"/>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5" name="Elipsa 14"/>
          <p:cNvSpPr/>
          <p:nvPr/>
        </p:nvSpPr>
        <p:spPr>
          <a:xfrm>
            <a:off x="431800" y="6453188"/>
            <a:ext cx="107950" cy="107950"/>
          </a:xfrm>
          <a:prstGeom prst="ellipse">
            <a:avLst/>
          </a:prstGeom>
          <a:solidFill>
            <a:srgbClr val="75015A"/>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6" name="Elipsa 15"/>
          <p:cNvSpPr/>
          <p:nvPr/>
        </p:nvSpPr>
        <p:spPr>
          <a:xfrm>
            <a:off x="3384550" y="6453188"/>
            <a:ext cx="107950" cy="107950"/>
          </a:xfrm>
          <a:prstGeom prst="ellipse">
            <a:avLst/>
          </a:prstGeom>
          <a:solidFill>
            <a:srgbClr val="EE7F01"/>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7" name="Elipsa 16"/>
          <p:cNvSpPr/>
          <p:nvPr/>
        </p:nvSpPr>
        <p:spPr>
          <a:xfrm>
            <a:off x="4176713" y="6453188"/>
            <a:ext cx="107950" cy="107950"/>
          </a:xfrm>
          <a:prstGeom prst="ellipse">
            <a:avLst/>
          </a:prstGeom>
          <a:solidFill>
            <a:srgbClr val="004077"/>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8" name="Tytuł 1"/>
          <p:cNvSpPr txBox="1">
            <a:spLocks/>
          </p:cNvSpPr>
          <p:nvPr/>
        </p:nvSpPr>
        <p:spPr>
          <a:xfrm>
            <a:off x="323850" y="549275"/>
            <a:ext cx="5940425" cy="1223963"/>
          </a:xfrm>
          <a:prstGeom prst="rect">
            <a:avLst/>
          </a:prstGeom>
        </p:spPr>
        <p:txBody>
          <a:bodyPr/>
          <a:lstStyle/>
          <a:p>
            <a:pPr>
              <a:defRPr/>
            </a:pPr>
            <a:r>
              <a:rPr lang="en-US" sz="4000" b="1" i="1" dirty="0" smtClean="0">
                <a:solidFill>
                  <a:srgbClr val="005DA8"/>
                </a:solidFill>
                <a:effectLst>
                  <a:outerShdw blurRad="63500" dist="76200" dir="4800000" algn="t" rotWithShape="0">
                    <a:srgbClr val="005DA8">
                      <a:alpha val="25000"/>
                    </a:srgbClr>
                  </a:outerShdw>
                </a:effectLst>
                <a:latin typeface="Cambria" pitchFamily="18" charset="0"/>
                <a:ea typeface="+mj-ea"/>
                <a:cs typeface="+mj-cs"/>
              </a:rPr>
              <a:t>How to check your account balance </a:t>
            </a:r>
            <a:r>
              <a:rPr lang="pl-PL" sz="4000" b="1" i="1" dirty="0" smtClean="0">
                <a:solidFill>
                  <a:srgbClr val="005DA8"/>
                </a:solidFill>
                <a:effectLst>
                  <a:outerShdw blurRad="63500" dist="76200" dir="4800000" algn="t" rotWithShape="0">
                    <a:srgbClr val="005DA8">
                      <a:alpha val="25000"/>
                    </a:srgbClr>
                  </a:outerShdw>
                </a:effectLst>
                <a:latin typeface="Cambria" pitchFamily="18" charset="0"/>
                <a:ea typeface="+mj-ea"/>
                <a:cs typeface="+mj-cs"/>
              </a:rPr>
              <a:t>in</a:t>
            </a:r>
            <a:r>
              <a:rPr lang="en-US" sz="4000" b="1" i="1" dirty="0" smtClean="0">
                <a:solidFill>
                  <a:srgbClr val="005DA8"/>
                </a:solidFill>
                <a:effectLst>
                  <a:outerShdw blurRad="63500" dist="76200" dir="4800000" algn="t" rotWithShape="0">
                    <a:srgbClr val="005DA8">
                      <a:alpha val="25000"/>
                    </a:srgbClr>
                  </a:outerShdw>
                </a:effectLst>
                <a:latin typeface="Cambria" pitchFamily="18" charset="0"/>
                <a:ea typeface="+mj-ea"/>
                <a:cs typeface="+mj-cs"/>
              </a:rPr>
              <a:t> </a:t>
            </a:r>
            <a:r>
              <a:rPr lang="en-US" sz="4000" b="1" i="1" dirty="0" smtClean="0">
                <a:solidFill>
                  <a:srgbClr val="005DA8"/>
                </a:solidFill>
                <a:effectLst>
                  <a:outerShdw blurRad="63500" dist="76200" dir="4800000" algn="t" rotWithShape="0">
                    <a:srgbClr val="005DA8">
                      <a:alpha val="25000"/>
                    </a:srgbClr>
                  </a:outerShdw>
                </a:effectLst>
                <a:latin typeface="Cambria" pitchFamily="18" charset="0"/>
                <a:ea typeface="+mj-ea"/>
                <a:cs typeface="+mj-cs"/>
              </a:rPr>
              <a:t>ZUS?</a:t>
            </a:r>
            <a:endParaRPr lang="en-US" sz="4000" i="1" dirty="0">
              <a:solidFill>
                <a:srgbClr val="005DA8"/>
              </a:solidFill>
              <a:effectLst>
                <a:outerShdw blurRad="63500" dist="76200" dir="4800000" algn="t" rotWithShape="0">
                  <a:srgbClr val="005DA8">
                    <a:alpha val="25000"/>
                  </a:srgbClr>
                </a:outerShdw>
              </a:effectLst>
              <a:latin typeface="Cambria" pitchFamily="18" charset="0"/>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431800" y="296863"/>
            <a:ext cx="215900" cy="215900"/>
          </a:xfrm>
          <a:prstGeom prst="rect">
            <a:avLst/>
          </a:prstGeom>
          <a:solidFill>
            <a:srgbClr val="75015A"/>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6" name="Prostokąt 5"/>
          <p:cNvSpPr/>
          <p:nvPr/>
        </p:nvSpPr>
        <p:spPr>
          <a:xfrm>
            <a:off x="1150938" y="296863"/>
            <a:ext cx="215900" cy="215900"/>
          </a:xfrm>
          <a:prstGeom prst="rect">
            <a:avLst/>
          </a:prstGeom>
          <a:solidFill>
            <a:srgbClr val="EE7F01"/>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7" name="Prostokąt 6"/>
          <p:cNvSpPr/>
          <p:nvPr/>
        </p:nvSpPr>
        <p:spPr>
          <a:xfrm>
            <a:off x="3851275" y="296863"/>
            <a:ext cx="215900" cy="215900"/>
          </a:xfrm>
          <a:prstGeom prst="rect">
            <a:avLst/>
          </a:prstGeom>
          <a:solidFill>
            <a:srgbClr val="31A32C"/>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8" name="Prostokąt 7"/>
          <p:cNvSpPr/>
          <p:nvPr/>
        </p:nvSpPr>
        <p:spPr>
          <a:xfrm>
            <a:off x="2484438" y="296863"/>
            <a:ext cx="215900" cy="215900"/>
          </a:xfrm>
          <a:prstGeom prst="rect">
            <a:avLst/>
          </a:prstGeom>
          <a:solidFill>
            <a:srgbClr val="004077"/>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9" name="Prostokąt 8"/>
          <p:cNvSpPr/>
          <p:nvPr/>
        </p:nvSpPr>
        <p:spPr>
          <a:xfrm>
            <a:off x="6732588" y="296863"/>
            <a:ext cx="215900" cy="215900"/>
          </a:xfrm>
          <a:prstGeom prst="rect">
            <a:avLst/>
          </a:prstGeom>
          <a:solidFill>
            <a:srgbClr val="68280B"/>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0" name="Prostokąt 9"/>
          <p:cNvSpPr/>
          <p:nvPr/>
        </p:nvSpPr>
        <p:spPr>
          <a:xfrm>
            <a:off x="4716463" y="296863"/>
            <a:ext cx="215900" cy="215900"/>
          </a:xfrm>
          <a:prstGeom prst="rect">
            <a:avLst/>
          </a:prstGeom>
          <a:solidFill>
            <a:srgbClr val="005DA8"/>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1" name="Elipsa 10"/>
          <p:cNvSpPr/>
          <p:nvPr/>
        </p:nvSpPr>
        <p:spPr>
          <a:xfrm>
            <a:off x="6156325" y="6453188"/>
            <a:ext cx="107950" cy="107950"/>
          </a:xfrm>
          <a:prstGeom prst="ellipse">
            <a:avLst/>
          </a:prstGeom>
          <a:solidFill>
            <a:srgbClr val="005DA8"/>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2" name="Elipsa 11"/>
          <p:cNvSpPr/>
          <p:nvPr/>
        </p:nvSpPr>
        <p:spPr>
          <a:xfrm>
            <a:off x="4103688" y="6453188"/>
            <a:ext cx="107950" cy="107950"/>
          </a:xfrm>
          <a:prstGeom prst="ellipse">
            <a:avLst/>
          </a:prstGeom>
          <a:solidFill>
            <a:srgbClr val="31A32C"/>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3" name="Elipsa 12"/>
          <p:cNvSpPr/>
          <p:nvPr/>
        </p:nvSpPr>
        <p:spPr>
          <a:xfrm>
            <a:off x="7704138" y="6453188"/>
            <a:ext cx="107950" cy="107950"/>
          </a:xfrm>
          <a:prstGeom prst="ellipse">
            <a:avLst/>
          </a:prstGeom>
          <a:solidFill>
            <a:srgbClr val="68280B"/>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4" name="Elipsa 13"/>
          <p:cNvSpPr/>
          <p:nvPr/>
        </p:nvSpPr>
        <p:spPr>
          <a:xfrm>
            <a:off x="431800" y="6453188"/>
            <a:ext cx="107950" cy="107950"/>
          </a:xfrm>
          <a:prstGeom prst="ellipse">
            <a:avLst/>
          </a:prstGeom>
          <a:solidFill>
            <a:srgbClr val="75015A"/>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5" name="Elipsa 14"/>
          <p:cNvSpPr/>
          <p:nvPr/>
        </p:nvSpPr>
        <p:spPr>
          <a:xfrm>
            <a:off x="2339975" y="6453188"/>
            <a:ext cx="107950" cy="107950"/>
          </a:xfrm>
          <a:prstGeom prst="ellipse">
            <a:avLst/>
          </a:prstGeom>
          <a:solidFill>
            <a:srgbClr val="EE7F01"/>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6" name="Elipsa 15"/>
          <p:cNvSpPr/>
          <p:nvPr/>
        </p:nvSpPr>
        <p:spPr>
          <a:xfrm>
            <a:off x="3563938" y="6453188"/>
            <a:ext cx="107950" cy="107950"/>
          </a:xfrm>
          <a:prstGeom prst="ellipse">
            <a:avLst/>
          </a:prstGeom>
          <a:solidFill>
            <a:srgbClr val="004077"/>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7" name="Tytuł 1"/>
          <p:cNvSpPr txBox="1">
            <a:spLocks/>
          </p:cNvSpPr>
          <p:nvPr/>
        </p:nvSpPr>
        <p:spPr>
          <a:xfrm>
            <a:off x="5148263" y="1423988"/>
            <a:ext cx="3132137" cy="636587"/>
          </a:xfrm>
          <a:prstGeom prst="rect">
            <a:avLst/>
          </a:prstGeom>
        </p:spPr>
        <p:txBody>
          <a:bodyPr/>
          <a:lstStyle/>
          <a:p>
            <a:pPr>
              <a:defRPr/>
            </a:pPr>
            <a:r>
              <a:rPr lang="en-US" sz="3600" b="1" i="1" dirty="0" smtClean="0">
                <a:solidFill>
                  <a:srgbClr val="005DA8"/>
                </a:solidFill>
                <a:effectLst>
                  <a:outerShdw blurRad="63500" dist="76200" dir="4800000" algn="t" rotWithShape="0">
                    <a:srgbClr val="005DA8">
                      <a:alpha val="25000"/>
                    </a:srgbClr>
                  </a:outerShdw>
                </a:effectLst>
                <a:latin typeface="Cambria" pitchFamily="18" charset="0"/>
                <a:ea typeface="+mj-ea"/>
                <a:cs typeface="+mj-cs"/>
              </a:rPr>
              <a:t>Old-age pension</a:t>
            </a:r>
            <a:endParaRPr lang="en-US" sz="4000" i="1" dirty="0">
              <a:solidFill>
                <a:srgbClr val="005DA8"/>
              </a:solidFill>
              <a:effectLst>
                <a:outerShdw blurRad="63500" dist="76200" dir="4800000" algn="t" rotWithShape="0">
                  <a:srgbClr val="005DA8">
                    <a:alpha val="25000"/>
                  </a:srgbClr>
                </a:outerShdw>
              </a:effectLst>
              <a:latin typeface="Cambria" pitchFamily="18" charset="0"/>
              <a:ea typeface="+mj-ea"/>
              <a:cs typeface="+mj-cs"/>
            </a:endParaRPr>
          </a:p>
        </p:txBody>
      </p:sp>
      <p:sp>
        <p:nvSpPr>
          <p:cNvPr id="18" name="Symbol zastępczy zawartości 2"/>
          <p:cNvSpPr txBox="1">
            <a:spLocks/>
          </p:cNvSpPr>
          <p:nvPr/>
        </p:nvSpPr>
        <p:spPr bwMode="auto">
          <a:xfrm>
            <a:off x="5022056" y="2920943"/>
            <a:ext cx="338455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spcBef>
                <a:spcPts val="500"/>
              </a:spcBef>
            </a:pPr>
            <a:r>
              <a:rPr lang="en-GB" sz="2400" b="1" dirty="0">
                <a:solidFill>
                  <a:srgbClr val="004077"/>
                </a:solidFill>
                <a:latin typeface="Calibri" panose="020F0502020204030204" pitchFamily="34" charset="0"/>
              </a:rPr>
              <a:t>is supposed to secure life in old age, when you will not be able to work </a:t>
            </a:r>
            <a:r>
              <a:rPr lang="en-GB" sz="2400" b="1" dirty="0" smtClean="0">
                <a:solidFill>
                  <a:srgbClr val="004077"/>
                </a:solidFill>
                <a:latin typeface="Calibri" panose="020F0502020204030204" pitchFamily="34" charset="0"/>
              </a:rPr>
              <a:t>anymore</a:t>
            </a:r>
            <a:r>
              <a:rPr lang="pl-PL" sz="2400" b="1" dirty="0" smtClean="0">
                <a:solidFill>
                  <a:srgbClr val="004077"/>
                </a:solidFill>
                <a:latin typeface="Calibri" panose="020F0502020204030204" pitchFamily="34" charset="0"/>
              </a:rPr>
              <a:t>.</a:t>
            </a:r>
            <a:endParaRPr lang="pl-PL" altLang="pl-PL" sz="2400" b="1" dirty="0" smtClean="0">
              <a:solidFill>
                <a:srgbClr val="004077"/>
              </a:solidFill>
              <a:latin typeface="Calibri" pitchFamily="34" charset="0"/>
            </a:endParaRPr>
          </a:p>
        </p:txBody>
      </p:sp>
      <p:pic>
        <p:nvPicPr>
          <p:cNvPr id="5136" name="Obraz 18" descr="rys 02.png"/>
          <p:cNvPicPr>
            <a:picLocks noChangeAspect="1"/>
          </p:cNvPicPr>
          <p:nvPr/>
        </p:nvPicPr>
        <p:blipFill>
          <a:blip r:embed="rId3">
            <a:extLst>
              <a:ext uri="{28A0092B-C50C-407E-A947-70E740481C1C}">
                <a14:useLocalDpi xmlns:a14="http://schemas.microsoft.com/office/drawing/2010/main" val="0"/>
              </a:ext>
            </a:extLst>
          </a:blip>
          <a:srcRect l="8852"/>
          <a:stretch>
            <a:fillRect/>
          </a:stretch>
        </p:blipFill>
        <p:spPr bwMode="auto">
          <a:xfrm>
            <a:off x="-11113" y="1216025"/>
            <a:ext cx="4824413" cy="458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10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ChangeArrowheads="1"/>
          </p:cNvSpPr>
          <p:nvPr/>
        </p:nvSpPr>
        <p:spPr bwMode="auto">
          <a:xfrm>
            <a:off x="107950" y="549275"/>
            <a:ext cx="8496300"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eaLnBrk="1" hangingPunct="1">
              <a:spcBef>
                <a:spcPct val="20000"/>
              </a:spcBef>
              <a:buClr>
                <a:schemeClr val="accent1"/>
              </a:buClr>
              <a:buSzPct val="76000"/>
              <a:buFont typeface="Wingdings 2" pitchFamily="18" charset="2"/>
              <a:buChar char=""/>
            </a:pPr>
            <a:endParaRPr lang="pl-PL" altLang="pl-PL" sz="2800" dirty="0">
              <a:solidFill>
                <a:schemeClr val="tx2"/>
              </a:solidFill>
              <a:latin typeface="Century Gothic" pitchFamily="34" charset="0"/>
            </a:endParaRPr>
          </a:p>
        </p:txBody>
      </p:sp>
      <p:sp>
        <p:nvSpPr>
          <p:cNvPr id="17" name="Prostokąt 16"/>
          <p:cNvSpPr/>
          <p:nvPr/>
        </p:nvSpPr>
        <p:spPr>
          <a:xfrm>
            <a:off x="431800" y="296863"/>
            <a:ext cx="215900" cy="215900"/>
          </a:xfrm>
          <a:prstGeom prst="rect">
            <a:avLst/>
          </a:prstGeom>
          <a:solidFill>
            <a:srgbClr val="75015A"/>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8" name="Prostokąt 17"/>
          <p:cNvSpPr/>
          <p:nvPr/>
        </p:nvSpPr>
        <p:spPr>
          <a:xfrm>
            <a:off x="1619250" y="296863"/>
            <a:ext cx="215900" cy="215900"/>
          </a:xfrm>
          <a:prstGeom prst="rect">
            <a:avLst/>
          </a:prstGeom>
          <a:solidFill>
            <a:srgbClr val="EE7F01"/>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9" name="Prostokąt 18"/>
          <p:cNvSpPr/>
          <p:nvPr/>
        </p:nvSpPr>
        <p:spPr>
          <a:xfrm>
            <a:off x="3203575" y="296863"/>
            <a:ext cx="215900" cy="215900"/>
          </a:xfrm>
          <a:prstGeom prst="rect">
            <a:avLst/>
          </a:prstGeom>
          <a:solidFill>
            <a:srgbClr val="31A32C"/>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20" name="Prostokąt 19"/>
          <p:cNvSpPr/>
          <p:nvPr/>
        </p:nvSpPr>
        <p:spPr>
          <a:xfrm>
            <a:off x="2268538" y="296863"/>
            <a:ext cx="215900" cy="215900"/>
          </a:xfrm>
          <a:prstGeom prst="rect">
            <a:avLst/>
          </a:prstGeom>
          <a:solidFill>
            <a:srgbClr val="004077"/>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21" name="Prostokąt 20"/>
          <p:cNvSpPr/>
          <p:nvPr/>
        </p:nvSpPr>
        <p:spPr>
          <a:xfrm>
            <a:off x="6732588" y="296863"/>
            <a:ext cx="215900" cy="215900"/>
          </a:xfrm>
          <a:prstGeom prst="rect">
            <a:avLst/>
          </a:prstGeom>
          <a:solidFill>
            <a:srgbClr val="68280B"/>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22" name="Prostokąt 21"/>
          <p:cNvSpPr/>
          <p:nvPr/>
        </p:nvSpPr>
        <p:spPr>
          <a:xfrm>
            <a:off x="5364163" y="296863"/>
            <a:ext cx="215900" cy="215900"/>
          </a:xfrm>
          <a:prstGeom prst="rect">
            <a:avLst/>
          </a:prstGeom>
          <a:solidFill>
            <a:srgbClr val="005DA8"/>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23" name="Elipsa 22"/>
          <p:cNvSpPr/>
          <p:nvPr/>
        </p:nvSpPr>
        <p:spPr>
          <a:xfrm>
            <a:off x="6156325" y="6453188"/>
            <a:ext cx="107950" cy="107950"/>
          </a:xfrm>
          <a:prstGeom prst="ellipse">
            <a:avLst/>
          </a:prstGeom>
          <a:solidFill>
            <a:srgbClr val="005DA8"/>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24" name="Elipsa 23"/>
          <p:cNvSpPr/>
          <p:nvPr/>
        </p:nvSpPr>
        <p:spPr>
          <a:xfrm>
            <a:off x="5111750" y="6453188"/>
            <a:ext cx="107950" cy="107950"/>
          </a:xfrm>
          <a:prstGeom prst="ellipse">
            <a:avLst/>
          </a:prstGeom>
          <a:solidFill>
            <a:srgbClr val="31A32C"/>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25" name="Elipsa 24"/>
          <p:cNvSpPr/>
          <p:nvPr/>
        </p:nvSpPr>
        <p:spPr>
          <a:xfrm>
            <a:off x="7704138" y="6453188"/>
            <a:ext cx="107950" cy="107950"/>
          </a:xfrm>
          <a:prstGeom prst="ellipse">
            <a:avLst/>
          </a:prstGeom>
          <a:solidFill>
            <a:srgbClr val="68280B"/>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26" name="Elipsa 25"/>
          <p:cNvSpPr/>
          <p:nvPr/>
        </p:nvSpPr>
        <p:spPr>
          <a:xfrm>
            <a:off x="431800" y="6453188"/>
            <a:ext cx="107950" cy="107950"/>
          </a:xfrm>
          <a:prstGeom prst="ellipse">
            <a:avLst/>
          </a:prstGeom>
          <a:solidFill>
            <a:srgbClr val="75015A"/>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27" name="Elipsa 26"/>
          <p:cNvSpPr/>
          <p:nvPr/>
        </p:nvSpPr>
        <p:spPr>
          <a:xfrm>
            <a:off x="1403350" y="6453188"/>
            <a:ext cx="107950" cy="107950"/>
          </a:xfrm>
          <a:prstGeom prst="ellipse">
            <a:avLst/>
          </a:prstGeom>
          <a:solidFill>
            <a:srgbClr val="EE7F01"/>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28" name="Elipsa 27"/>
          <p:cNvSpPr/>
          <p:nvPr/>
        </p:nvSpPr>
        <p:spPr>
          <a:xfrm>
            <a:off x="3743325" y="6453188"/>
            <a:ext cx="107950" cy="107950"/>
          </a:xfrm>
          <a:prstGeom prst="ellipse">
            <a:avLst/>
          </a:prstGeom>
          <a:solidFill>
            <a:srgbClr val="004077"/>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29" name="Tytuł 1"/>
          <p:cNvSpPr txBox="1">
            <a:spLocks/>
          </p:cNvSpPr>
          <p:nvPr/>
        </p:nvSpPr>
        <p:spPr>
          <a:xfrm>
            <a:off x="323850" y="909638"/>
            <a:ext cx="8351838" cy="1366837"/>
          </a:xfrm>
          <a:prstGeom prst="rect">
            <a:avLst/>
          </a:prstGeom>
        </p:spPr>
        <p:txBody>
          <a:bodyPr/>
          <a:lstStyle/>
          <a:p>
            <a:pPr>
              <a:defRPr/>
            </a:pPr>
            <a:r>
              <a:rPr lang="en-US" sz="3600" b="1" i="1" dirty="0" smtClean="0">
                <a:solidFill>
                  <a:srgbClr val="005DA8"/>
                </a:solidFill>
                <a:effectLst>
                  <a:outerShdw blurRad="63500" dist="76200" dir="4800000" algn="t" rotWithShape="0">
                    <a:srgbClr val="005DA8">
                      <a:alpha val="25000"/>
                    </a:srgbClr>
                  </a:outerShdw>
                </a:effectLst>
                <a:latin typeface="Cambria" pitchFamily="18" charset="0"/>
                <a:ea typeface="+mj-ea"/>
                <a:cs typeface="+mj-cs"/>
              </a:rPr>
              <a:t>Inter-generation agreement (solidarity)</a:t>
            </a:r>
            <a:endParaRPr lang="en-US" sz="3600" i="1" dirty="0">
              <a:solidFill>
                <a:srgbClr val="005DA8"/>
              </a:solidFill>
              <a:effectLst>
                <a:outerShdw blurRad="63500" dist="76200" dir="4800000" algn="t" rotWithShape="0">
                  <a:srgbClr val="005DA8">
                    <a:alpha val="25000"/>
                  </a:srgbClr>
                </a:outerShdw>
              </a:effectLst>
              <a:latin typeface="Cambria" pitchFamily="18" charset="0"/>
              <a:ea typeface="+mj-ea"/>
              <a:cs typeface="+mj-cs"/>
            </a:endParaRPr>
          </a:p>
        </p:txBody>
      </p:sp>
      <p:pic>
        <p:nvPicPr>
          <p:cNvPr id="6160" name="Obraz 29" descr="rys 0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76488" y="2205038"/>
            <a:ext cx="4360862"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Symbol zastępczy zawartości 2"/>
          <p:cNvSpPr txBox="1">
            <a:spLocks/>
          </p:cNvSpPr>
          <p:nvPr/>
        </p:nvSpPr>
        <p:spPr>
          <a:xfrm>
            <a:off x="323850" y="2852738"/>
            <a:ext cx="1944688" cy="1846659"/>
          </a:xfrm>
          <a:prstGeom prst="rect">
            <a:avLst/>
          </a:prstGeom>
        </p:spPr>
        <p:txBody>
          <a:bodyPr wrap="square" lIns="0" tIns="0" rIns="0" bIns="0">
            <a:spAutoFit/>
          </a:bodyPr>
          <a:lstStyle/>
          <a:p>
            <a:r>
              <a:rPr lang="en-GB" sz="2400" b="1" dirty="0">
                <a:solidFill>
                  <a:srgbClr val="004077"/>
                </a:solidFill>
                <a:latin typeface="Calibri" panose="020F0502020204030204" pitchFamily="34" charset="0"/>
              </a:rPr>
              <a:t>Contributions paid now </a:t>
            </a:r>
            <a:r>
              <a:rPr lang="pl-PL" sz="2400" b="1" dirty="0" smtClean="0">
                <a:solidFill>
                  <a:srgbClr val="004077"/>
                </a:solidFill>
                <a:latin typeface="Calibri" panose="020F0502020204030204" pitchFamily="34" charset="0"/>
              </a:rPr>
              <a:t/>
            </a:r>
            <a:br>
              <a:rPr lang="pl-PL" sz="2400" b="1" dirty="0" smtClean="0">
                <a:solidFill>
                  <a:srgbClr val="004077"/>
                </a:solidFill>
                <a:latin typeface="Calibri" panose="020F0502020204030204" pitchFamily="34" charset="0"/>
              </a:rPr>
            </a:br>
            <a:r>
              <a:rPr lang="en-GB" sz="2400" b="1" dirty="0" smtClean="0">
                <a:solidFill>
                  <a:srgbClr val="004077"/>
                </a:solidFill>
                <a:latin typeface="Calibri" panose="020F0502020204030204" pitchFamily="34" charset="0"/>
              </a:rPr>
              <a:t>by </a:t>
            </a:r>
            <a:r>
              <a:rPr lang="en-GB" sz="2400" b="1" dirty="0">
                <a:solidFill>
                  <a:srgbClr val="004077"/>
                </a:solidFill>
                <a:latin typeface="Calibri" panose="020F0502020204030204" pitchFamily="34" charset="0"/>
              </a:rPr>
              <a:t>the professionally </a:t>
            </a:r>
            <a:r>
              <a:rPr lang="en-GB" sz="2400" b="1" dirty="0" smtClean="0">
                <a:solidFill>
                  <a:srgbClr val="004077"/>
                </a:solidFill>
                <a:latin typeface="Calibri" panose="020F0502020204030204" pitchFamily="34" charset="0"/>
              </a:rPr>
              <a:t>active</a:t>
            </a:r>
            <a:endParaRPr lang="pl-PL" sz="2400" dirty="0">
              <a:solidFill>
                <a:srgbClr val="004077"/>
              </a:solidFill>
              <a:latin typeface="Calibri" panose="020F0502020204030204" pitchFamily="34" charset="0"/>
            </a:endParaRPr>
          </a:p>
        </p:txBody>
      </p:sp>
      <p:sp>
        <p:nvSpPr>
          <p:cNvPr id="33" name="Symbol zastępczy zawartości 2"/>
          <p:cNvSpPr txBox="1">
            <a:spLocks/>
          </p:cNvSpPr>
          <p:nvPr/>
        </p:nvSpPr>
        <p:spPr bwMode="auto">
          <a:xfrm>
            <a:off x="6804025" y="2852738"/>
            <a:ext cx="1944688"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a:spAutoFit/>
          </a:bodyPr>
          <a:lstStyle>
            <a:lvl1pPr indent="-342900"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r>
              <a:rPr lang="en-GB" sz="2400" b="1" dirty="0">
                <a:solidFill>
                  <a:srgbClr val="004077"/>
                </a:solidFill>
                <a:latin typeface="Calibri" panose="020F0502020204030204" pitchFamily="34" charset="0"/>
              </a:rPr>
              <a:t>are paid out </a:t>
            </a:r>
            <a:r>
              <a:rPr lang="pl-PL" sz="2400" b="1" dirty="0" smtClean="0">
                <a:solidFill>
                  <a:srgbClr val="004077"/>
                </a:solidFill>
                <a:latin typeface="Calibri" panose="020F0502020204030204" pitchFamily="34" charset="0"/>
              </a:rPr>
              <a:t/>
            </a:r>
            <a:br>
              <a:rPr lang="pl-PL" sz="2400" b="1" dirty="0" smtClean="0">
                <a:solidFill>
                  <a:srgbClr val="004077"/>
                </a:solidFill>
                <a:latin typeface="Calibri" panose="020F0502020204030204" pitchFamily="34" charset="0"/>
              </a:rPr>
            </a:br>
            <a:r>
              <a:rPr lang="en-GB" sz="2400" b="1" dirty="0" smtClean="0">
                <a:solidFill>
                  <a:srgbClr val="004077"/>
                </a:solidFill>
                <a:latin typeface="Calibri" panose="020F0502020204030204" pitchFamily="34" charset="0"/>
              </a:rPr>
              <a:t>to </a:t>
            </a:r>
            <a:r>
              <a:rPr lang="en-GB" sz="2400" b="1" dirty="0">
                <a:solidFill>
                  <a:srgbClr val="004077"/>
                </a:solidFill>
                <a:latin typeface="Calibri" panose="020F0502020204030204" pitchFamily="34" charset="0"/>
              </a:rPr>
              <a:t>current pensioners.</a:t>
            </a:r>
            <a:endParaRPr lang="pl-PL" sz="2400" dirty="0">
              <a:solidFill>
                <a:srgbClr val="004077"/>
              </a:solidFill>
              <a:latin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 calcmode="lin" valueType="num">
                                      <p:cBhvr additive="base">
                                        <p:cTn id="7" dur="10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ntr" presetSubtype="2" fill="hold" nodeType="after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anim calcmode="lin" valueType="num">
                                      <p:cBhvr additive="base">
                                        <p:cTn id="12" dur="10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13" dur="10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ymbol zastępczy zawartości 2"/>
          <p:cNvSpPr txBox="1">
            <a:spLocks/>
          </p:cNvSpPr>
          <p:nvPr/>
        </p:nvSpPr>
        <p:spPr bwMode="auto">
          <a:xfrm>
            <a:off x="323850" y="2781300"/>
            <a:ext cx="3527425"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spcBef>
                <a:spcPts val="500"/>
              </a:spcBef>
            </a:pPr>
            <a:r>
              <a:rPr lang="pl-PL" altLang="pl-PL" sz="2400" b="1" dirty="0" smtClean="0">
                <a:solidFill>
                  <a:srgbClr val="004077"/>
                </a:solidFill>
                <a:latin typeface="Calibri" pitchFamily="34" charset="0"/>
              </a:rPr>
              <a:t>from</a:t>
            </a:r>
            <a:endParaRPr lang="pl-PL" altLang="pl-PL" sz="2400" b="1" dirty="0">
              <a:solidFill>
                <a:srgbClr val="004077"/>
              </a:solidFill>
              <a:latin typeface="Calibri" pitchFamily="34" charset="0"/>
            </a:endParaRPr>
          </a:p>
          <a:p>
            <a:pPr algn="ctr" eaLnBrk="1" hangingPunct="1">
              <a:spcBef>
                <a:spcPts val="500"/>
              </a:spcBef>
            </a:pPr>
            <a:r>
              <a:rPr lang="pl-PL" altLang="pl-PL" sz="2400" b="1" dirty="0" smtClean="0">
                <a:solidFill>
                  <a:srgbClr val="004077"/>
                </a:solidFill>
                <a:latin typeface="Calibri" pitchFamily="34" charset="0"/>
              </a:rPr>
              <a:t>DEFINED BENEFIT</a:t>
            </a:r>
            <a:endParaRPr lang="pl-PL" altLang="pl-PL" sz="2400" b="1" dirty="0">
              <a:solidFill>
                <a:srgbClr val="004077"/>
              </a:solidFill>
              <a:latin typeface="Calibri" pitchFamily="34" charset="0"/>
            </a:endParaRPr>
          </a:p>
          <a:p>
            <a:pPr algn="ctr" eaLnBrk="1" hangingPunct="1">
              <a:spcBef>
                <a:spcPts val="500"/>
              </a:spcBef>
            </a:pPr>
            <a:endParaRPr lang="pl-PL" altLang="pl-PL" sz="2400" b="1" dirty="0">
              <a:solidFill>
                <a:srgbClr val="004077"/>
              </a:solidFill>
              <a:latin typeface="Calibri" pitchFamily="34" charset="0"/>
            </a:endParaRPr>
          </a:p>
          <a:p>
            <a:pPr algn="ctr" eaLnBrk="1" hangingPunct="1">
              <a:spcBef>
                <a:spcPts val="500"/>
              </a:spcBef>
            </a:pPr>
            <a:endParaRPr lang="pl-PL" altLang="pl-PL" sz="2400" b="1" dirty="0">
              <a:solidFill>
                <a:srgbClr val="004077"/>
              </a:solidFill>
              <a:latin typeface="Calibri" pitchFamily="34" charset="0"/>
            </a:endParaRPr>
          </a:p>
          <a:p>
            <a:pPr algn="ctr" eaLnBrk="1" hangingPunct="1">
              <a:spcBef>
                <a:spcPts val="500"/>
              </a:spcBef>
            </a:pPr>
            <a:r>
              <a:rPr lang="pl-PL" altLang="pl-PL" sz="2400" b="1" dirty="0" smtClean="0">
                <a:solidFill>
                  <a:srgbClr val="004077"/>
                </a:solidFill>
                <a:latin typeface="Calibri" pitchFamily="34" charset="0"/>
              </a:rPr>
              <a:t>to</a:t>
            </a:r>
            <a:endParaRPr lang="pl-PL" altLang="pl-PL" sz="2400" b="1" dirty="0">
              <a:solidFill>
                <a:srgbClr val="004077"/>
              </a:solidFill>
              <a:latin typeface="Calibri" pitchFamily="34" charset="0"/>
            </a:endParaRPr>
          </a:p>
          <a:p>
            <a:pPr algn="ctr" eaLnBrk="1" hangingPunct="1">
              <a:spcBef>
                <a:spcPts val="500"/>
              </a:spcBef>
            </a:pPr>
            <a:r>
              <a:rPr lang="pl-PL" altLang="pl-PL" sz="2400" b="1" dirty="0" smtClean="0">
                <a:solidFill>
                  <a:srgbClr val="004077"/>
                </a:solidFill>
                <a:latin typeface="Calibri" pitchFamily="34" charset="0"/>
              </a:rPr>
              <a:t>DEFINED CONTRIBUTION</a:t>
            </a:r>
            <a:endParaRPr lang="pl-PL" altLang="pl-PL" sz="2400" b="1" dirty="0">
              <a:solidFill>
                <a:srgbClr val="004077"/>
              </a:solidFill>
              <a:latin typeface="Calibri" pitchFamily="34" charset="0"/>
            </a:endParaRPr>
          </a:p>
          <a:p>
            <a:pPr algn="ctr" eaLnBrk="1" hangingPunct="1">
              <a:spcBef>
                <a:spcPts val="500"/>
              </a:spcBef>
            </a:pPr>
            <a:endParaRPr lang="pl-PL" altLang="pl-PL" sz="2400" b="1" dirty="0">
              <a:solidFill>
                <a:srgbClr val="004077"/>
              </a:solidFill>
              <a:latin typeface="Calibri" pitchFamily="34" charset="0"/>
            </a:endParaRPr>
          </a:p>
        </p:txBody>
      </p:sp>
      <p:sp>
        <p:nvSpPr>
          <p:cNvPr id="7" name="Prostokąt 6"/>
          <p:cNvSpPr/>
          <p:nvPr/>
        </p:nvSpPr>
        <p:spPr>
          <a:xfrm>
            <a:off x="431800" y="296863"/>
            <a:ext cx="215900" cy="215900"/>
          </a:xfrm>
          <a:prstGeom prst="rect">
            <a:avLst/>
          </a:prstGeom>
          <a:solidFill>
            <a:srgbClr val="75015A"/>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8" name="Prostokąt 7"/>
          <p:cNvSpPr/>
          <p:nvPr/>
        </p:nvSpPr>
        <p:spPr>
          <a:xfrm>
            <a:off x="1150938" y="296863"/>
            <a:ext cx="215900" cy="215900"/>
          </a:xfrm>
          <a:prstGeom prst="rect">
            <a:avLst/>
          </a:prstGeom>
          <a:solidFill>
            <a:srgbClr val="EE7F01"/>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9" name="Prostokąt 8"/>
          <p:cNvSpPr/>
          <p:nvPr/>
        </p:nvSpPr>
        <p:spPr>
          <a:xfrm>
            <a:off x="3851275" y="296863"/>
            <a:ext cx="215900" cy="215900"/>
          </a:xfrm>
          <a:prstGeom prst="rect">
            <a:avLst/>
          </a:prstGeom>
          <a:solidFill>
            <a:srgbClr val="31A32C"/>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0" name="Prostokąt 9"/>
          <p:cNvSpPr/>
          <p:nvPr/>
        </p:nvSpPr>
        <p:spPr>
          <a:xfrm>
            <a:off x="2484438" y="296863"/>
            <a:ext cx="215900" cy="215900"/>
          </a:xfrm>
          <a:prstGeom prst="rect">
            <a:avLst/>
          </a:prstGeom>
          <a:solidFill>
            <a:srgbClr val="004077"/>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1" name="Prostokąt 10"/>
          <p:cNvSpPr/>
          <p:nvPr/>
        </p:nvSpPr>
        <p:spPr>
          <a:xfrm>
            <a:off x="6732588" y="296863"/>
            <a:ext cx="215900" cy="215900"/>
          </a:xfrm>
          <a:prstGeom prst="rect">
            <a:avLst/>
          </a:prstGeom>
          <a:solidFill>
            <a:srgbClr val="68280B"/>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2" name="Prostokąt 11"/>
          <p:cNvSpPr/>
          <p:nvPr/>
        </p:nvSpPr>
        <p:spPr>
          <a:xfrm>
            <a:off x="4716463" y="296863"/>
            <a:ext cx="215900" cy="215900"/>
          </a:xfrm>
          <a:prstGeom prst="rect">
            <a:avLst/>
          </a:prstGeom>
          <a:solidFill>
            <a:srgbClr val="005DA8"/>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3" name="Elipsa 12"/>
          <p:cNvSpPr/>
          <p:nvPr/>
        </p:nvSpPr>
        <p:spPr>
          <a:xfrm>
            <a:off x="6156325" y="6453188"/>
            <a:ext cx="107950" cy="107950"/>
          </a:xfrm>
          <a:prstGeom prst="ellipse">
            <a:avLst/>
          </a:prstGeom>
          <a:solidFill>
            <a:srgbClr val="005DA8"/>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4" name="Elipsa 13"/>
          <p:cNvSpPr/>
          <p:nvPr/>
        </p:nvSpPr>
        <p:spPr>
          <a:xfrm>
            <a:off x="4103688" y="6453188"/>
            <a:ext cx="107950" cy="107950"/>
          </a:xfrm>
          <a:prstGeom prst="ellipse">
            <a:avLst/>
          </a:prstGeom>
          <a:solidFill>
            <a:srgbClr val="31A32C"/>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5" name="Elipsa 14"/>
          <p:cNvSpPr/>
          <p:nvPr/>
        </p:nvSpPr>
        <p:spPr>
          <a:xfrm>
            <a:off x="7704138" y="6453188"/>
            <a:ext cx="107950" cy="107950"/>
          </a:xfrm>
          <a:prstGeom prst="ellipse">
            <a:avLst/>
          </a:prstGeom>
          <a:solidFill>
            <a:srgbClr val="68280B"/>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6" name="Elipsa 15"/>
          <p:cNvSpPr/>
          <p:nvPr/>
        </p:nvSpPr>
        <p:spPr>
          <a:xfrm>
            <a:off x="431800" y="6453188"/>
            <a:ext cx="107950" cy="107950"/>
          </a:xfrm>
          <a:prstGeom prst="ellipse">
            <a:avLst/>
          </a:prstGeom>
          <a:solidFill>
            <a:srgbClr val="75015A"/>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7" name="Elipsa 16"/>
          <p:cNvSpPr/>
          <p:nvPr/>
        </p:nvSpPr>
        <p:spPr>
          <a:xfrm>
            <a:off x="2339975" y="6453188"/>
            <a:ext cx="107950" cy="107950"/>
          </a:xfrm>
          <a:prstGeom prst="ellipse">
            <a:avLst/>
          </a:prstGeom>
          <a:solidFill>
            <a:srgbClr val="EE7F01"/>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8" name="Elipsa 17"/>
          <p:cNvSpPr/>
          <p:nvPr/>
        </p:nvSpPr>
        <p:spPr>
          <a:xfrm>
            <a:off x="3563938" y="6453188"/>
            <a:ext cx="107950" cy="107950"/>
          </a:xfrm>
          <a:prstGeom prst="ellipse">
            <a:avLst/>
          </a:prstGeom>
          <a:solidFill>
            <a:srgbClr val="004077"/>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pic>
        <p:nvPicPr>
          <p:cNvPr id="7183" name="Obraz 18" descr="rys 0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2565400"/>
            <a:ext cx="439102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ytuł 1"/>
          <p:cNvSpPr txBox="1">
            <a:spLocks/>
          </p:cNvSpPr>
          <p:nvPr/>
        </p:nvSpPr>
        <p:spPr>
          <a:xfrm>
            <a:off x="395288" y="765175"/>
            <a:ext cx="8353425" cy="1727200"/>
          </a:xfrm>
          <a:prstGeom prst="rect">
            <a:avLst/>
          </a:prstGeom>
        </p:spPr>
        <p:txBody>
          <a:bodyPr/>
          <a:lstStyle/>
          <a:p>
            <a:pPr>
              <a:defRPr/>
            </a:pPr>
            <a:r>
              <a:rPr lang="en-US" sz="3600" b="1" i="1" dirty="0" smtClean="0">
                <a:solidFill>
                  <a:srgbClr val="005DA8"/>
                </a:solidFill>
                <a:effectLst>
                  <a:outerShdw blurRad="63500" dist="76200" dir="4800000" algn="t" rotWithShape="0">
                    <a:srgbClr val="005DA8">
                      <a:alpha val="25000"/>
                    </a:srgbClr>
                  </a:outerShdw>
                </a:effectLst>
                <a:latin typeface="Cambria" pitchFamily="18" charset="0"/>
                <a:ea typeface="+mj-ea"/>
                <a:cs typeface="+mj-cs"/>
              </a:rPr>
              <a:t>The reform of the universal pension system in 1999 transformed the model of system: </a:t>
            </a:r>
            <a:endParaRPr lang="en-US" sz="3600" b="1" i="1" dirty="0">
              <a:solidFill>
                <a:srgbClr val="005DA8"/>
              </a:solidFill>
              <a:effectLst>
                <a:outerShdw blurRad="63500" dist="76200" dir="4800000" algn="t" rotWithShape="0">
                  <a:srgbClr val="005DA8">
                    <a:alpha val="25000"/>
                  </a:srgbClr>
                </a:outerShdw>
              </a:effectLst>
              <a:latin typeface="Cambria" pitchFamily="18" charset="0"/>
              <a:ea typeface="+mj-ea"/>
              <a:cs typeface="+mj-cs"/>
            </a:endParaRPr>
          </a:p>
        </p:txBody>
      </p:sp>
      <p:sp>
        <p:nvSpPr>
          <p:cNvPr id="21" name="Strzałka w górę 20"/>
          <p:cNvSpPr/>
          <p:nvPr/>
        </p:nvSpPr>
        <p:spPr>
          <a:xfrm rot="10800000">
            <a:off x="1812924" y="3683000"/>
            <a:ext cx="549275" cy="790575"/>
          </a:xfrm>
          <a:prstGeom prst="upArrow">
            <a:avLst/>
          </a:prstGeom>
          <a:solidFill>
            <a:srgbClr val="EE7F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22">
                                            <p:txEl>
                                              <p:pRg st="1" end="1"/>
                                            </p:txEl>
                                          </p:spTgt>
                                        </p:tgtEl>
                                        <p:attrNameLst>
                                          <p:attrName>style.visibility</p:attrName>
                                        </p:attrNameLst>
                                      </p:cBhvr>
                                      <p:to>
                                        <p:strVal val="visible"/>
                                      </p:to>
                                    </p:set>
                                    <p:anim calcmode="lin" valueType="num">
                                      <p:cBhvr additive="base">
                                        <p:cTn id="7" dur="1000" fill="hold"/>
                                        <p:tgtEl>
                                          <p:spTgt spid="22">
                                            <p:txEl>
                                              <p:pRg st="1" end="1"/>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2">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22">
                                            <p:txEl>
                                              <p:pRg st="4" end="4"/>
                                            </p:txEl>
                                          </p:spTgt>
                                        </p:tgtEl>
                                        <p:attrNameLst>
                                          <p:attrName>style.visibility</p:attrName>
                                        </p:attrNameLst>
                                      </p:cBhvr>
                                      <p:to>
                                        <p:strVal val="visible"/>
                                      </p:to>
                                    </p:set>
                                    <p:anim calcmode="lin" valueType="num">
                                      <p:cBhvr additive="base">
                                        <p:cTn id="12" dur="1000" fill="hold"/>
                                        <p:tgtEl>
                                          <p:spTgt spid="22">
                                            <p:txEl>
                                              <p:pRg st="4" end="4"/>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2">
                                            <p:txEl>
                                              <p:pRg st="4" end="4"/>
                                            </p:txEl>
                                          </p:spTgt>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2">
                                            <p:txEl>
                                              <p:pRg st="5" end="5"/>
                                            </p:txEl>
                                          </p:spTgt>
                                        </p:tgtEl>
                                        <p:attrNameLst>
                                          <p:attrName>style.visibility</p:attrName>
                                        </p:attrNameLst>
                                      </p:cBhvr>
                                      <p:to>
                                        <p:strVal val="visible"/>
                                      </p:to>
                                    </p:set>
                                    <p:anim calcmode="lin" valueType="num">
                                      <p:cBhvr additive="base">
                                        <p:cTn id="17" dur="1000" fill="hold"/>
                                        <p:tgtEl>
                                          <p:spTgt spid="22">
                                            <p:txEl>
                                              <p:pRg st="5" end="5"/>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22">
                                            <p:txEl>
                                              <p:pRg st="5" end="5"/>
                                            </p:txEl>
                                          </p:spTgt>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22">
                                            <p:txEl>
                                              <p:pRg st="0" end="0"/>
                                            </p:txEl>
                                          </p:spTgt>
                                        </p:tgtEl>
                                        <p:attrNameLst>
                                          <p:attrName>style.visibility</p:attrName>
                                        </p:attrNameLst>
                                      </p:cBhvr>
                                      <p:to>
                                        <p:strVal val="visible"/>
                                      </p:to>
                                    </p:set>
                                    <p:anim calcmode="lin" valueType="num">
                                      <p:cBhvr additive="base">
                                        <p:cTn id="22" dur="1000" fill="hold"/>
                                        <p:tgtEl>
                                          <p:spTgt spid="22">
                                            <p:txEl>
                                              <p:pRg st="0" end="0"/>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431800" y="296863"/>
            <a:ext cx="215900" cy="215900"/>
          </a:xfrm>
          <a:prstGeom prst="rect">
            <a:avLst/>
          </a:prstGeom>
          <a:solidFill>
            <a:srgbClr val="75015A"/>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5" name="Prostokąt 4"/>
          <p:cNvSpPr/>
          <p:nvPr/>
        </p:nvSpPr>
        <p:spPr>
          <a:xfrm>
            <a:off x="971550" y="296863"/>
            <a:ext cx="215900" cy="215900"/>
          </a:xfrm>
          <a:prstGeom prst="rect">
            <a:avLst/>
          </a:prstGeom>
          <a:solidFill>
            <a:srgbClr val="EE7F01"/>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6" name="Prostokąt 5"/>
          <p:cNvSpPr/>
          <p:nvPr/>
        </p:nvSpPr>
        <p:spPr>
          <a:xfrm>
            <a:off x="4643438" y="296863"/>
            <a:ext cx="215900" cy="215900"/>
          </a:xfrm>
          <a:prstGeom prst="rect">
            <a:avLst/>
          </a:prstGeom>
          <a:solidFill>
            <a:srgbClr val="31A32C"/>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7" name="Prostokąt 6"/>
          <p:cNvSpPr/>
          <p:nvPr/>
        </p:nvSpPr>
        <p:spPr>
          <a:xfrm>
            <a:off x="2051050" y="296863"/>
            <a:ext cx="215900" cy="215900"/>
          </a:xfrm>
          <a:prstGeom prst="rect">
            <a:avLst/>
          </a:prstGeom>
          <a:solidFill>
            <a:srgbClr val="004077"/>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8" name="Prostokąt 7"/>
          <p:cNvSpPr/>
          <p:nvPr/>
        </p:nvSpPr>
        <p:spPr>
          <a:xfrm>
            <a:off x="6732588" y="296863"/>
            <a:ext cx="215900" cy="215900"/>
          </a:xfrm>
          <a:prstGeom prst="rect">
            <a:avLst/>
          </a:prstGeom>
          <a:solidFill>
            <a:srgbClr val="68280B"/>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9" name="Prostokąt 8"/>
          <p:cNvSpPr/>
          <p:nvPr/>
        </p:nvSpPr>
        <p:spPr>
          <a:xfrm>
            <a:off x="6011863" y="296863"/>
            <a:ext cx="215900" cy="215900"/>
          </a:xfrm>
          <a:prstGeom prst="rect">
            <a:avLst/>
          </a:prstGeom>
          <a:solidFill>
            <a:srgbClr val="005DA8"/>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0" name="Elipsa 9"/>
          <p:cNvSpPr/>
          <p:nvPr/>
        </p:nvSpPr>
        <p:spPr>
          <a:xfrm>
            <a:off x="5076825" y="6453188"/>
            <a:ext cx="107950" cy="107950"/>
          </a:xfrm>
          <a:prstGeom prst="ellipse">
            <a:avLst/>
          </a:prstGeom>
          <a:solidFill>
            <a:srgbClr val="005DA8"/>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1" name="Elipsa 10"/>
          <p:cNvSpPr/>
          <p:nvPr/>
        </p:nvSpPr>
        <p:spPr>
          <a:xfrm>
            <a:off x="3563938" y="6453188"/>
            <a:ext cx="107950" cy="107950"/>
          </a:xfrm>
          <a:prstGeom prst="ellipse">
            <a:avLst/>
          </a:prstGeom>
          <a:solidFill>
            <a:srgbClr val="31A32C"/>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2" name="Elipsa 11"/>
          <p:cNvSpPr/>
          <p:nvPr/>
        </p:nvSpPr>
        <p:spPr>
          <a:xfrm>
            <a:off x="7704138" y="6453188"/>
            <a:ext cx="107950" cy="107950"/>
          </a:xfrm>
          <a:prstGeom prst="ellipse">
            <a:avLst/>
          </a:prstGeom>
          <a:solidFill>
            <a:srgbClr val="68280B"/>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3" name="Elipsa 12"/>
          <p:cNvSpPr/>
          <p:nvPr/>
        </p:nvSpPr>
        <p:spPr>
          <a:xfrm>
            <a:off x="431800" y="6453188"/>
            <a:ext cx="107950" cy="107950"/>
          </a:xfrm>
          <a:prstGeom prst="ellipse">
            <a:avLst/>
          </a:prstGeom>
          <a:solidFill>
            <a:srgbClr val="75015A"/>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4" name="Elipsa 13"/>
          <p:cNvSpPr/>
          <p:nvPr/>
        </p:nvSpPr>
        <p:spPr>
          <a:xfrm>
            <a:off x="1763713" y="6453188"/>
            <a:ext cx="107950" cy="107950"/>
          </a:xfrm>
          <a:prstGeom prst="ellipse">
            <a:avLst/>
          </a:prstGeom>
          <a:solidFill>
            <a:srgbClr val="EE7F01"/>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5" name="Elipsa 14"/>
          <p:cNvSpPr/>
          <p:nvPr/>
        </p:nvSpPr>
        <p:spPr>
          <a:xfrm>
            <a:off x="2700338" y="6453188"/>
            <a:ext cx="107950" cy="107950"/>
          </a:xfrm>
          <a:prstGeom prst="ellipse">
            <a:avLst/>
          </a:prstGeom>
          <a:solidFill>
            <a:srgbClr val="004077"/>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7" name="Symbol zastępczy zawartości 2"/>
          <p:cNvSpPr txBox="1">
            <a:spLocks/>
          </p:cNvSpPr>
          <p:nvPr/>
        </p:nvSpPr>
        <p:spPr bwMode="auto">
          <a:xfrm>
            <a:off x="395537" y="1412776"/>
            <a:ext cx="8568952"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r>
              <a:rPr lang="en-GB" sz="2400" b="1" dirty="0">
                <a:solidFill>
                  <a:srgbClr val="004077"/>
                </a:solidFill>
                <a:latin typeface="Calibri" panose="020F0502020204030204" pitchFamily="34" charset="0"/>
              </a:rPr>
              <a:t>The amount of the old-age pension depends on:</a:t>
            </a:r>
            <a:endParaRPr lang="pl-PL" sz="2400" dirty="0">
              <a:solidFill>
                <a:srgbClr val="004077"/>
              </a:solidFill>
              <a:latin typeface="Calibri" panose="020F0502020204030204" pitchFamily="34" charset="0"/>
            </a:endParaRPr>
          </a:p>
          <a:p>
            <a:pPr lvl="0">
              <a:buFont typeface="Arial" panose="020B0604020202020204" pitchFamily="34" charset="0"/>
              <a:buChar char="•"/>
            </a:pPr>
            <a:r>
              <a:rPr lang="en-GB" sz="2400" dirty="0">
                <a:solidFill>
                  <a:srgbClr val="004077"/>
                </a:solidFill>
                <a:latin typeface="Calibri" panose="020F0502020204030204" pitchFamily="34" charset="0"/>
              </a:rPr>
              <a:t>adjusted old-age pension insurance contributions on your ZUS account, </a:t>
            </a:r>
            <a:endParaRPr lang="pl-PL" sz="2400" dirty="0">
              <a:solidFill>
                <a:srgbClr val="004077"/>
              </a:solidFill>
              <a:latin typeface="Calibri" panose="020F0502020204030204" pitchFamily="34" charset="0"/>
            </a:endParaRPr>
          </a:p>
          <a:p>
            <a:pPr lvl="0">
              <a:buFont typeface="Arial" panose="020B0604020202020204" pitchFamily="34" charset="0"/>
              <a:buChar char="•"/>
            </a:pPr>
            <a:r>
              <a:rPr lang="en-GB" sz="2400" dirty="0">
                <a:solidFill>
                  <a:srgbClr val="004077"/>
                </a:solidFill>
                <a:latin typeface="Calibri" panose="020F0502020204030204" pitchFamily="34" charset="0"/>
              </a:rPr>
              <a:t>adjusted initial capital on your ZUS account,</a:t>
            </a:r>
            <a:endParaRPr lang="pl-PL" sz="2400" dirty="0">
              <a:solidFill>
                <a:srgbClr val="004077"/>
              </a:solidFill>
              <a:latin typeface="Calibri" panose="020F0502020204030204" pitchFamily="34" charset="0"/>
            </a:endParaRPr>
          </a:p>
          <a:p>
            <a:pPr lvl="0">
              <a:buFont typeface="Arial" panose="020B0604020202020204" pitchFamily="34" charset="0"/>
              <a:buChar char="•"/>
            </a:pPr>
            <a:r>
              <a:rPr lang="en-GB" sz="2400" dirty="0">
                <a:solidFill>
                  <a:srgbClr val="004077"/>
                </a:solidFill>
                <a:latin typeface="Calibri" panose="020F0502020204030204" pitchFamily="34" charset="0"/>
              </a:rPr>
              <a:t>funds on the subaccount,</a:t>
            </a:r>
            <a:endParaRPr lang="pl-PL" sz="2400" dirty="0">
              <a:solidFill>
                <a:srgbClr val="004077"/>
              </a:solidFill>
              <a:latin typeface="Calibri" panose="020F0502020204030204" pitchFamily="34" charset="0"/>
            </a:endParaRPr>
          </a:p>
          <a:p>
            <a:pPr lvl="0">
              <a:buFont typeface="Arial" panose="020B0604020202020204" pitchFamily="34" charset="0"/>
              <a:buChar char="•"/>
            </a:pPr>
            <a:r>
              <a:rPr lang="en-GB" sz="2400" dirty="0">
                <a:solidFill>
                  <a:srgbClr val="004077"/>
                </a:solidFill>
                <a:latin typeface="Calibri" panose="020F0502020204030204" pitchFamily="34" charset="0"/>
              </a:rPr>
              <a:t>average further life expectancy which is determined for the age at which you retire.</a:t>
            </a:r>
            <a:endParaRPr lang="pl-PL" sz="2400" dirty="0">
              <a:solidFill>
                <a:srgbClr val="004077"/>
              </a:solidFill>
              <a:latin typeface="Calibri" panose="020F0502020204030204" pitchFamily="34" charset="0"/>
            </a:endParaRPr>
          </a:p>
          <a:p>
            <a:pPr lvl="0">
              <a:buFont typeface="Arial" panose="020B0604020202020204" pitchFamily="34" charset="0"/>
              <a:buChar char="•"/>
            </a:pPr>
            <a:endParaRPr lang="pl-PL" sz="2400" dirty="0" smtClean="0">
              <a:solidFill>
                <a:srgbClr val="004077"/>
              </a:solidFill>
              <a:latin typeface="Calibri" panose="020F0502020204030204" pitchFamily="34" charset="0"/>
            </a:endParaRPr>
          </a:p>
          <a:p>
            <a:pPr lvl="0">
              <a:buFont typeface="Arial" panose="020B0604020202020204" pitchFamily="34" charset="0"/>
              <a:buChar char="•"/>
            </a:pPr>
            <a:endParaRPr lang="pl-PL" sz="2400" dirty="0" smtClean="0">
              <a:solidFill>
                <a:srgbClr val="004077"/>
              </a:solidFill>
              <a:latin typeface="Calibri" panose="020F0502020204030204" pitchFamily="34" charset="0"/>
            </a:endParaRPr>
          </a:p>
          <a:p>
            <a:pPr lvl="0">
              <a:buFont typeface="Arial" panose="020B0604020202020204" pitchFamily="34" charset="0"/>
              <a:buChar char="•"/>
            </a:pPr>
            <a:endParaRPr lang="pl-PL" sz="2400" dirty="0">
              <a:solidFill>
                <a:srgbClr val="004077"/>
              </a:solidFill>
              <a:latin typeface="Calibri" panose="020F0502020204030204" pitchFamily="34" charset="0"/>
            </a:endParaRPr>
          </a:p>
          <a:p>
            <a:pPr lvl="0">
              <a:buFont typeface="Arial" panose="020B0604020202020204" pitchFamily="34" charset="0"/>
              <a:buChar char="•"/>
            </a:pPr>
            <a:endParaRPr lang="pl-PL" sz="2400" dirty="0" smtClean="0">
              <a:solidFill>
                <a:srgbClr val="004077"/>
              </a:solidFill>
              <a:latin typeface="Calibri" panose="020F0502020204030204" pitchFamily="34" charset="0"/>
            </a:endParaRPr>
          </a:p>
          <a:p>
            <a:pPr lvl="0">
              <a:buFont typeface="Arial" panose="020B0604020202020204" pitchFamily="34" charset="0"/>
              <a:buChar char="•"/>
            </a:pPr>
            <a:endParaRPr lang="pl-PL" sz="2400" dirty="0">
              <a:solidFill>
                <a:srgbClr val="004077"/>
              </a:solidFill>
              <a:latin typeface="Calibri" panose="020F0502020204030204" pitchFamily="34" charset="0"/>
            </a:endParaRPr>
          </a:p>
          <a:p>
            <a:pPr lvl="0">
              <a:buFont typeface="Arial" panose="020B0604020202020204" pitchFamily="34" charset="0"/>
              <a:buChar char="•"/>
            </a:pPr>
            <a:endParaRPr lang="pl-PL" sz="2400" dirty="0" smtClean="0">
              <a:solidFill>
                <a:srgbClr val="004077"/>
              </a:solidFill>
              <a:latin typeface="Calibri" panose="020F0502020204030204" pitchFamily="34" charset="0"/>
            </a:endParaRPr>
          </a:p>
          <a:p>
            <a:pPr lvl="0">
              <a:buFont typeface="Arial" panose="020B0604020202020204" pitchFamily="34" charset="0"/>
              <a:buChar char="•"/>
            </a:pPr>
            <a:endParaRPr lang="pl-PL" sz="2400" dirty="0" smtClean="0">
              <a:solidFill>
                <a:srgbClr val="004077"/>
              </a:solidFill>
              <a:latin typeface="Calibri" panose="020F0502020204030204" pitchFamily="34" charset="0"/>
            </a:endParaRPr>
          </a:p>
          <a:p>
            <a:pPr lvl="0">
              <a:buFont typeface="Arial" panose="020B0604020202020204" pitchFamily="34" charset="0"/>
              <a:buChar char="•"/>
            </a:pPr>
            <a:endParaRPr lang="pl-PL" sz="2400" dirty="0" smtClean="0">
              <a:solidFill>
                <a:srgbClr val="004077"/>
              </a:solidFill>
              <a:latin typeface="Calibri" panose="020F0502020204030204" pitchFamily="34" charset="0"/>
            </a:endParaRPr>
          </a:p>
          <a:p>
            <a:pPr lvl="0">
              <a:buFont typeface="Arial" panose="020B0604020202020204" pitchFamily="34" charset="0"/>
              <a:buChar char="•"/>
            </a:pPr>
            <a:endParaRPr lang="pl-PL" sz="2400" dirty="0">
              <a:solidFill>
                <a:srgbClr val="004077"/>
              </a:solidFill>
              <a:latin typeface="Calibri" panose="020F0502020204030204" pitchFamily="34" charset="0"/>
            </a:endParaRPr>
          </a:p>
          <a:p>
            <a:pPr lvl="0">
              <a:buFont typeface="Arial" panose="020B0604020202020204" pitchFamily="34" charset="0"/>
              <a:buChar char="•"/>
            </a:pPr>
            <a:endParaRPr lang="pl-PL" sz="2400" dirty="0">
              <a:solidFill>
                <a:srgbClr val="004077"/>
              </a:solidFill>
              <a:latin typeface="Calibri" panose="020F0502020204030204" pitchFamily="34" charset="0"/>
            </a:endParaRPr>
          </a:p>
          <a:p>
            <a:pPr lvl="0">
              <a:buFont typeface="Arial" panose="020B0604020202020204" pitchFamily="34" charset="0"/>
              <a:buChar char="•"/>
            </a:pPr>
            <a:endParaRPr lang="pl-PL" sz="2400" dirty="0" smtClean="0">
              <a:solidFill>
                <a:srgbClr val="004077"/>
              </a:solidFill>
              <a:latin typeface="Calibri" panose="020F0502020204030204" pitchFamily="34" charset="0"/>
            </a:endParaRPr>
          </a:p>
          <a:p>
            <a:pPr lvl="0">
              <a:buFont typeface="Arial" panose="020B0604020202020204" pitchFamily="34" charset="0"/>
              <a:buChar char="•"/>
            </a:pPr>
            <a:endParaRPr lang="pl-PL" sz="2400" dirty="0" smtClean="0">
              <a:solidFill>
                <a:srgbClr val="004077"/>
              </a:solidFill>
              <a:latin typeface="Calibri" panose="020F0502020204030204" pitchFamily="34" charset="0"/>
            </a:endParaRPr>
          </a:p>
          <a:p>
            <a:pPr lvl="0" indent="0"/>
            <a:endParaRPr lang="pl-PL" sz="2400" dirty="0" smtClean="0">
              <a:solidFill>
                <a:srgbClr val="004077"/>
              </a:solidFill>
              <a:latin typeface="Calibri" panose="020F0502020204030204" pitchFamily="34" charset="0"/>
            </a:endParaRPr>
          </a:p>
          <a:p>
            <a:pPr lvl="0">
              <a:buFont typeface="Arial" panose="020B0604020202020204" pitchFamily="34" charset="0"/>
              <a:buChar char="•"/>
            </a:pPr>
            <a:endParaRPr lang="pl-PL" sz="2400" dirty="0">
              <a:solidFill>
                <a:srgbClr val="004077"/>
              </a:solidFill>
              <a:latin typeface="Calibri" panose="020F0502020204030204" pitchFamily="34" charset="0"/>
            </a:endParaRPr>
          </a:p>
          <a:p>
            <a:pPr lvl="0">
              <a:buFont typeface="Arial" panose="020B0604020202020204" pitchFamily="34" charset="0"/>
              <a:buChar char="•"/>
            </a:pPr>
            <a:endParaRPr lang="pl-PL" sz="2400" dirty="0" smtClean="0">
              <a:solidFill>
                <a:srgbClr val="004077"/>
              </a:solidFill>
              <a:latin typeface="Calibri" panose="020F0502020204030204" pitchFamily="34" charset="0"/>
            </a:endParaRPr>
          </a:p>
          <a:p>
            <a:pPr lvl="0">
              <a:buFont typeface="Arial" panose="020B0604020202020204" pitchFamily="34" charset="0"/>
              <a:buChar char="•"/>
            </a:pPr>
            <a:endParaRPr lang="pl-PL" sz="2400" dirty="0">
              <a:solidFill>
                <a:srgbClr val="004077"/>
              </a:solidFill>
              <a:latin typeface="Calibri" panose="020F0502020204030204" pitchFamily="34" charset="0"/>
            </a:endParaRPr>
          </a:p>
          <a:p>
            <a:pPr eaLnBrk="1" hangingPunct="1">
              <a:spcBef>
                <a:spcPts val="500"/>
              </a:spcBef>
              <a:buFont typeface="Arial" panose="020B0604020202020204" pitchFamily="34" charset="0"/>
              <a:buChar char="•"/>
            </a:pPr>
            <a:endParaRPr lang="pl-PL" altLang="pl-PL" sz="2400" b="1" dirty="0" smtClean="0">
              <a:solidFill>
                <a:srgbClr val="004077"/>
              </a:solidFill>
              <a:latin typeface="Calibri" pitchFamily="34" charset="0"/>
            </a:endParaRPr>
          </a:p>
          <a:p>
            <a:pPr eaLnBrk="1" hangingPunct="1">
              <a:spcBef>
                <a:spcPts val="500"/>
              </a:spcBef>
              <a:buFont typeface="Arial" panose="020B0604020202020204" pitchFamily="34" charset="0"/>
              <a:buChar char="•"/>
            </a:pPr>
            <a:endParaRPr lang="pl-PL" altLang="pl-PL" sz="2400" b="1" dirty="0">
              <a:solidFill>
                <a:srgbClr val="004077"/>
              </a:solidFill>
              <a:latin typeface="Calibri" pitchFamily="34" charset="0"/>
            </a:endParaRPr>
          </a:p>
          <a:p>
            <a:pPr eaLnBrk="1" hangingPunct="1">
              <a:spcBef>
                <a:spcPts val="500"/>
              </a:spcBef>
              <a:buFont typeface="Arial" panose="020B0604020202020204" pitchFamily="34" charset="0"/>
              <a:buChar char="•"/>
            </a:pPr>
            <a:endParaRPr lang="pl-PL" altLang="pl-PL" sz="2400" b="1" dirty="0" smtClean="0">
              <a:solidFill>
                <a:srgbClr val="004077"/>
              </a:solidFill>
              <a:latin typeface="Calibri" pitchFamily="34" charset="0"/>
            </a:endParaRPr>
          </a:p>
          <a:p>
            <a:pPr eaLnBrk="1" hangingPunct="1">
              <a:spcBef>
                <a:spcPts val="500"/>
              </a:spcBef>
              <a:buFont typeface="Arial" panose="020B0604020202020204" pitchFamily="34" charset="0"/>
              <a:buChar char="•"/>
            </a:pPr>
            <a:endParaRPr lang="pl-PL" altLang="pl-PL" sz="2400" b="1" dirty="0">
              <a:solidFill>
                <a:srgbClr val="004077"/>
              </a:solidFill>
              <a:latin typeface="Calibri" pitchFamily="34" charset="0"/>
            </a:endParaRPr>
          </a:p>
        </p:txBody>
      </p:sp>
      <p:sp>
        <p:nvSpPr>
          <p:cNvPr id="2" name="Prostokąt 1"/>
          <p:cNvSpPr/>
          <p:nvPr/>
        </p:nvSpPr>
        <p:spPr>
          <a:xfrm>
            <a:off x="382407" y="657909"/>
            <a:ext cx="8078025" cy="646331"/>
          </a:xfrm>
          <a:prstGeom prst="rect">
            <a:avLst/>
          </a:prstGeom>
        </p:spPr>
        <p:txBody>
          <a:bodyPr wrap="square">
            <a:spAutoFit/>
          </a:bodyPr>
          <a:lstStyle/>
          <a:p>
            <a:pPr>
              <a:defRPr/>
            </a:pPr>
            <a:r>
              <a:rPr lang="en-US" sz="3600" b="1" i="1" dirty="0" smtClean="0">
                <a:solidFill>
                  <a:srgbClr val="005DA8"/>
                </a:solidFill>
                <a:effectLst>
                  <a:outerShdw blurRad="63500" dist="76200" dir="4800000" algn="t" rotWithShape="0">
                    <a:srgbClr val="005DA8">
                      <a:alpha val="25000"/>
                    </a:srgbClr>
                  </a:outerShdw>
                </a:effectLst>
                <a:latin typeface="Cambria" pitchFamily="18" charset="0"/>
              </a:rPr>
              <a:t>My contributions, my pension</a:t>
            </a:r>
            <a:endParaRPr lang="en-US" sz="3600" b="1" i="1" dirty="0">
              <a:solidFill>
                <a:srgbClr val="005DA8"/>
              </a:solidFill>
              <a:effectLst>
                <a:outerShdw blurRad="63500" dist="76200" dir="4800000" algn="t" rotWithShape="0">
                  <a:srgbClr val="005DA8">
                    <a:alpha val="25000"/>
                  </a:srgbClr>
                </a:outerShdw>
              </a:effectLst>
              <a:latin typeface="Cambria" pitchFamily="18" charset="0"/>
            </a:endParaRPr>
          </a:p>
        </p:txBody>
      </p:sp>
      <p:sp>
        <p:nvSpPr>
          <p:cNvPr id="3" name="Prostokąt 2"/>
          <p:cNvSpPr/>
          <p:nvPr/>
        </p:nvSpPr>
        <p:spPr>
          <a:xfrm>
            <a:off x="1545779" y="2838356"/>
            <a:ext cx="6727813" cy="307777"/>
          </a:xfrm>
          <a:prstGeom prst="rect">
            <a:avLst/>
          </a:prstGeom>
        </p:spPr>
        <p:txBody>
          <a:bodyPr wrap="square">
            <a:spAutoFit/>
          </a:bodyPr>
          <a:lstStyle/>
          <a:p>
            <a:r>
              <a:rPr lang="pl-PL" dirty="0" smtClean="0"/>
              <a:t>		</a:t>
            </a:r>
            <a:endParaRPr lang="pl-PL" dirty="0"/>
          </a:p>
        </p:txBody>
      </p:sp>
      <mc:AlternateContent xmlns:mc="http://schemas.openxmlformats.org/markup-compatibility/2006">
        <mc:Choice xmlns:a14="http://schemas.microsoft.com/office/drawing/2010/main" Requires="a14">
          <p:sp>
            <p:nvSpPr>
              <p:cNvPr id="22" name="Prostokąt 21"/>
              <p:cNvSpPr/>
              <p:nvPr/>
            </p:nvSpPr>
            <p:spPr>
              <a:xfrm>
                <a:off x="2482007" y="4207987"/>
                <a:ext cx="6480720" cy="11971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pl-PL" sz="1800" b="1" i="1" smtClean="0">
                              <a:solidFill>
                                <a:srgbClr val="004077"/>
                              </a:solidFill>
                              <a:latin typeface="Cambria Math"/>
                            </a:rPr>
                          </m:ctrlPr>
                        </m:fPr>
                        <m:num>
                          <m:eqArr>
                            <m:eqArrPr>
                              <m:ctrlPr>
                                <a:rPr lang="pl-PL" sz="1800" b="1" i="1" smtClean="0">
                                  <a:solidFill>
                                    <a:srgbClr val="004077"/>
                                  </a:solidFill>
                                  <a:latin typeface="Cambria Math"/>
                                </a:rPr>
                              </m:ctrlPr>
                            </m:eqArrPr>
                            <m:e>
                              <m:r>
                                <a:rPr lang="pl-PL" sz="1800" b="1" i="0" smtClean="0">
                                  <a:solidFill>
                                    <a:srgbClr val="004077"/>
                                  </a:solidFill>
                                  <a:latin typeface="Cambria Math"/>
                                </a:rPr>
                                <m:t>𝐚𝐝𝐣𝐮𝐬𝐭𝐞𝐝</m:t>
                              </m:r>
                              <m:r>
                                <a:rPr lang="pl-PL" sz="1800" b="1" i="0" smtClean="0">
                                  <a:solidFill>
                                    <a:srgbClr val="004077"/>
                                  </a:solidFill>
                                  <a:latin typeface="Cambria Math"/>
                                </a:rPr>
                                <m:t> </m:t>
                              </m:r>
                              <m:r>
                                <a:rPr lang="pl-PL" sz="1800" b="1" i="0" smtClean="0">
                                  <a:solidFill>
                                    <a:srgbClr val="004077"/>
                                  </a:solidFill>
                                  <a:latin typeface="Cambria Math"/>
                                </a:rPr>
                                <m:t>𝐜𝐨𝐧𝐭𝐫𝐢𝐛𝐮𝐭𝐢𝐨𝐧𝐬</m:t>
                              </m:r>
                              <m:r>
                                <a:rPr lang="pl-PL" sz="1800" b="1" i="0" smtClean="0">
                                  <a:solidFill>
                                    <a:srgbClr val="004077"/>
                                  </a:solidFill>
                                  <a:latin typeface="Cambria Math"/>
                                </a:rPr>
                                <m:t> </m:t>
                              </m:r>
                              <m:r>
                                <a:rPr lang="pl-PL" sz="1800" b="1" i="0" smtClean="0">
                                  <a:solidFill>
                                    <a:srgbClr val="004077"/>
                                  </a:solidFill>
                                  <a:latin typeface="Cambria Math"/>
                                </a:rPr>
                                <m:t>𝐟𝐨𝐫</m:t>
                              </m:r>
                              <m:r>
                                <a:rPr lang="pl-PL" sz="1800" b="1" i="0" smtClean="0">
                                  <a:solidFill>
                                    <a:srgbClr val="004077"/>
                                  </a:solidFill>
                                  <a:latin typeface="Cambria Math"/>
                                </a:rPr>
                                <m:t> </m:t>
                              </m:r>
                              <m:r>
                                <a:rPr lang="pl-PL" sz="1800" b="1" i="0" smtClean="0">
                                  <a:solidFill>
                                    <a:srgbClr val="004077"/>
                                  </a:solidFill>
                                  <a:latin typeface="Cambria Math"/>
                                </a:rPr>
                                <m:t>𝐨𝐥𝐝</m:t>
                              </m:r>
                              <m:r>
                                <a:rPr lang="pl-PL" sz="1800" b="1" i="0" smtClean="0">
                                  <a:solidFill>
                                    <a:srgbClr val="004077"/>
                                  </a:solidFill>
                                  <a:latin typeface="Cambria Math"/>
                                </a:rPr>
                                <m:t>−</m:t>
                              </m:r>
                              <m:r>
                                <a:rPr lang="pl-PL" sz="1800" b="1" i="0" smtClean="0">
                                  <a:solidFill>
                                    <a:srgbClr val="004077"/>
                                  </a:solidFill>
                                  <a:latin typeface="Cambria Math"/>
                                </a:rPr>
                                <m:t>𝐚𝐠𝐞</m:t>
                              </m:r>
                              <m:r>
                                <a:rPr lang="pl-PL" sz="1800" b="1" i="0" smtClean="0">
                                  <a:solidFill>
                                    <a:srgbClr val="004077"/>
                                  </a:solidFill>
                                  <a:latin typeface="Cambria Math"/>
                                </a:rPr>
                                <m:t> </m:t>
                              </m:r>
                              <m:r>
                                <a:rPr lang="pl-PL" sz="1800" b="1" i="0" smtClean="0">
                                  <a:solidFill>
                                    <a:srgbClr val="004077"/>
                                  </a:solidFill>
                                  <a:latin typeface="Cambria Math"/>
                                </a:rPr>
                                <m:t>𝐩𝐞𝐧𝐬𝐢𝐨𝐧</m:t>
                              </m:r>
                              <m:r>
                                <a:rPr lang="pl-PL" sz="1800" b="1" i="0" smtClean="0">
                                  <a:solidFill>
                                    <a:srgbClr val="004077"/>
                                  </a:solidFill>
                                  <a:latin typeface="Cambria Math"/>
                                </a:rPr>
                                <m:t> </m:t>
                              </m:r>
                              <m:r>
                                <a:rPr lang="pl-PL" sz="1800" b="1" i="0" smtClean="0">
                                  <a:solidFill>
                                    <a:srgbClr val="004077"/>
                                  </a:solidFill>
                                  <a:latin typeface="Cambria Math"/>
                                </a:rPr>
                                <m:t>𝐢𝐧𝐬𝐮𝐫𝐚𝐧𝐜𝐞</m:t>
                              </m:r>
                            </m:e>
                            <m:e>
                              <m:r>
                                <a:rPr lang="pl-PL" sz="1800" b="1" i="0" smtClean="0">
                                  <a:solidFill>
                                    <a:srgbClr val="004077"/>
                                  </a:solidFill>
                                  <a:latin typeface="Cambria Math"/>
                                </a:rPr>
                                <m:t>+</m:t>
                              </m:r>
                              <m:r>
                                <a:rPr lang="pl-PL" sz="1800" b="1" i="0" smtClean="0">
                                  <a:solidFill>
                                    <a:srgbClr val="004077"/>
                                  </a:solidFill>
                                  <a:latin typeface="Cambria Math"/>
                                </a:rPr>
                                <m:t>𝐚𝐝𝐣𝐮𝐬𝐭𝐞𝐝</m:t>
                              </m:r>
                              <m:r>
                                <a:rPr lang="pl-PL" sz="1800" b="1" i="0" smtClean="0">
                                  <a:solidFill>
                                    <a:srgbClr val="004077"/>
                                  </a:solidFill>
                                  <a:latin typeface="Cambria Math"/>
                                </a:rPr>
                                <m:t> </m:t>
                              </m:r>
                              <m:r>
                                <a:rPr lang="pl-PL" sz="1800" b="1" i="0" smtClean="0">
                                  <a:solidFill>
                                    <a:srgbClr val="004077"/>
                                  </a:solidFill>
                                  <a:latin typeface="Cambria Math"/>
                                </a:rPr>
                                <m:t>𝐢𝐧𝐢𝐭𝐢𝐚𝐥</m:t>
                              </m:r>
                              <m:r>
                                <a:rPr lang="pl-PL" sz="1800" b="1" i="0" smtClean="0">
                                  <a:solidFill>
                                    <a:srgbClr val="004077"/>
                                  </a:solidFill>
                                  <a:latin typeface="Cambria Math"/>
                                </a:rPr>
                                <m:t> </m:t>
                              </m:r>
                              <m:r>
                                <a:rPr lang="pl-PL" sz="1800" b="1" i="0" smtClean="0">
                                  <a:solidFill>
                                    <a:srgbClr val="004077"/>
                                  </a:solidFill>
                                  <a:latin typeface="Cambria Math"/>
                                </a:rPr>
                                <m:t>𝐜𝐚𝐩𝐢𝐭𝐚𝐥</m:t>
                              </m:r>
                              <m:r>
                                <a:rPr lang="pl-PL" sz="1800" b="1" i="0" smtClean="0">
                                  <a:solidFill>
                                    <a:srgbClr val="004077"/>
                                  </a:solidFill>
                                  <a:latin typeface="Cambria Math"/>
                                </a:rPr>
                                <m:t>+</m:t>
                              </m:r>
                              <m:r>
                                <a:rPr lang="pl-PL" sz="1800" b="1" i="0" smtClean="0">
                                  <a:solidFill>
                                    <a:srgbClr val="004077"/>
                                  </a:solidFill>
                                  <a:latin typeface="Cambria Math"/>
                                </a:rPr>
                                <m:t>𝐟𝐮𝐧𝐝𝐬</m:t>
                              </m:r>
                              <m:r>
                                <a:rPr lang="pl-PL" sz="1800" b="1" i="0" smtClean="0">
                                  <a:solidFill>
                                    <a:srgbClr val="004077"/>
                                  </a:solidFill>
                                  <a:latin typeface="Cambria Math"/>
                                </a:rPr>
                                <m:t> </m:t>
                              </m:r>
                              <m:r>
                                <a:rPr lang="pl-PL" sz="1800" b="1" i="0" smtClean="0">
                                  <a:solidFill>
                                    <a:srgbClr val="004077"/>
                                  </a:solidFill>
                                  <a:latin typeface="Cambria Math"/>
                                </a:rPr>
                                <m:t>𝐨𝐧</m:t>
                              </m:r>
                              <m:r>
                                <a:rPr lang="pl-PL" sz="1800" b="1" i="0" smtClean="0">
                                  <a:solidFill>
                                    <a:srgbClr val="004077"/>
                                  </a:solidFill>
                                  <a:latin typeface="Cambria Math"/>
                                </a:rPr>
                                <m:t> </m:t>
                              </m:r>
                              <m:r>
                                <a:rPr lang="pl-PL" sz="1800" b="1" i="0" smtClean="0">
                                  <a:solidFill>
                                    <a:srgbClr val="004077"/>
                                  </a:solidFill>
                                  <a:latin typeface="Cambria Math"/>
                                </a:rPr>
                                <m:t>𝐚</m:t>
                              </m:r>
                              <m:r>
                                <a:rPr lang="pl-PL" sz="1800" b="1" i="0" smtClean="0">
                                  <a:solidFill>
                                    <a:srgbClr val="004077"/>
                                  </a:solidFill>
                                  <a:latin typeface="Cambria Math"/>
                                </a:rPr>
                                <m:t> </m:t>
                              </m:r>
                              <m:r>
                                <a:rPr lang="pl-PL" sz="1800" b="1" i="0" smtClean="0">
                                  <a:solidFill>
                                    <a:srgbClr val="004077"/>
                                  </a:solidFill>
                                  <a:latin typeface="Cambria Math"/>
                                </a:rPr>
                                <m:t>𝐬𝐮𝐛𝐚𝐜𝐜𝐨𝐮𝐧𝐭</m:t>
                              </m:r>
                              <m:r>
                                <a:rPr lang="pl-PL" sz="1800" b="1" i="0">
                                  <a:solidFill>
                                    <a:srgbClr val="004077"/>
                                  </a:solidFill>
                                  <a:latin typeface="Cambria Math"/>
                                </a:rPr>
                                <m:t> </m:t>
                              </m:r>
                            </m:e>
                          </m:eqArr>
                        </m:num>
                        <m:den>
                          <m:eqArr>
                            <m:eqArrPr>
                              <m:ctrlPr>
                                <a:rPr lang="pl-PL" sz="1800" b="1" i="1" smtClean="0">
                                  <a:solidFill>
                                    <a:srgbClr val="004077"/>
                                  </a:solidFill>
                                  <a:latin typeface="Cambria Math"/>
                                </a:rPr>
                              </m:ctrlPr>
                            </m:eqArrPr>
                            <m:e>
                              <m:r>
                                <a:rPr lang="pl-PL" sz="1800" b="1" i="0" smtClean="0">
                                  <a:solidFill>
                                    <a:srgbClr val="004077"/>
                                  </a:solidFill>
                                  <a:latin typeface="Cambria Math"/>
                                </a:rPr>
                                <m:t>𝐚𝐯𝐞𝐫𝐚𝐠𝐞</m:t>
                              </m:r>
                              <m:r>
                                <a:rPr lang="pl-PL" sz="1800" b="1" i="0" smtClean="0">
                                  <a:solidFill>
                                    <a:srgbClr val="004077"/>
                                  </a:solidFill>
                                  <a:latin typeface="Cambria Math"/>
                                </a:rPr>
                                <m:t> </m:t>
                              </m:r>
                              <m:r>
                                <a:rPr lang="pl-PL" sz="1800" b="1" i="0" smtClean="0">
                                  <a:solidFill>
                                    <a:srgbClr val="004077"/>
                                  </a:solidFill>
                                  <a:latin typeface="Cambria Math"/>
                                </a:rPr>
                                <m:t>𝐟𝐮𝐫𝐭𝐡𝐞𝐫</m:t>
                              </m:r>
                              <m:r>
                                <a:rPr lang="pl-PL" sz="1800" b="1" i="0" smtClean="0">
                                  <a:solidFill>
                                    <a:srgbClr val="004077"/>
                                  </a:solidFill>
                                  <a:latin typeface="Cambria Math"/>
                                </a:rPr>
                                <m:t> </m:t>
                              </m:r>
                              <m:r>
                                <a:rPr lang="pl-PL" sz="1800" b="1" i="0" smtClean="0">
                                  <a:solidFill>
                                    <a:srgbClr val="004077"/>
                                  </a:solidFill>
                                  <a:latin typeface="Cambria Math"/>
                                </a:rPr>
                                <m:t>𝐥𝐢𝐟𝐞</m:t>
                              </m:r>
                              <m:r>
                                <a:rPr lang="pl-PL" sz="1800" b="1" i="0" smtClean="0">
                                  <a:solidFill>
                                    <a:srgbClr val="004077"/>
                                  </a:solidFill>
                                  <a:latin typeface="Cambria Math"/>
                                </a:rPr>
                                <m:t> </m:t>
                              </m:r>
                              <m:r>
                                <a:rPr lang="pl-PL" sz="1800" b="1" i="0" smtClean="0">
                                  <a:solidFill>
                                    <a:srgbClr val="004077"/>
                                  </a:solidFill>
                                  <a:latin typeface="Cambria Math"/>
                                </a:rPr>
                                <m:t>𝐞𝐱𝐩𝐞𝐜𝐭𝐚𝐧𝐜𝐲</m:t>
                              </m:r>
                            </m:e>
                            <m:e>
                              <m:r>
                                <a:rPr lang="pl-PL" sz="1800" b="1" i="0">
                                  <a:solidFill>
                                    <a:srgbClr val="004077"/>
                                  </a:solidFill>
                                  <a:latin typeface="Cambria Math"/>
                                </a:rPr>
                                <m:t> </m:t>
                              </m:r>
                              <m:r>
                                <a:rPr lang="pl-PL" sz="1800" b="1" i="0" smtClean="0">
                                  <a:solidFill>
                                    <a:srgbClr val="004077"/>
                                  </a:solidFill>
                                  <a:latin typeface="Cambria Math"/>
                                </a:rPr>
                                <m:t>(</m:t>
                              </m:r>
                              <m:r>
                                <a:rPr lang="pl-PL" sz="1800" b="1" i="0" smtClean="0">
                                  <a:solidFill>
                                    <a:srgbClr val="004077"/>
                                  </a:solidFill>
                                  <a:latin typeface="Cambria Math"/>
                                </a:rPr>
                                <m:t>𝐢𝐧</m:t>
                              </m:r>
                              <m:r>
                                <a:rPr lang="pl-PL" sz="1800" b="1" i="0" smtClean="0">
                                  <a:solidFill>
                                    <a:srgbClr val="004077"/>
                                  </a:solidFill>
                                  <a:latin typeface="Cambria Math"/>
                                </a:rPr>
                                <m:t> </m:t>
                              </m:r>
                              <m:r>
                                <a:rPr lang="pl-PL" sz="1800" b="1" i="0" smtClean="0">
                                  <a:solidFill>
                                    <a:srgbClr val="004077"/>
                                  </a:solidFill>
                                  <a:latin typeface="Cambria Math"/>
                                </a:rPr>
                                <m:t>𝐦𝐨𝐧𝐭𝐡𝐬</m:t>
                              </m:r>
                              <m:r>
                                <a:rPr lang="pl-PL" sz="1800" b="1" i="0" smtClean="0">
                                  <a:solidFill>
                                    <a:srgbClr val="004077"/>
                                  </a:solidFill>
                                  <a:latin typeface="Cambria Math"/>
                                </a:rPr>
                                <m:t>)</m:t>
                              </m:r>
                            </m:e>
                          </m:eqArr>
                        </m:den>
                      </m:f>
                    </m:oMath>
                  </m:oMathPara>
                </a14:m>
                <a:endParaRPr lang="pl-PL" b="1" dirty="0">
                  <a:solidFill>
                    <a:srgbClr val="004077"/>
                  </a:solidFill>
                  <a:latin typeface="Calibri" panose="020F0502020204030204" pitchFamily="34" charset="0"/>
                </a:endParaRPr>
              </a:p>
            </p:txBody>
          </p:sp>
        </mc:Choice>
        <mc:Fallback>
          <p:sp>
            <p:nvSpPr>
              <p:cNvPr id="22" name="Prostokąt 21"/>
              <p:cNvSpPr>
                <a:spLocks noRot="1" noChangeAspect="1" noMove="1" noResize="1" noEditPoints="1" noAdjustHandles="1" noChangeArrowheads="1" noChangeShapeType="1" noTextEdit="1"/>
              </p:cNvSpPr>
              <p:nvPr/>
            </p:nvSpPr>
            <p:spPr>
              <a:xfrm>
                <a:off x="2482007" y="4207987"/>
                <a:ext cx="6480720" cy="1197187"/>
              </a:xfrm>
              <a:prstGeom prst="rect">
                <a:avLst/>
              </a:prstGeom>
              <a:blipFill rotWithShape="1">
                <a:blip r:embed="rId3"/>
                <a:stretch>
                  <a:fillRect/>
                </a:stretch>
              </a:blipFill>
            </p:spPr>
            <p:txBody>
              <a:bodyPr/>
              <a:lstStyle/>
              <a:p>
                <a:r>
                  <a:rPr lang="pl-PL">
                    <a:noFill/>
                  </a:rPr>
                  <a:t> </a:t>
                </a:r>
              </a:p>
            </p:txBody>
          </p:sp>
        </mc:Fallback>
      </mc:AlternateContent>
      <p:sp>
        <p:nvSpPr>
          <p:cNvPr id="16" name="pole tekstowe 15"/>
          <p:cNvSpPr txBox="1"/>
          <p:nvPr/>
        </p:nvSpPr>
        <p:spPr>
          <a:xfrm>
            <a:off x="179512" y="4452925"/>
            <a:ext cx="2628776" cy="677108"/>
          </a:xfrm>
          <a:prstGeom prst="rect">
            <a:avLst/>
          </a:prstGeom>
          <a:noFill/>
        </p:spPr>
        <p:txBody>
          <a:bodyPr wrap="square" rtlCol="0">
            <a:spAutoFit/>
          </a:bodyPr>
          <a:lstStyle/>
          <a:p>
            <a:pPr lvl="0"/>
            <a:r>
              <a:rPr lang="en-US" sz="2400" dirty="0" smtClean="0">
                <a:solidFill>
                  <a:srgbClr val="004077"/>
                </a:solidFill>
                <a:latin typeface="Calibri" panose="020F0502020204030204" pitchFamily="34" charset="0"/>
              </a:rPr>
              <a:t>Old-age pension =</a:t>
            </a:r>
          </a:p>
          <a:p>
            <a:endParaRPr lang="pl-PL"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Prostokąt 28"/>
          <p:cNvSpPr/>
          <p:nvPr/>
        </p:nvSpPr>
        <p:spPr>
          <a:xfrm>
            <a:off x="431800" y="296863"/>
            <a:ext cx="215900" cy="215900"/>
          </a:xfrm>
          <a:prstGeom prst="rect">
            <a:avLst/>
          </a:prstGeom>
          <a:solidFill>
            <a:srgbClr val="75015A"/>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30" name="Prostokąt 29"/>
          <p:cNvSpPr/>
          <p:nvPr/>
        </p:nvSpPr>
        <p:spPr>
          <a:xfrm>
            <a:off x="1547813" y="296863"/>
            <a:ext cx="215900" cy="215900"/>
          </a:xfrm>
          <a:prstGeom prst="rect">
            <a:avLst/>
          </a:prstGeom>
          <a:solidFill>
            <a:srgbClr val="EE7F01"/>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31" name="Prostokąt 30"/>
          <p:cNvSpPr/>
          <p:nvPr/>
        </p:nvSpPr>
        <p:spPr>
          <a:xfrm>
            <a:off x="3851275" y="296863"/>
            <a:ext cx="215900" cy="215900"/>
          </a:xfrm>
          <a:prstGeom prst="rect">
            <a:avLst/>
          </a:prstGeom>
          <a:solidFill>
            <a:srgbClr val="31A32C"/>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32" name="Prostokąt 31"/>
          <p:cNvSpPr/>
          <p:nvPr/>
        </p:nvSpPr>
        <p:spPr>
          <a:xfrm>
            <a:off x="2987675" y="296863"/>
            <a:ext cx="215900" cy="215900"/>
          </a:xfrm>
          <a:prstGeom prst="rect">
            <a:avLst/>
          </a:prstGeom>
          <a:solidFill>
            <a:srgbClr val="004077"/>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33" name="Prostokąt 32"/>
          <p:cNvSpPr/>
          <p:nvPr/>
        </p:nvSpPr>
        <p:spPr>
          <a:xfrm>
            <a:off x="6732588" y="296863"/>
            <a:ext cx="215900" cy="215900"/>
          </a:xfrm>
          <a:prstGeom prst="rect">
            <a:avLst/>
          </a:prstGeom>
          <a:solidFill>
            <a:srgbClr val="68280B"/>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34" name="Prostokąt 33"/>
          <p:cNvSpPr/>
          <p:nvPr/>
        </p:nvSpPr>
        <p:spPr>
          <a:xfrm>
            <a:off x="6084888" y="296863"/>
            <a:ext cx="215900" cy="215900"/>
          </a:xfrm>
          <a:prstGeom prst="rect">
            <a:avLst/>
          </a:prstGeom>
          <a:solidFill>
            <a:srgbClr val="005DA8"/>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42" name="Elipsa 41"/>
          <p:cNvSpPr/>
          <p:nvPr/>
        </p:nvSpPr>
        <p:spPr>
          <a:xfrm>
            <a:off x="5580063" y="6453188"/>
            <a:ext cx="107950" cy="107950"/>
          </a:xfrm>
          <a:prstGeom prst="ellipse">
            <a:avLst/>
          </a:prstGeom>
          <a:solidFill>
            <a:srgbClr val="005DA8"/>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43" name="Elipsa 42"/>
          <p:cNvSpPr/>
          <p:nvPr/>
        </p:nvSpPr>
        <p:spPr>
          <a:xfrm>
            <a:off x="5184775" y="6453188"/>
            <a:ext cx="107950" cy="107950"/>
          </a:xfrm>
          <a:prstGeom prst="ellipse">
            <a:avLst/>
          </a:prstGeom>
          <a:solidFill>
            <a:srgbClr val="31A32C"/>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44" name="Elipsa 43"/>
          <p:cNvSpPr/>
          <p:nvPr/>
        </p:nvSpPr>
        <p:spPr>
          <a:xfrm>
            <a:off x="7704138" y="6453188"/>
            <a:ext cx="107950" cy="107950"/>
          </a:xfrm>
          <a:prstGeom prst="ellipse">
            <a:avLst/>
          </a:prstGeom>
          <a:solidFill>
            <a:srgbClr val="68280B"/>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45" name="Elipsa 44"/>
          <p:cNvSpPr/>
          <p:nvPr/>
        </p:nvSpPr>
        <p:spPr>
          <a:xfrm>
            <a:off x="431800" y="6453188"/>
            <a:ext cx="107950" cy="107950"/>
          </a:xfrm>
          <a:prstGeom prst="ellipse">
            <a:avLst/>
          </a:prstGeom>
          <a:solidFill>
            <a:srgbClr val="75015A"/>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46" name="Elipsa 45"/>
          <p:cNvSpPr/>
          <p:nvPr/>
        </p:nvSpPr>
        <p:spPr>
          <a:xfrm>
            <a:off x="1547813" y="6453188"/>
            <a:ext cx="107950" cy="107950"/>
          </a:xfrm>
          <a:prstGeom prst="ellipse">
            <a:avLst/>
          </a:prstGeom>
          <a:solidFill>
            <a:srgbClr val="EE7F01"/>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47" name="Elipsa 46"/>
          <p:cNvSpPr/>
          <p:nvPr/>
        </p:nvSpPr>
        <p:spPr>
          <a:xfrm>
            <a:off x="2700338" y="6453188"/>
            <a:ext cx="107950" cy="107950"/>
          </a:xfrm>
          <a:prstGeom prst="ellipse">
            <a:avLst/>
          </a:prstGeom>
          <a:solidFill>
            <a:srgbClr val="004077"/>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48" name="Tytuł 1"/>
          <p:cNvSpPr txBox="1">
            <a:spLocks/>
          </p:cNvSpPr>
          <p:nvPr/>
        </p:nvSpPr>
        <p:spPr>
          <a:xfrm>
            <a:off x="323850" y="548680"/>
            <a:ext cx="7380288" cy="647700"/>
          </a:xfrm>
          <a:prstGeom prst="rect">
            <a:avLst/>
          </a:prstGeom>
        </p:spPr>
        <p:txBody>
          <a:bodyPr/>
          <a:lstStyle/>
          <a:p>
            <a:pPr>
              <a:defRPr/>
            </a:pPr>
            <a:r>
              <a:rPr lang="en-US" sz="3200" b="1" i="1" dirty="0" smtClean="0">
                <a:solidFill>
                  <a:srgbClr val="005DA8"/>
                </a:solidFill>
                <a:effectLst>
                  <a:outerShdw blurRad="63500" dist="76200" dir="4800000" algn="t" rotWithShape="0">
                    <a:srgbClr val="005DA8">
                      <a:alpha val="25000"/>
                    </a:srgbClr>
                  </a:outerShdw>
                </a:effectLst>
                <a:latin typeface="Cambria" pitchFamily="18" charset="0"/>
                <a:ea typeface="+mj-ea"/>
                <a:cs typeface="+mj-cs"/>
              </a:rPr>
              <a:t>Age pyramids of the Polish population</a:t>
            </a:r>
            <a:endParaRPr lang="en-US" sz="3200" b="1" i="1" dirty="0">
              <a:solidFill>
                <a:srgbClr val="005DA8"/>
              </a:solidFill>
              <a:effectLst>
                <a:outerShdw blurRad="63500" dist="76200" dir="4800000" algn="t" rotWithShape="0">
                  <a:srgbClr val="005DA8">
                    <a:alpha val="25000"/>
                  </a:srgbClr>
                </a:outerShdw>
              </a:effectLst>
              <a:latin typeface="Cambria" pitchFamily="18" charset="0"/>
              <a:ea typeface="+mj-ea"/>
              <a:cs typeface="+mj-cs"/>
            </a:endParaRPr>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548" y="2054656"/>
            <a:ext cx="4168450" cy="2886512"/>
          </a:xfrm>
          <a:prstGeom prst="rect">
            <a:avLst/>
          </a:prstGeom>
        </p:spPr>
      </p:pic>
      <p:pic>
        <p:nvPicPr>
          <p:cNvPr id="5" name="Obraz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34028" y="1882582"/>
            <a:ext cx="4168450" cy="3058585"/>
          </a:xfrm>
          <a:prstGeom prst="rect">
            <a:avLst/>
          </a:prstGeom>
        </p:spPr>
      </p:pic>
    </p:spTree>
    <p:extLst>
      <p:ext uri="{BB962C8B-B14F-4D97-AF65-F5344CB8AC3E}">
        <p14:creationId xmlns:p14="http://schemas.microsoft.com/office/powerpoint/2010/main" val="25445386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431800" y="296863"/>
            <a:ext cx="215900" cy="215900"/>
          </a:xfrm>
          <a:prstGeom prst="rect">
            <a:avLst/>
          </a:prstGeom>
          <a:solidFill>
            <a:srgbClr val="75015A"/>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5" name="Prostokąt 4"/>
          <p:cNvSpPr/>
          <p:nvPr/>
        </p:nvSpPr>
        <p:spPr>
          <a:xfrm>
            <a:off x="971550" y="296863"/>
            <a:ext cx="215900" cy="215900"/>
          </a:xfrm>
          <a:prstGeom prst="rect">
            <a:avLst/>
          </a:prstGeom>
          <a:solidFill>
            <a:srgbClr val="EE7F01"/>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6" name="Prostokąt 5"/>
          <p:cNvSpPr/>
          <p:nvPr/>
        </p:nvSpPr>
        <p:spPr>
          <a:xfrm>
            <a:off x="4643438" y="296863"/>
            <a:ext cx="215900" cy="215900"/>
          </a:xfrm>
          <a:prstGeom prst="rect">
            <a:avLst/>
          </a:prstGeom>
          <a:solidFill>
            <a:srgbClr val="31A32C"/>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7" name="Prostokąt 6"/>
          <p:cNvSpPr/>
          <p:nvPr/>
        </p:nvSpPr>
        <p:spPr>
          <a:xfrm>
            <a:off x="2051050" y="296863"/>
            <a:ext cx="215900" cy="215900"/>
          </a:xfrm>
          <a:prstGeom prst="rect">
            <a:avLst/>
          </a:prstGeom>
          <a:solidFill>
            <a:srgbClr val="004077"/>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8" name="Prostokąt 7"/>
          <p:cNvSpPr/>
          <p:nvPr/>
        </p:nvSpPr>
        <p:spPr>
          <a:xfrm>
            <a:off x="6732588" y="296863"/>
            <a:ext cx="215900" cy="215900"/>
          </a:xfrm>
          <a:prstGeom prst="rect">
            <a:avLst/>
          </a:prstGeom>
          <a:solidFill>
            <a:srgbClr val="68280B"/>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9" name="Prostokąt 8"/>
          <p:cNvSpPr/>
          <p:nvPr/>
        </p:nvSpPr>
        <p:spPr>
          <a:xfrm>
            <a:off x="6011863" y="296863"/>
            <a:ext cx="215900" cy="215900"/>
          </a:xfrm>
          <a:prstGeom prst="rect">
            <a:avLst/>
          </a:prstGeom>
          <a:solidFill>
            <a:srgbClr val="005DA8"/>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0" name="Elipsa 9"/>
          <p:cNvSpPr/>
          <p:nvPr/>
        </p:nvSpPr>
        <p:spPr>
          <a:xfrm>
            <a:off x="5076825" y="6453188"/>
            <a:ext cx="107950" cy="107950"/>
          </a:xfrm>
          <a:prstGeom prst="ellipse">
            <a:avLst/>
          </a:prstGeom>
          <a:solidFill>
            <a:srgbClr val="005DA8"/>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1" name="Elipsa 10"/>
          <p:cNvSpPr/>
          <p:nvPr/>
        </p:nvSpPr>
        <p:spPr>
          <a:xfrm>
            <a:off x="3563938" y="6453188"/>
            <a:ext cx="107950" cy="107950"/>
          </a:xfrm>
          <a:prstGeom prst="ellipse">
            <a:avLst/>
          </a:prstGeom>
          <a:solidFill>
            <a:srgbClr val="31A32C"/>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2" name="Elipsa 11"/>
          <p:cNvSpPr/>
          <p:nvPr/>
        </p:nvSpPr>
        <p:spPr>
          <a:xfrm>
            <a:off x="7704138" y="6453188"/>
            <a:ext cx="107950" cy="107950"/>
          </a:xfrm>
          <a:prstGeom prst="ellipse">
            <a:avLst/>
          </a:prstGeom>
          <a:solidFill>
            <a:srgbClr val="68280B"/>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3" name="Elipsa 12"/>
          <p:cNvSpPr/>
          <p:nvPr/>
        </p:nvSpPr>
        <p:spPr>
          <a:xfrm>
            <a:off x="431800" y="6453188"/>
            <a:ext cx="107950" cy="107950"/>
          </a:xfrm>
          <a:prstGeom prst="ellipse">
            <a:avLst/>
          </a:prstGeom>
          <a:solidFill>
            <a:srgbClr val="75015A"/>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4" name="Elipsa 13"/>
          <p:cNvSpPr/>
          <p:nvPr/>
        </p:nvSpPr>
        <p:spPr>
          <a:xfrm>
            <a:off x="1763713" y="6453188"/>
            <a:ext cx="107950" cy="107950"/>
          </a:xfrm>
          <a:prstGeom prst="ellipse">
            <a:avLst/>
          </a:prstGeom>
          <a:solidFill>
            <a:srgbClr val="EE7F01"/>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5" name="Elipsa 14"/>
          <p:cNvSpPr/>
          <p:nvPr/>
        </p:nvSpPr>
        <p:spPr>
          <a:xfrm>
            <a:off x="2700338" y="6453188"/>
            <a:ext cx="107950" cy="107950"/>
          </a:xfrm>
          <a:prstGeom prst="ellipse">
            <a:avLst/>
          </a:prstGeom>
          <a:solidFill>
            <a:srgbClr val="004077"/>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pic>
        <p:nvPicPr>
          <p:cNvPr id="8206" name="Obraz 15" descr="rys 05.png"/>
          <p:cNvPicPr>
            <a:picLocks noChangeAspect="1"/>
          </p:cNvPicPr>
          <p:nvPr/>
        </p:nvPicPr>
        <p:blipFill>
          <a:blip r:embed="rId3">
            <a:extLst>
              <a:ext uri="{28A0092B-C50C-407E-A947-70E740481C1C}">
                <a14:useLocalDpi xmlns:a14="http://schemas.microsoft.com/office/drawing/2010/main" val="0"/>
              </a:ext>
            </a:extLst>
          </a:blip>
          <a:srcRect r="22743"/>
          <a:stretch>
            <a:fillRect/>
          </a:stretch>
        </p:blipFill>
        <p:spPr bwMode="auto">
          <a:xfrm>
            <a:off x="3924300" y="1484784"/>
            <a:ext cx="5219700" cy="466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ymbol zastępczy zawartości 2"/>
          <p:cNvSpPr txBox="1">
            <a:spLocks/>
          </p:cNvSpPr>
          <p:nvPr/>
        </p:nvSpPr>
        <p:spPr bwMode="auto">
          <a:xfrm>
            <a:off x="395288" y="2060849"/>
            <a:ext cx="3744912" cy="3600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r>
              <a:rPr lang="en-GB" sz="2400" b="1" dirty="0">
                <a:solidFill>
                  <a:srgbClr val="004077"/>
                </a:solidFill>
                <a:latin typeface="Calibri" panose="020F0502020204030204" pitchFamily="34" charset="0"/>
              </a:rPr>
              <a:t>The longer you work, the higher your old-age pension will be </a:t>
            </a:r>
            <a:r>
              <a:rPr lang="en-GB" sz="2400" b="1" dirty="0" smtClean="0">
                <a:solidFill>
                  <a:srgbClr val="004077"/>
                </a:solidFill>
                <a:latin typeface="Calibri" panose="020F0502020204030204" pitchFamily="34" charset="0"/>
              </a:rPr>
              <a:t>– you </a:t>
            </a:r>
            <a:r>
              <a:rPr lang="en-GB" sz="2400" b="1" dirty="0">
                <a:solidFill>
                  <a:srgbClr val="004077"/>
                </a:solidFill>
                <a:latin typeface="Calibri" panose="020F0502020204030204" pitchFamily="34" charset="0"/>
              </a:rPr>
              <a:t>will accumulate more contributions that will be adjusted, and the average life expectancy rate will be lower.  </a:t>
            </a:r>
            <a:endParaRPr lang="pl-PL" sz="2400" dirty="0">
              <a:solidFill>
                <a:srgbClr val="004077"/>
              </a:solidFill>
              <a:latin typeface="Calibri" panose="020F0502020204030204" pitchFamily="34" charset="0"/>
            </a:endParaRPr>
          </a:p>
        </p:txBody>
      </p:sp>
      <p:sp>
        <p:nvSpPr>
          <p:cNvPr id="2" name="Prostokąt 1"/>
          <p:cNvSpPr/>
          <p:nvPr/>
        </p:nvSpPr>
        <p:spPr>
          <a:xfrm>
            <a:off x="647700" y="692696"/>
            <a:ext cx="7884740" cy="646331"/>
          </a:xfrm>
          <a:prstGeom prst="rect">
            <a:avLst/>
          </a:prstGeom>
        </p:spPr>
        <p:txBody>
          <a:bodyPr wrap="square">
            <a:spAutoFit/>
          </a:bodyPr>
          <a:lstStyle/>
          <a:p>
            <a:pPr>
              <a:defRPr/>
            </a:pPr>
            <a:r>
              <a:rPr lang="en-US" sz="3600" b="1" i="1" dirty="0" smtClean="0">
                <a:solidFill>
                  <a:srgbClr val="005DA8"/>
                </a:solidFill>
                <a:effectLst>
                  <a:outerShdw blurRad="63500" dist="76200" dir="4800000" algn="t" rotWithShape="0">
                    <a:srgbClr val="005DA8">
                      <a:alpha val="25000"/>
                    </a:srgbClr>
                  </a:outerShdw>
                </a:effectLst>
                <a:latin typeface="Cambria" pitchFamily="18" charset="0"/>
              </a:rPr>
              <a:t>Longer employment = higher pension</a:t>
            </a:r>
            <a:endParaRPr lang="en-US" sz="3600" b="1" i="1" dirty="0">
              <a:solidFill>
                <a:srgbClr val="005DA8"/>
              </a:solidFill>
              <a:effectLst>
                <a:outerShdw blurRad="63500" dist="76200" dir="4800000" algn="t" rotWithShape="0">
                  <a:srgbClr val="005DA8">
                    <a:alpha val="25000"/>
                  </a:srgbClr>
                </a:outerShdw>
              </a:effectLst>
              <a:latin typeface="Cambria" pitchFamily="18" charset="0"/>
            </a:endParaRPr>
          </a:p>
        </p:txBody>
      </p:sp>
    </p:spTree>
    <p:extLst>
      <p:ext uri="{BB962C8B-B14F-4D97-AF65-F5344CB8AC3E}">
        <p14:creationId xmlns:p14="http://schemas.microsoft.com/office/powerpoint/2010/main" val="282664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1000" fill="hold"/>
                                        <p:tgtEl>
                                          <p:spTgt spid="1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rostokąt zaokrąglony 35"/>
          <p:cNvSpPr/>
          <p:nvPr/>
        </p:nvSpPr>
        <p:spPr>
          <a:xfrm>
            <a:off x="7164388" y="1844675"/>
            <a:ext cx="1655762" cy="576263"/>
          </a:xfrm>
          <a:prstGeom prst="roundRect">
            <a:avLst/>
          </a:prstGeom>
          <a:solidFill>
            <a:srgbClr val="EE7F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latin typeface="Calibri" pitchFamily="34" charset="0"/>
            </a:endParaRPr>
          </a:p>
        </p:txBody>
      </p:sp>
      <p:sp>
        <p:nvSpPr>
          <p:cNvPr id="35" name="Prostokąt zaokrąglony 34"/>
          <p:cNvSpPr/>
          <p:nvPr/>
        </p:nvSpPr>
        <p:spPr>
          <a:xfrm>
            <a:off x="252413" y="1844675"/>
            <a:ext cx="1871662" cy="5762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l-PL" dirty="0">
              <a:latin typeface="Calibri" pitchFamily="34" charset="0"/>
            </a:endParaRPr>
          </a:p>
        </p:txBody>
      </p:sp>
      <p:sp>
        <p:nvSpPr>
          <p:cNvPr id="19" name="Prostokąt 18"/>
          <p:cNvSpPr/>
          <p:nvPr/>
        </p:nvSpPr>
        <p:spPr>
          <a:xfrm>
            <a:off x="431800" y="296863"/>
            <a:ext cx="215900" cy="215900"/>
          </a:xfrm>
          <a:prstGeom prst="rect">
            <a:avLst/>
          </a:prstGeom>
          <a:solidFill>
            <a:srgbClr val="75015A"/>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20" name="Prostokąt 19"/>
          <p:cNvSpPr/>
          <p:nvPr/>
        </p:nvSpPr>
        <p:spPr>
          <a:xfrm>
            <a:off x="1150938" y="296863"/>
            <a:ext cx="215900" cy="215900"/>
          </a:xfrm>
          <a:prstGeom prst="rect">
            <a:avLst/>
          </a:prstGeom>
          <a:solidFill>
            <a:srgbClr val="EE7F01"/>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21" name="Prostokąt 20"/>
          <p:cNvSpPr/>
          <p:nvPr/>
        </p:nvSpPr>
        <p:spPr>
          <a:xfrm>
            <a:off x="3851275" y="296863"/>
            <a:ext cx="215900" cy="215900"/>
          </a:xfrm>
          <a:prstGeom prst="rect">
            <a:avLst/>
          </a:prstGeom>
          <a:solidFill>
            <a:srgbClr val="31A32C"/>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22" name="Prostokąt 21"/>
          <p:cNvSpPr/>
          <p:nvPr/>
        </p:nvSpPr>
        <p:spPr>
          <a:xfrm>
            <a:off x="2484438" y="296863"/>
            <a:ext cx="215900" cy="215900"/>
          </a:xfrm>
          <a:prstGeom prst="rect">
            <a:avLst/>
          </a:prstGeom>
          <a:solidFill>
            <a:srgbClr val="004077"/>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23" name="Prostokąt 22"/>
          <p:cNvSpPr/>
          <p:nvPr/>
        </p:nvSpPr>
        <p:spPr>
          <a:xfrm>
            <a:off x="6732588" y="296863"/>
            <a:ext cx="215900" cy="215900"/>
          </a:xfrm>
          <a:prstGeom prst="rect">
            <a:avLst/>
          </a:prstGeom>
          <a:solidFill>
            <a:srgbClr val="68280B"/>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24" name="Prostokąt 23"/>
          <p:cNvSpPr/>
          <p:nvPr/>
        </p:nvSpPr>
        <p:spPr>
          <a:xfrm>
            <a:off x="4716463" y="296863"/>
            <a:ext cx="215900" cy="215900"/>
          </a:xfrm>
          <a:prstGeom prst="rect">
            <a:avLst/>
          </a:prstGeom>
          <a:solidFill>
            <a:srgbClr val="005DA8"/>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25" name="Elipsa 24"/>
          <p:cNvSpPr/>
          <p:nvPr/>
        </p:nvSpPr>
        <p:spPr>
          <a:xfrm>
            <a:off x="6156325" y="6453188"/>
            <a:ext cx="107950" cy="107950"/>
          </a:xfrm>
          <a:prstGeom prst="ellipse">
            <a:avLst/>
          </a:prstGeom>
          <a:solidFill>
            <a:srgbClr val="005DA8"/>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26" name="Elipsa 25"/>
          <p:cNvSpPr/>
          <p:nvPr/>
        </p:nvSpPr>
        <p:spPr>
          <a:xfrm>
            <a:off x="4103688" y="6453188"/>
            <a:ext cx="107950" cy="107950"/>
          </a:xfrm>
          <a:prstGeom prst="ellipse">
            <a:avLst/>
          </a:prstGeom>
          <a:solidFill>
            <a:srgbClr val="31A32C"/>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27" name="Elipsa 26"/>
          <p:cNvSpPr/>
          <p:nvPr/>
        </p:nvSpPr>
        <p:spPr>
          <a:xfrm>
            <a:off x="7704138" y="6453188"/>
            <a:ext cx="107950" cy="107950"/>
          </a:xfrm>
          <a:prstGeom prst="ellipse">
            <a:avLst/>
          </a:prstGeom>
          <a:solidFill>
            <a:srgbClr val="68280B"/>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28" name="Elipsa 27"/>
          <p:cNvSpPr/>
          <p:nvPr/>
        </p:nvSpPr>
        <p:spPr>
          <a:xfrm>
            <a:off x="431800" y="6453188"/>
            <a:ext cx="107950" cy="107950"/>
          </a:xfrm>
          <a:prstGeom prst="ellipse">
            <a:avLst/>
          </a:prstGeom>
          <a:solidFill>
            <a:srgbClr val="75015A"/>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29" name="Elipsa 28"/>
          <p:cNvSpPr/>
          <p:nvPr/>
        </p:nvSpPr>
        <p:spPr>
          <a:xfrm>
            <a:off x="2339975" y="6453188"/>
            <a:ext cx="107950" cy="107950"/>
          </a:xfrm>
          <a:prstGeom prst="ellipse">
            <a:avLst/>
          </a:prstGeom>
          <a:solidFill>
            <a:srgbClr val="EE7F01"/>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30" name="Elipsa 29"/>
          <p:cNvSpPr/>
          <p:nvPr/>
        </p:nvSpPr>
        <p:spPr>
          <a:xfrm>
            <a:off x="3563938" y="6453188"/>
            <a:ext cx="107950" cy="107950"/>
          </a:xfrm>
          <a:prstGeom prst="ellipse">
            <a:avLst/>
          </a:prstGeom>
          <a:solidFill>
            <a:srgbClr val="004077"/>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pic>
        <p:nvPicPr>
          <p:cNvPr id="9233" name="Obraz 30" descr="rys 06.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5544" y="914331"/>
            <a:ext cx="4968875" cy="4224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Symbol zastępczy zawartości 2"/>
          <p:cNvSpPr txBox="1">
            <a:spLocks/>
          </p:cNvSpPr>
          <p:nvPr/>
        </p:nvSpPr>
        <p:spPr bwMode="auto">
          <a:xfrm>
            <a:off x="7164388" y="1916113"/>
            <a:ext cx="16557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spcBef>
                <a:spcPts val="500"/>
              </a:spcBef>
            </a:pPr>
            <a:r>
              <a:rPr lang="pl-PL" altLang="pl-PL" sz="2400" b="1" dirty="0" smtClean="0">
                <a:solidFill>
                  <a:srgbClr val="FFFFFF"/>
                </a:solidFill>
                <a:latin typeface="Calibri" pitchFamily="34" charset="0"/>
              </a:rPr>
              <a:t>2062 r.</a:t>
            </a:r>
            <a:endParaRPr lang="pl-PL" altLang="pl-PL" sz="2400" b="1" dirty="0">
              <a:solidFill>
                <a:srgbClr val="FFFFFF"/>
              </a:solidFill>
              <a:latin typeface="Calibri" pitchFamily="34" charset="0"/>
            </a:endParaRPr>
          </a:p>
        </p:txBody>
      </p:sp>
      <p:sp>
        <p:nvSpPr>
          <p:cNvPr id="37" name="Symbol zastępczy zawartości 2"/>
          <p:cNvSpPr txBox="1">
            <a:spLocks/>
          </p:cNvSpPr>
          <p:nvPr/>
        </p:nvSpPr>
        <p:spPr>
          <a:xfrm>
            <a:off x="1602059" y="4919079"/>
            <a:ext cx="1584325" cy="1295549"/>
          </a:xfrm>
          <a:prstGeom prst="rect">
            <a:avLst/>
          </a:prstGeom>
        </p:spPr>
        <p:txBody>
          <a:bodyPr/>
          <a:lstStyle/>
          <a:p>
            <a:pPr indent="-342900" algn="ctr">
              <a:spcBef>
                <a:spcPts val="500"/>
              </a:spcBef>
              <a:defRPr/>
            </a:pPr>
            <a:r>
              <a:rPr lang="pl-PL" sz="2400" b="1" dirty="0" smtClean="0">
                <a:solidFill>
                  <a:srgbClr val="004077"/>
                </a:solidFill>
                <a:latin typeface="Calibri"/>
                <a:cs typeface="+mn-cs"/>
              </a:rPr>
              <a:t>1</a:t>
            </a:r>
            <a:r>
              <a:rPr lang="pl-PL" sz="2400" b="1" baseline="30000" dirty="0" smtClean="0">
                <a:solidFill>
                  <a:srgbClr val="004077"/>
                </a:solidFill>
                <a:latin typeface="Calibri"/>
                <a:cs typeface="+mn-cs"/>
              </a:rPr>
              <a:t>ST</a:t>
            </a:r>
            <a:r>
              <a:rPr lang="pl-PL" sz="2400" b="1" dirty="0">
                <a:solidFill>
                  <a:srgbClr val="004077"/>
                </a:solidFill>
                <a:latin typeface="Calibri"/>
                <a:cs typeface="+mn-cs"/>
              </a:rPr>
              <a:t/>
            </a:r>
            <a:br>
              <a:rPr lang="pl-PL" sz="2400" b="1" dirty="0">
                <a:solidFill>
                  <a:srgbClr val="004077"/>
                </a:solidFill>
                <a:latin typeface="Calibri"/>
                <a:cs typeface="+mn-cs"/>
              </a:rPr>
            </a:br>
            <a:r>
              <a:rPr lang="pl-PL" sz="2400" b="1" dirty="0" smtClean="0">
                <a:solidFill>
                  <a:srgbClr val="004077"/>
                </a:solidFill>
                <a:latin typeface="Calibri"/>
                <a:cs typeface="+mn-cs"/>
              </a:rPr>
              <a:t>PILLAR</a:t>
            </a:r>
            <a:endParaRPr lang="pl-PL" sz="2400" b="1" dirty="0">
              <a:solidFill>
                <a:srgbClr val="004077"/>
              </a:solidFill>
              <a:latin typeface="Calibri"/>
              <a:cs typeface="+mn-cs"/>
            </a:endParaRPr>
          </a:p>
          <a:p>
            <a:pPr indent="-342900" algn="ctr">
              <a:spcBef>
                <a:spcPts val="500"/>
              </a:spcBef>
              <a:defRPr/>
            </a:pPr>
            <a:r>
              <a:rPr lang="en-US" sz="2400" b="1" dirty="0" smtClean="0">
                <a:solidFill>
                  <a:srgbClr val="FF3300"/>
                </a:solidFill>
                <a:latin typeface="Calibri"/>
                <a:cs typeface="+mn-cs"/>
              </a:rPr>
              <a:t>ZUS account</a:t>
            </a:r>
            <a:endParaRPr lang="en-US" sz="2400" b="1" dirty="0">
              <a:solidFill>
                <a:srgbClr val="FF3300"/>
              </a:solidFill>
              <a:latin typeface="Calibri"/>
              <a:cs typeface="+mn-cs"/>
            </a:endParaRPr>
          </a:p>
        </p:txBody>
      </p:sp>
      <p:sp>
        <p:nvSpPr>
          <p:cNvPr id="38" name="Symbol zastępczy zawartości 2"/>
          <p:cNvSpPr txBox="1">
            <a:spLocks/>
          </p:cNvSpPr>
          <p:nvPr/>
        </p:nvSpPr>
        <p:spPr>
          <a:xfrm>
            <a:off x="3448758" y="4896545"/>
            <a:ext cx="2088753" cy="1844823"/>
          </a:xfrm>
          <a:prstGeom prst="rect">
            <a:avLst/>
          </a:prstGeom>
        </p:spPr>
        <p:txBody>
          <a:bodyPr/>
          <a:lstStyle/>
          <a:p>
            <a:pPr indent="-342900" algn="ctr">
              <a:spcBef>
                <a:spcPts val="500"/>
              </a:spcBef>
              <a:defRPr/>
            </a:pPr>
            <a:r>
              <a:rPr lang="pl-PL" sz="2400" b="1" dirty="0" smtClean="0">
                <a:solidFill>
                  <a:srgbClr val="004077"/>
                </a:solidFill>
                <a:latin typeface="Calibri"/>
                <a:cs typeface="+mn-cs"/>
              </a:rPr>
              <a:t>2</a:t>
            </a:r>
            <a:r>
              <a:rPr lang="pl-PL" sz="2400" b="1" baseline="30000" dirty="0" smtClean="0">
                <a:solidFill>
                  <a:srgbClr val="004077"/>
                </a:solidFill>
                <a:latin typeface="Calibri"/>
                <a:cs typeface="+mn-cs"/>
              </a:rPr>
              <a:t>ND</a:t>
            </a:r>
            <a:r>
              <a:rPr lang="pl-PL" sz="2400" b="1" dirty="0">
                <a:solidFill>
                  <a:srgbClr val="004077"/>
                </a:solidFill>
                <a:latin typeface="Calibri"/>
                <a:cs typeface="+mn-cs"/>
              </a:rPr>
              <a:t/>
            </a:r>
            <a:br>
              <a:rPr lang="pl-PL" sz="2400" b="1" dirty="0">
                <a:solidFill>
                  <a:srgbClr val="004077"/>
                </a:solidFill>
                <a:latin typeface="Calibri"/>
                <a:cs typeface="+mn-cs"/>
              </a:rPr>
            </a:br>
            <a:r>
              <a:rPr lang="pl-PL" sz="2400" b="1" dirty="0" smtClean="0">
                <a:solidFill>
                  <a:srgbClr val="004077"/>
                </a:solidFill>
                <a:latin typeface="Calibri"/>
                <a:cs typeface="+mn-cs"/>
              </a:rPr>
              <a:t>PILLAR</a:t>
            </a:r>
          </a:p>
          <a:p>
            <a:pPr indent="-342900" algn="ctr">
              <a:spcBef>
                <a:spcPts val="300"/>
              </a:spcBef>
              <a:defRPr/>
            </a:pPr>
            <a:r>
              <a:rPr lang="en-US" sz="2400" b="1" dirty="0" smtClean="0">
                <a:solidFill>
                  <a:srgbClr val="FF3300"/>
                </a:solidFill>
                <a:latin typeface="Calibri"/>
                <a:cs typeface="+mn-cs"/>
              </a:rPr>
              <a:t>OFE, ZUS subaccount</a:t>
            </a:r>
            <a:endParaRPr lang="en-US" sz="2400" b="1" dirty="0">
              <a:solidFill>
                <a:srgbClr val="FF3300"/>
              </a:solidFill>
              <a:latin typeface="Calibri"/>
              <a:cs typeface="+mn-cs"/>
            </a:endParaRPr>
          </a:p>
        </p:txBody>
      </p:sp>
      <p:sp>
        <p:nvSpPr>
          <p:cNvPr id="39" name="Symbol zastępczy zawartości 2"/>
          <p:cNvSpPr txBox="1">
            <a:spLocks/>
          </p:cNvSpPr>
          <p:nvPr/>
        </p:nvSpPr>
        <p:spPr bwMode="auto">
          <a:xfrm>
            <a:off x="5580335" y="4896544"/>
            <a:ext cx="2232025" cy="129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342900"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spcBef>
                <a:spcPts val="500"/>
              </a:spcBef>
            </a:pPr>
            <a:r>
              <a:rPr lang="pl-PL" altLang="pl-PL" sz="2400" b="1" dirty="0" smtClean="0">
                <a:solidFill>
                  <a:srgbClr val="004077"/>
                </a:solidFill>
                <a:latin typeface="Calibri" pitchFamily="34" charset="0"/>
              </a:rPr>
              <a:t>3</a:t>
            </a:r>
            <a:r>
              <a:rPr lang="pl-PL" altLang="pl-PL" sz="2400" b="1" baseline="30000" dirty="0" smtClean="0">
                <a:solidFill>
                  <a:srgbClr val="004077"/>
                </a:solidFill>
                <a:latin typeface="Calibri" pitchFamily="34" charset="0"/>
              </a:rPr>
              <a:t>RD</a:t>
            </a:r>
            <a:r>
              <a:rPr lang="pl-PL" altLang="pl-PL" sz="2400" b="1" dirty="0">
                <a:solidFill>
                  <a:srgbClr val="004077"/>
                </a:solidFill>
                <a:latin typeface="Calibri" pitchFamily="34" charset="0"/>
              </a:rPr>
              <a:t/>
            </a:r>
            <a:br>
              <a:rPr lang="pl-PL" altLang="pl-PL" sz="2400" b="1" dirty="0">
                <a:solidFill>
                  <a:srgbClr val="004077"/>
                </a:solidFill>
                <a:latin typeface="Calibri" pitchFamily="34" charset="0"/>
              </a:rPr>
            </a:br>
            <a:r>
              <a:rPr lang="pl-PL" altLang="pl-PL" sz="2400" b="1" dirty="0" smtClean="0">
                <a:solidFill>
                  <a:srgbClr val="004077"/>
                </a:solidFill>
                <a:latin typeface="Calibri" pitchFamily="34" charset="0"/>
              </a:rPr>
              <a:t>PILLAR</a:t>
            </a:r>
            <a:endParaRPr lang="pl-PL" altLang="pl-PL" sz="2400" b="1" dirty="0">
              <a:solidFill>
                <a:srgbClr val="004077"/>
              </a:solidFill>
              <a:latin typeface="Calibri" pitchFamily="34" charset="0"/>
            </a:endParaRPr>
          </a:p>
          <a:p>
            <a:pPr algn="ctr" eaLnBrk="1" hangingPunct="1">
              <a:spcBef>
                <a:spcPts val="500"/>
              </a:spcBef>
            </a:pPr>
            <a:r>
              <a:rPr lang="pl-PL" altLang="pl-PL" sz="2400" b="1" dirty="0">
                <a:solidFill>
                  <a:srgbClr val="FF3300"/>
                </a:solidFill>
                <a:latin typeface="Calibri" pitchFamily="34" charset="0"/>
              </a:rPr>
              <a:t>   IKE, IKZE, PPE</a:t>
            </a:r>
          </a:p>
        </p:txBody>
      </p:sp>
      <p:sp>
        <p:nvSpPr>
          <p:cNvPr id="10265" name="Text Box 25"/>
          <p:cNvSpPr txBox="1">
            <a:spLocks noChangeArrowheads="1"/>
          </p:cNvSpPr>
          <p:nvPr/>
        </p:nvSpPr>
        <p:spPr bwMode="auto">
          <a:xfrm>
            <a:off x="252413" y="1916113"/>
            <a:ext cx="1871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pPr algn="ctr" eaLnBrk="1" hangingPunct="1"/>
            <a:r>
              <a:rPr lang="pl-PL" altLang="pl-PL" sz="2400" b="1" dirty="0" smtClean="0">
                <a:solidFill>
                  <a:schemeClr val="bg1"/>
                </a:solidFill>
                <a:latin typeface="Calibri" pitchFamily="34" charset="0"/>
              </a:rPr>
              <a:t>2018 r.</a:t>
            </a:r>
            <a:endParaRPr lang="pl-PL" altLang="pl-PL" sz="2400" b="1" dirty="0">
              <a:solidFill>
                <a:schemeClr val="bg1"/>
              </a:solidFill>
              <a:latin typeface="Calibri" pitchFamily="34" charset="0"/>
            </a:endParaRPr>
          </a:p>
        </p:txBody>
      </p:sp>
      <p:sp>
        <p:nvSpPr>
          <p:cNvPr id="32" name="Tytuł 1"/>
          <p:cNvSpPr txBox="1">
            <a:spLocks/>
          </p:cNvSpPr>
          <p:nvPr/>
        </p:nvSpPr>
        <p:spPr>
          <a:xfrm>
            <a:off x="323850" y="548680"/>
            <a:ext cx="4392613" cy="863600"/>
          </a:xfrm>
          <a:prstGeom prst="rect">
            <a:avLst/>
          </a:prstGeom>
        </p:spPr>
        <p:txBody>
          <a:bodyPr/>
          <a:lstStyle/>
          <a:p>
            <a:pPr>
              <a:defRPr/>
            </a:pPr>
            <a:r>
              <a:rPr lang="en-US" sz="3600" b="1" i="1" dirty="0" smtClean="0">
                <a:solidFill>
                  <a:srgbClr val="005DA8"/>
                </a:solidFill>
                <a:effectLst>
                  <a:outerShdw blurRad="63500" dist="76200" dir="4800000" algn="t" rotWithShape="0">
                    <a:srgbClr val="005DA8">
                      <a:alpha val="25000"/>
                    </a:srgbClr>
                  </a:outerShdw>
                </a:effectLst>
                <a:latin typeface="Cambria" pitchFamily="18" charset="0"/>
                <a:ea typeface="+mj-ea"/>
                <a:cs typeface="+mj-cs"/>
              </a:rPr>
              <a:t>Three pillars</a:t>
            </a:r>
            <a:endParaRPr lang="en-US" sz="3600" b="1" i="1" dirty="0">
              <a:solidFill>
                <a:srgbClr val="005DA8"/>
              </a:solidFill>
              <a:effectLst>
                <a:outerShdw blurRad="63500" dist="76200" dir="4800000" algn="t" rotWithShape="0">
                  <a:srgbClr val="005DA8">
                    <a:alpha val="25000"/>
                  </a:srgbClr>
                </a:outerShdw>
              </a:effectLst>
              <a:latin typeface="Cambria" pitchFamily="18" charset="0"/>
              <a:ea typeface="+mj-ea"/>
              <a:cs typeface="+mj-cs"/>
            </a:endParaRPr>
          </a:p>
        </p:txBody>
      </p:sp>
    </p:spTree>
    <p:extLst>
      <p:ext uri="{BB962C8B-B14F-4D97-AF65-F5344CB8AC3E}">
        <p14:creationId xmlns:p14="http://schemas.microsoft.com/office/powerpoint/2010/main" val="18238317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265"/>
                                        </p:tgtEl>
                                        <p:attrNameLst>
                                          <p:attrName>style.visibility</p:attrName>
                                        </p:attrNameLst>
                                      </p:cBhvr>
                                      <p:to>
                                        <p:strVal val="visible"/>
                                      </p:to>
                                    </p:set>
                                    <p:anim calcmode="lin" valueType="num">
                                      <p:cBhvr additive="base">
                                        <p:cTn id="7" dur="500" fill="hold"/>
                                        <p:tgtEl>
                                          <p:spTgt spid="10265"/>
                                        </p:tgtEl>
                                        <p:attrNameLst>
                                          <p:attrName>ppt_x</p:attrName>
                                        </p:attrNameLst>
                                      </p:cBhvr>
                                      <p:tavLst>
                                        <p:tav tm="0">
                                          <p:val>
                                            <p:strVal val="0-#ppt_w/2"/>
                                          </p:val>
                                        </p:tav>
                                        <p:tav tm="100000">
                                          <p:val>
                                            <p:strVal val="#ppt_x"/>
                                          </p:val>
                                        </p:tav>
                                      </p:tavLst>
                                    </p:anim>
                                    <p:anim calcmode="lin" valueType="num">
                                      <p:cBhvr additive="base">
                                        <p:cTn id="8" dur="500" fill="hold"/>
                                        <p:tgtEl>
                                          <p:spTgt spid="1026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2" fill="hold" nodeType="after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anim calcmode="lin" valueType="num">
                                      <p:cBhvr additive="base">
                                        <p:cTn id="12" dur="20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13" dur="2000" fill="hold"/>
                                        <p:tgtEl>
                                          <p:spTgt spid="34">
                                            <p:txEl>
                                              <p:pRg st="0" end="0"/>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2500"/>
                            </p:stCondLst>
                            <p:childTnLst>
                              <p:par>
                                <p:cTn id="15" presetID="2" presetClass="entr" presetSubtype="8" fill="hold" nodeType="afterEffect">
                                  <p:stCondLst>
                                    <p:cond delay="0"/>
                                  </p:stCondLst>
                                  <p:childTnLst>
                                    <p:set>
                                      <p:cBhvr>
                                        <p:cTn id="16" dur="1" fill="hold">
                                          <p:stCondLst>
                                            <p:cond delay="0"/>
                                          </p:stCondLst>
                                        </p:cTn>
                                        <p:tgtEl>
                                          <p:spTgt spid="37">
                                            <p:txEl>
                                              <p:pRg st="0" end="0"/>
                                            </p:txEl>
                                          </p:spTgt>
                                        </p:tgtEl>
                                        <p:attrNameLst>
                                          <p:attrName>style.visibility</p:attrName>
                                        </p:attrNameLst>
                                      </p:cBhvr>
                                      <p:to>
                                        <p:strVal val="visible"/>
                                      </p:to>
                                    </p:set>
                                    <p:anim calcmode="lin" valueType="num">
                                      <p:cBhvr additive="base">
                                        <p:cTn id="17" dur="10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37">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3500"/>
                            </p:stCondLst>
                            <p:childTnLst>
                              <p:par>
                                <p:cTn id="20" presetID="2" presetClass="entr" presetSubtype="8" fill="hold" nodeType="afterEffect">
                                  <p:stCondLst>
                                    <p:cond delay="0"/>
                                  </p:stCondLst>
                                  <p:childTnLst>
                                    <p:set>
                                      <p:cBhvr>
                                        <p:cTn id="21" dur="1" fill="hold">
                                          <p:stCondLst>
                                            <p:cond delay="0"/>
                                          </p:stCondLst>
                                        </p:cTn>
                                        <p:tgtEl>
                                          <p:spTgt spid="37">
                                            <p:txEl>
                                              <p:pRg st="1" end="1"/>
                                            </p:txEl>
                                          </p:spTgt>
                                        </p:tgtEl>
                                        <p:attrNameLst>
                                          <p:attrName>style.visibility</p:attrName>
                                        </p:attrNameLst>
                                      </p:cBhvr>
                                      <p:to>
                                        <p:strVal val="visible"/>
                                      </p:to>
                                    </p:set>
                                    <p:anim calcmode="lin" valueType="num">
                                      <p:cBhvr additive="base">
                                        <p:cTn id="22" dur="1000" fill="hold"/>
                                        <p:tgtEl>
                                          <p:spTgt spid="37">
                                            <p:txEl>
                                              <p:pRg st="1" end="1"/>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37">
                                            <p:txEl>
                                              <p:pRg st="1" end="1"/>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4500"/>
                            </p:stCondLst>
                            <p:childTnLst>
                              <p:par>
                                <p:cTn id="25" presetID="2" presetClass="entr" presetSubtype="4" fill="hold" nodeType="afterEffect">
                                  <p:stCondLst>
                                    <p:cond delay="0"/>
                                  </p:stCondLst>
                                  <p:childTnLst>
                                    <p:set>
                                      <p:cBhvr>
                                        <p:cTn id="26" dur="1" fill="hold">
                                          <p:stCondLst>
                                            <p:cond delay="0"/>
                                          </p:stCondLst>
                                        </p:cTn>
                                        <p:tgtEl>
                                          <p:spTgt spid="38">
                                            <p:txEl>
                                              <p:pRg st="0" end="0"/>
                                            </p:txEl>
                                          </p:spTgt>
                                        </p:tgtEl>
                                        <p:attrNameLst>
                                          <p:attrName>style.visibility</p:attrName>
                                        </p:attrNameLst>
                                      </p:cBhvr>
                                      <p:to>
                                        <p:strVal val="visible"/>
                                      </p:to>
                                    </p:set>
                                    <p:anim calcmode="lin" valueType="num">
                                      <p:cBhvr additive="base">
                                        <p:cTn id="27"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5500"/>
                            </p:stCondLst>
                            <p:childTnLst>
                              <p:par>
                                <p:cTn id="30" presetID="2" presetClass="entr" presetSubtype="4" fill="hold" nodeType="afterEffect">
                                  <p:stCondLst>
                                    <p:cond delay="0"/>
                                  </p:stCondLst>
                                  <p:childTnLst>
                                    <p:set>
                                      <p:cBhvr>
                                        <p:cTn id="31" dur="1" fill="hold">
                                          <p:stCondLst>
                                            <p:cond delay="0"/>
                                          </p:stCondLst>
                                        </p:cTn>
                                        <p:tgtEl>
                                          <p:spTgt spid="38">
                                            <p:txEl>
                                              <p:pRg st="1" end="1"/>
                                            </p:txEl>
                                          </p:spTgt>
                                        </p:tgtEl>
                                        <p:attrNameLst>
                                          <p:attrName>style.visibility</p:attrName>
                                        </p:attrNameLst>
                                      </p:cBhvr>
                                      <p:to>
                                        <p:strVal val="visible"/>
                                      </p:to>
                                    </p:set>
                                    <p:anim calcmode="lin" valueType="num">
                                      <p:cBhvr additive="base">
                                        <p:cTn id="32"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8">
                                            <p:txEl>
                                              <p:pRg st="1" end="1"/>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6500"/>
                            </p:stCondLst>
                            <p:childTnLst>
                              <p:par>
                                <p:cTn id="35" presetID="2" presetClass="entr" presetSubtype="2" fill="hold" nodeType="afterEffect">
                                  <p:stCondLst>
                                    <p:cond delay="0"/>
                                  </p:stCondLst>
                                  <p:childTnLst>
                                    <p:set>
                                      <p:cBhvr>
                                        <p:cTn id="36" dur="1" fill="hold">
                                          <p:stCondLst>
                                            <p:cond delay="0"/>
                                          </p:stCondLst>
                                        </p:cTn>
                                        <p:tgtEl>
                                          <p:spTgt spid="39">
                                            <p:txEl>
                                              <p:pRg st="0" end="0"/>
                                            </p:txEl>
                                          </p:spTgt>
                                        </p:tgtEl>
                                        <p:attrNameLst>
                                          <p:attrName>style.visibility</p:attrName>
                                        </p:attrNameLst>
                                      </p:cBhvr>
                                      <p:to>
                                        <p:strVal val="visible"/>
                                      </p:to>
                                    </p:set>
                                    <p:anim calcmode="lin" valueType="num">
                                      <p:cBhvr additive="base">
                                        <p:cTn id="37" dur="1000" fill="hold"/>
                                        <p:tgtEl>
                                          <p:spTgt spid="39">
                                            <p:txEl>
                                              <p:pRg st="0" end="0"/>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39">
                                            <p:txEl>
                                              <p:pRg st="0" end="0"/>
                                            </p:txEl>
                                          </p:spTgt>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7500"/>
                            </p:stCondLst>
                            <p:childTnLst>
                              <p:par>
                                <p:cTn id="40" presetID="2" presetClass="entr" presetSubtype="2" fill="hold" nodeType="afterEffect">
                                  <p:stCondLst>
                                    <p:cond delay="0"/>
                                  </p:stCondLst>
                                  <p:childTnLst>
                                    <p:set>
                                      <p:cBhvr>
                                        <p:cTn id="41" dur="1" fill="hold">
                                          <p:stCondLst>
                                            <p:cond delay="0"/>
                                          </p:stCondLst>
                                        </p:cTn>
                                        <p:tgtEl>
                                          <p:spTgt spid="39">
                                            <p:txEl>
                                              <p:pRg st="1" end="1"/>
                                            </p:txEl>
                                          </p:spTgt>
                                        </p:tgtEl>
                                        <p:attrNameLst>
                                          <p:attrName>style.visibility</p:attrName>
                                        </p:attrNameLst>
                                      </p:cBhvr>
                                      <p:to>
                                        <p:strVal val="visible"/>
                                      </p:to>
                                    </p:set>
                                    <p:anim calcmode="lin" valueType="num">
                                      <p:cBhvr additive="base">
                                        <p:cTn id="42" dur="1000" fill="hold"/>
                                        <p:tgtEl>
                                          <p:spTgt spid="39">
                                            <p:txEl>
                                              <p:pRg st="1" end="1"/>
                                            </p:txEl>
                                          </p:spTgt>
                                        </p:tgtEl>
                                        <p:attrNameLst>
                                          <p:attrName>ppt_x</p:attrName>
                                        </p:attrNameLst>
                                      </p:cBhvr>
                                      <p:tavLst>
                                        <p:tav tm="0">
                                          <p:val>
                                            <p:strVal val="1+#ppt_w/2"/>
                                          </p:val>
                                        </p:tav>
                                        <p:tav tm="100000">
                                          <p:val>
                                            <p:strVal val="#ppt_x"/>
                                          </p:val>
                                        </p:tav>
                                      </p:tavLst>
                                    </p:anim>
                                    <p:anim calcmode="lin" valueType="num">
                                      <p:cBhvr additive="base">
                                        <p:cTn id="43" dur="1000" fill="hold"/>
                                        <p:tgtEl>
                                          <p:spTgt spid="3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p:cNvSpPr/>
          <p:nvPr/>
        </p:nvSpPr>
        <p:spPr>
          <a:xfrm>
            <a:off x="431800" y="296863"/>
            <a:ext cx="215900" cy="215900"/>
          </a:xfrm>
          <a:prstGeom prst="rect">
            <a:avLst/>
          </a:prstGeom>
          <a:solidFill>
            <a:srgbClr val="75015A"/>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6" name="Prostokąt 5"/>
          <p:cNvSpPr/>
          <p:nvPr/>
        </p:nvSpPr>
        <p:spPr>
          <a:xfrm>
            <a:off x="1150938" y="296863"/>
            <a:ext cx="215900" cy="215900"/>
          </a:xfrm>
          <a:prstGeom prst="rect">
            <a:avLst/>
          </a:prstGeom>
          <a:solidFill>
            <a:srgbClr val="EE7F01"/>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7" name="Prostokąt 6"/>
          <p:cNvSpPr/>
          <p:nvPr/>
        </p:nvSpPr>
        <p:spPr>
          <a:xfrm>
            <a:off x="3851275" y="296863"/>
            <a:ext cx="215900" cy="215900"/>
          </a:xfrm>
          <a:prstGeom prst="rect">
            <a:avLst/>
          </a:prstGeom>
          <a:solidFill>
            <a:srgbClr val="31A32C"/>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8" name="Prostokąt 7"/>
          <p:cNvSpPr/>
          <p:nvPr/>
        </p:nvSpPr>
        <p:spPr>
          <a:xfrm>
            <a:off x="2484438" y="296863"/>
            <a:ext cx="215900" cy="215900"/>
          </a:xfrm>
          <a:prstGeom prst="rect">
            <a:avLst/>
          </a:prstGeom>
          <a:solidFill>
            <a:srgbClr val="004077"/>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9" name="Prostokąt 8"/>
          <p:cNvSpPr/>
          <p:nvPr/>
        </p:nvSpPr>
        <p:spPr>
          <a:xfrm>
            <a:off x="6732588" y="296863"/>
            <a:ext cx="215900" cy="215900"/>
          </a:xfrm>
          <a:prstGeom prst="rect">
            <a:avLst/>
          </a:prstGeom>
          <a:solidFill>
            <a:srgbClr val="68280B"/>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0" name="Prostokąt 9"/>
          <p:cNvSpPr/>
          <p:nvPr/>
        </p:nvSpPr>
        <p:spPr>
          <a:xfrm>
            <a:off x="4716463" y="296863"/>
            <a:ext cx="215900" cy="215900"/>
          </a:xfrm>
          <a:prstGeom prst="rect">
            <a:avLst/>
          </a:prstGeom>
          <a:solidFill>
            <a:srgbClr val="005DA8"/>
          </a:solidFill>
          <a:ln w="25400" cap="flat" cmpd="sng" algn="ctr">
            <a:noFill/>
            <a:prstDash val="solid"/>
          </a:ln>
          <a:effectLst/>
        </p:spPr>
        <p:txBody>
          <a:bodyPr anchor="ctr"/>
          <a:lstStyle/>
          <a:p>
            <a:pPr algn="ctr" fontAlgn="auto">
              <a:spcBef>
                <a:spcPts val="0"/>
              </a:spcBef>
              <a:spcAft>
                <a:spcPts val="0"/>
              </a:spcAft>
              <a:defRPr/>
            </a:pPr>
            <a:endParaRPr lang="pl-PL" kern="0" dirty="0">
              <a:solidFill>
                <a:srgbClr val="005DA8"/>
              </a:solidFill>
              <a:latin typeface="Calibri"/>
              <a:cs typeface="+mn-cs"/>
            </a:endParaRPr>
          </a:p>
        </p:txBody>
      </p:sp>
      <p:sp>
        <p:nvSpPr>
          <p:cNvPr id="11" name="Elipsa 10"/>
          <p:cNvSpPr/>
          <p:nvPr/>
        </p:nvSpPr>
        <p:spPr>
          <a:xfrm>
            <a:off x="6156325" y="6453188"/>
            <a:ext cx="107950" cy="107950"/>
          </a:xfrm>
          <a:prstGeom prst="ellipse">
            <a:avLst/>
          </a:prstGeom>
          <a:solidFill>
            <a:srgbClr val="005DA8"/>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2" name="Elipsa 11"/>
          <p:cNvSpPr/>
          <p:nvPr/>
        </p:nvSpPr>
        <p:spPr>
          <a:xfrm>
            <a:off x="4103688" y="6453188"/>
            <a:ext cx="107950" cy="107950"/>
          </a:xfrm>
          <a:prstGeom prst="ellipse">
            <a:avLst/>
          </a:prstGeom>
          <a:solidFill>
            <a:srgbClr val="31A32C"/>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3" name="Elipsa 12"/>
          <p:cNvSpPr/>
          <p:nvPr/>
        </p:nvSpPr>
        <p:spPr>
          <a:xfrm>
            <a:off x="7704138" y="6453188"/>
            <a:ext cx="107950" cy="107950"/>
          </a:xfrm>
          <a:prstGeom prst="ellipse">
            <a:avLst/>
          </a:prstGeom>
          <a:solidFill>
            <a:srgbClr val="68280B"/>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4" name="Elipsa 13"/>
          <p:cNvSpPr/>
          <p:nvPr/>
        </p:nvSpPr>
        <p:spPr>
          <a:xfrm>
            <a:off x="431800" y="6453188"/>
            <a:ext cx="107950" cy="107950"/>
          </a:xfrm>
          <a:prstGeom prst="ellipse">
            <a:avLst/>
          </a:prstGeom>
          <a:solidFill>
            <a:srgbClr val="75015A"/>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5" name="Elipsa 14"/>
          <p:cNvSpPr/>
          <p:nvPr/>
        </p:nvSpPr>
        <p:spPr>
          <a:xfrm>
            <a:off x="2339975" y="6453188"/>
            <a:ext cx="107950" cy="107950"/>
          </a:xfrm>
          <a:prstGeom prst="ellipse">
            <a:avLst/>
          </a:prstGeom>
          <a:solidFill>
            <a:srgbClr val="EE7F01"/>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6" name="Elipsa 15"/>
          <p:cNvSpPr/>
          <p:nvPr/>
        </p:nvSpPr>
        <p:spPr>
          <a:xfrm>
            <a:off x="3563938" y="6453188"/>
            <a:ext cx="107950" cy="107950"/>
          </a:xfrm>
          <a:prstGeom prst="ellipse">
            <a:avLst/>
          </a:prstGeom>
          <a:solidFill>
            <a:srgbClr val="004077"/>
          </a:solidFill>
          <a:ln w="25400" cap="flat" cmpd="sng" algn="ctr">
            <a:noFill/>
            <a:prstDash val="solid"/>
          </a:ln>
          <a:effectLst/>
        </p:spPr>
        <p:txBody>
          <a:bodyPr anchor="ctr"/>
          <a:lstStyle/>
          <a:p>
            <a:pPr algn="ctr" fontAlgn="auto">
              <a:spcBef>
                <a:spcPts val="0"/>
              </a:spcBef>
              <a:spcAft>
                <a:spcPts val="0"/>
              </a:spcAft>
              <a:defRPr/>
            </a:pPr>
            <a:endParaRPr lang="pl-PL" kern="0" dirty="0">
              <a:solidFill>
                <a:sysClr val="window" lastClr="FFFFFF"/>
              </a:solidFill>
              <a:latin typeface="Calibri"/>
              <a:cs typeface="+mn-cs"/>
            </a:endParaRPr>
          </a:p>
        </p:txBody>
      </p:sp>
      <p:sp>
        <p:nvSpPr>
          <p:cNvPr id="17" name="Tytuł 1"/>
          <p:cNvSpPr txBox="1">
            <a:spLocks/>
          </p:cNvSpPr>
          <p:nvPr/>
        </p:nvSpPr>
        <p:spPr>
          <a:xfrm>
            <a:off x="179512" y="836713"/>
            <a:ext cx="6768976" cy="1008112"/>
          </a:xfrm>
          <a:prstGeom prst="rect">
            <a:avLst/>
          </a:prstGeom>
        </p:spPr>
        <p:txBody>
          <a:bodyPr/>
          <a:lstStyle/>
          <a:p>
            <a:pPr>
              <a:defRPr/>
            </a:pPr>
            <a:r>
              <a:rPr lang="en-US" sz="3600" b="1" i="1" dirty="0" smtClean="0">
                <a:solidFill>
                  <a:srgbClr val="005DA8"/>
                </a:solidFill>
                <a:effectLst>
                  <a:outerShdw blurRad="63500" dist="76200" dir="4800000" algn="t" rotWithShape="0">
                    <a:srgbClr val="005DA8">
                      <a:alpha val="25000"/>
                    </a:srgbClr>
                  </a:outerShdw>
                </a:effectLst>
                <a:latin typeface="Cambria" pitchFamily="18" charset="0"/>
                <a:ea typeface="+mj-ea"/>
                <a:cs typeface="+mj-cs"/>
              </a:rPr>
              <a:t>Retirement age in Poland</a:t>
            </a:r>
          </a:p>
          <a:p>
            <a:pPr>
              <a:defRPr/>
            </a:pPr>
            <a:r>
              <a:rPr lang="pl-PL" sz="3600" b="1" i="1" dirty="0" smtClean="0">
                <a:solidFill>
                  <a:srgbClr val="005DA8"/>
                </a:solidFill>
                <a:effectLst>
                  <a:outerShdw blurRad="63500" dist="76200" dir="4800000" algn="t" rotWithShape="0">
                    <a:srgbClr val="005DA8">
                      <a:alpha val="25000"/>
                    </a:srgbClr>
                  </a:outerShdw>
                </a:effectLst>
                <a:latin typeface="Cambria" pitchFamily="18" charset="0"/>
                <a:ea typeface="+mj-ea"/>
                <a:cs typeface="+mj-cs"/>
              </a:rPr>
              <a:t> </a:t>
            </a:r>
            <a:endParaRPr lang="pl-PL" sz="4000" i="1" dirty="0">
              <a:solidFill>
                <a:srgbClr val="005DA8"/>
              </a:solidFill>
              <a:effectLst>
                <a:outerShdw blurRad="63500" dist="76200" dir="4800000" algn="t" rotWithShape="0">
                  <a:srgbClr val="005DA8">
                    <a:alpha val="25000"/>
                  </a:srgbClr>
                </a:outerShdw>
              </a:effectLst>
              <a:latin typeface="Cambria" pitchFamily="18" charset="0"/>
              <a:ea typeface="+mj-ea"/>
              <a:cs typeface="+mj-cs"/>
            </a:endParaRPr>
          </a:p>
        </p:txBody>
      </p:sp>
      <p:sp>
        <p:nvSpPr>
          <p:cNvPr id="18" name="Symbol zastępczy zawartości 2"/>
          <p:cNvSpPr txBox="1">
            <a:spLocks/>
          </p:cNvSpPr>
          <p:nvPr/>
        </p:nvSpPr>
        <p:spPr bwMode="auto">
          <a:xfrm>
            <a:off x="4499992" y="1988840"/>
            <a:ext cx="4104456" cy="3670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cs typeface="Arial" charset="0"/>
              </a:defRPr>
            </a:lvl1pPr>
            <a:lvl2pPr marL="742950" indent="-285750" eaLnBrk="0" hangingPunct="0">
              <a:defRPr sz="1400">
                <a:solidFill>
                  <a:schemeClr val="tx1"/>
                </a:solidFill>
                <a:latin typeface="Arial" charset="0"/>
                <a:cs typeface="Arial" charset="0"/>
              </a:defRPr>
            </a:lvl2pPr>
            <a:lvl3pPr marL="1143000" indent="-2286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defRPr sz="1400">
                <a:solidFill>
                  <a:schemeClr val="tx1"/>
                </a:solidFill>
                <a:latin typeface="Arial" charset="0"/>
                <a:cs typeface="Arial" charset="0"/>
              </a:defRPr>
            </a:lvl6pPr>
            <a:lvl7pPr marL="2971800" indent="-228600" eaLnBrk="0" fontAlgn="base" hangingPunct="0">
              <a:spcBef>
                <a:spcPct val="0"/>
              </a:spcBef>
              <a:spcAft>
                <a:spcPct val="0"/>
              </a:spcAft>
              <a:defRPr sz="1400">
                <a:solidFill>
                  <a:schemeClr val="tx1"/>
                </a:solidFill>
                <a:latin typeface="Arial" charset="0"/>
                <a:cs typeface="Arial" charset="0"/>
              </a:defRPr>
            </a:lvl7pPr>
            <a:lvl8pPr marL="3429000" indent="-228600" eaLnBrk="0" fontAlgn="base" hangingPunct="0">
              <a:spcBef>
                <a:spcPct val="0"/>
              </a:spcBef>
              <a:spcAft>
                <a:spcPct val="0"/>
              </a:spcAft>
              <a:defRPr sz="1400">
                <a:solidFill>
                  <a:schemeClr val="tx1"/>
                </a:solidFill>
                <a:latin typeface="Arial" charset="0"/>
                <a:cs typeface="Arial" charset="0"/>
              </a:defRPr>
            </a:lvl8pPr>
            <a:lvl9pPr marL="3886200" indent="-228600" eaLnBrk="0" fontAlgn="base" hangingPunct="0">
              <a:spcBef>
                <a:spcPct val="0"/>
              </a:spcBef>
              <a:spcAft>
                <a:spcPct val="0"/>
              </a:spcAft>
              <a:defRPr sz="1400">
                <a:solidFill>
                  <a:schemeClr val="tx1"/>
                </a:solidFill>
                <a:latin typeface="Arial" charset="0"/>
                <a:cs typeface="Arial" charset="0"/>
              </a:defRPr>
            </a:lvl9pPr>
          </a:lstStyle>
          <a:p>
            <a:r>
              <a:rPr lang="en-GB" sz="2400" b="1" dirty="0">
                <a:solidFill>
                  <a:srgbClr val="004077"/>
                </a:solidFill>
                <a:latin typeface="Calibri" panose="020F0502020204030204" pitchFamily="34" charset="0"/>
              </a:rPr>
              <a:t>Women can retire when they are at least 60 years old and men 65. You may apply for an old-age pension right after completing 60 or 65 </a:t>
            </a:r>
            <a:r>
              <a:rPr lang="en-GB" sz="2400" b="1" dirty="0" smtClean="0">
                <a:solidFill>
                  <a:srgbClr val="004077"/>
                </a:solidFill>
                <a:latin typeface="Calibri" panose="020F0502020204030204" pitchFamily="34" charset="0"/>
              </a:rPr>
              <a:t>years</a:t>
            </a:r>
            <a:r>
              <a:rPr lang="pl-PL" sz="2400" b="1" dirty="0" smtClean="0">
                <a:solidFill>
                  <a:srgbClr val="004077"/>
                </a:solidFill>
                <a:latin typeface="Calibri" panose="020F0502020204030204" pitchFamily="34" charset="0"/>
              </a:rPr>
              <a:t>.</a:t>
            </a:r>
            <a:br>
              <a:rPr lang="pl-PL" sz="2400" b="1" dirty="0" smtClean="0">
                <a:solidFill>
                  <a:srgbClr val="004077"/>
                </a:solidFill>
                <a:latin typeface="Calibri" panose="020F0502020204030204" pitchFamily="34" charset="0"/>
              </a:rPr>
            </a:br>
            <a:r>
              <a:rPr lang="pl-PL" sz="2400" b="1" dirty="0" smtClean="0">
                <a:solidFill>
                  <a:srgbClr val="004077"/>
                </a:solidFill>
                <a:latin typeface="Calibri" panose="020F0502020204030204" pitchFamily="34" charset="0"/>
              </a:rPr>
              <a:t>I</a:t>
            </a:r>
            <a:r>
              <a:rPr lang="en-GB" sz="2400" b="1" dirty="0" smtClean="0">
                <a:solidFill>
                  <a:srgbClr val="004077"/>
                </a:solidFill>
                <a:latin typeface="Calibri" panose="020F0502020204030204" pitchFamily="34" charset="0"/>
              </a:rPr>
              <a:t>t's </a:t>
            </a:r>
            <a:r>
              <a:rPr lang="en-GB" sz="2400" b="1" dirty="0">
                <a:solidFill>
                  <a:srgbClr val="004077"/>
                </a:solidFill>
                <a:latin typeface="Calibri" panose="020F0502020204030204" pitchFamily="34" charset="0"/>
              </a:rPr>
              <a:t>a right, not an obligation. </a:t>
            </a:r>
            <a:endParaRPr lang="pl-PL" sz="2400" dirty="0">
              <a:solidFill>
                <a:srgbClr val="004077"/>
              </a:solidFill>
              <a:latin typeface="Calibri" panose="020F0502020204030204" pitchFamily="34" charset="0"/>
            </a:endParaRPr>
          </a:p>
        </p:txBody>
      </p:sp>
      <p:pic>
        <p:nvPicPr>
          <p:cNvPr id="5136" name="Obraz 18" descr="rys 02.png"/>
          <p:cNvPicPr>
            <a:picLocks noChangeAspect="1"/>
          </p:cNvPicPr>
          <p:nvPr/>
        </p:nvPicPr>
        <p:blipFill>
          <a:blip r:embed="rId3">
            <a:extLst>
              <a:ext uri="{28A0092B-C50C-407E-A947-70E740481C1C}">
                <a14:useLocalDpi xmlns:a14="http://schemas.microsoft.com/office/drawing/2010/main" val="0"/>
              </a:ext>
            </a:extLst>
          </a:blip>
          <a:srcRect l="8852"/>
          <a:stretch>
            <a:fillRect/>
          </a:stretch>
        </p:blipFill>
        <p:spPr bwMode="auto">
          <a:xfrm>
            <a:off x="-11113" y="1772816"/>
            <a:ext cx="4367089" cy="4032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421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10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4706</TotalTime>
  <Words>1095</Words>
  <Application>Microsoft Office PowerPoint</Application>
  <PresentationFormat>Pokaz na ekranie (4:3)</PresentationFormat>
  <Paragraphs>101</Paragraphs>
  <Slides>12</Slides>
  <Notes>12</Notes>
  <HiddenSlides>0</HiddenSlides>
  <MMClips>0</MMClip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Austin</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Historia  ubezpieczeń</dc:title>
  <dc:creator>MAŁGORZATA</dc:creator>
  <cp:lastModifiedBy>Piwińska, Maria</cp:lastModifiedBy>
  <cp:revision>355</cp:revision>
  <cp:lastPrinted>2017-06-07T10:30:43Z</cp:lastPrinted>
  <dcterms:created xsi:type="dcterms:W3CDTF">2013-03-15T11:20:10Z</dcterms:created>
  <dcterms:modified xsi:type="dcterms:W3CDTF">2018-05-30T09:39:19Z</dcterms:modified>
</cp:coreProperties>
</file>